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8" r:id="rId3"/>
    <p:sldId id="264" r:id="rId4"/>
    <p:sldId id="289" r:id="rId5"/>
    <p:sldId id="284" r:id="rId6"/>
    <p:sldId id="292" r:id="rId7"/>
    <p:sldId id="275" r:id="rId8"/>
    <p:sldId id="279" r:id="rId9"/>
    <p:sldId id="277" r:id="rId10"/>
    <p:sldId id="278" r:id="rId11"/>
    <p:sldId id="291" r:id="rId12"/>
    <p:sldId id="293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0825888C-537F-41A6-9BEA-FE14DD3ED1EE}">
          <p14:sldIdLst>
            <p14:sldId id="256"/>
            <p14:sldId id="288"/>
            <p14:sldId id="264"/>
            <p14:sldId id="289"/>
            <p14:sldId id="284"/>
            <p14:sldId id="292"/>
            <p14:sldId id="275"/>
            <p14:sldId id="279"/>
            <p14:sldId id="277"/>
            <p14:sldId id="278"/>
            <p14:sldId id="291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06D1D-FA39-425D-80C3-7821E179955D}" type="datetimeFigureOut">
              <a:rPr lang="zh-TW" altLang="en-US" smtClean="0"/>
              <a:t>2025/12/24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ABCC9-09C5-4236-98F3-7066D48D54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012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5656DF-422C-BD6A-ED88-61644D7E8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616" y="3635200"/>
            <a:ext cx="6142101" cy="1518407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831142C-B327-7682-7D58-5F61F4E86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616" y="5153608"/>
            <a:ext cx="6142102" cy="81163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TW" altLang="en-US" sz="32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148422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39A6A931-BD93-41CA-D5C0-4458708B8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0907" y="1021279"/>
            <a:ext cx="9059158" cy="1195404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86DAC326-33E8-D5D3-4632-06CAD4E6C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07" y="2381697"/>
            <a:ext cx="9059158" cy="41416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90515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273D1C-42CC-15C1-3E08-B517F377C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23" y="1021279"/>
            <a:ext cx="10284642" cy="1195404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20595C-C007-1830-4728-768B1910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423" y="2381697"/>
            <a:ext cx="10284642" cy="41416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56747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投影片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FAEA05A0-D8BB-6A5E-72D0-E44204FF5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72" y="1021279"/>
            <a:ext cx="11462993" cy="1195404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400B3251-8E74-6ECD-28EC-AC9ED2C20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" y="2381697"/>
            <a:ext cx="11462993" cy="41416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19877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69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nr.kmu.edu.tw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mbt.kmu.edu.tw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60C106-0BA6-4374-A4CA-AE17B1C32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824" y="3503227"/>
            <a:ext cx="6142101" cy="1518407"/>
          </a:xfrm>
        </p:spPr>
        <p:txBody>
          <a:bodyPr/>
          <a:lstStyle/>
          <a:p>
            <a:r>
              <a:rPr lang="zh-TW" altLang="en-US" dirty="0" smtClean="0"/>
              <a:t>生物</a:t>
            </a:r>
            <a:r>
              <a:rPr lang="zh-TW" altLang="en-US" dirty="0"/>
              <a:t>醫學科技高階管理碩士在職專班（</a:t>
            </a:r>
            <a:r>
              <a:rPr lang="en-US" altLang="zh-TW" dirty="0"/>
              <a:t>EMBT</a:t>
            </a:r>
            <a:r>
              <a:rPr lang="zh-TW" altLang="en-US" dirty="0"/>
              <a:t>）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AEA679E-A94D-4F0F-B62F-4353F4C841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823" y="5021635"/>
            <a:ext cx="6742255" cy="946458"/>
          </a:xfrm>
        </p:spPr>
        <p:txBody>
          <a:bodyPr/>
          <a:lstStyle/>
          <a:p>
            <a:r>
              <a:rPr lang="zh-TW" altLang="en-US" dirty="0"/>
              <a:t>生醫 </a:t>
            </a:r>
            <a:r>
              <a:rPr lang="en-US" altLang="zh-TW" dirty="0"/>
              <a:t>× </a:t>
            </a:r>
            <a:r>
              <a:rPr lang="zh-TW" altLang="en-US" dirty="0"/>
              <a:t>資訊 </a:t>
            </a:r>
            <a:r>
              <a:rPr lang="en-US" altLang="zh-TW" dirty="0"/>
              <a:t>× </a:t>
            </a:r>
            <a:r>
              <a:rPr lang="zh-TW" altLang="en-US" dirty="0"/>
              <a:t>商業管理</a:t>
            </a:r>
          </a:p>
          <a:p>
            <a:r>
              <a:rPr lang="zh-TW" altLang="en-US" dirty="0"/>
              <a:t>培育企業決策層的生醫高階管理</a:t>
            </a:r>
            <a:r>
              <a:rPr lang="zh-TW" altLang="en-US" dirty="0" smtClean="0"/>
              <a:t>人才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382000" y="6350000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dirty="0" smtClean="0"/>
              <a:t>籌備主任：陳以德</a:t>
            </a:r>
            <a:endParaRPr lang="zh-TW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25017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1"/>
          <p:cNvSpPr>
            <a:spLocks noGrp="1"/>
          </p:cNvSpPr>
          <p:nvPr>
            <p:ph sz="quarter" idx="4294967295"/>
          </p:nvPr>
        </p:nvSpPr>
        <p:spPr>
          <a:xfrm>
            <a:off x="1600200" y="2057400"/>
            <a:ext cx="8991600" cy="43434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TW" altLang="zh-TW" sz="2100" dirty="0"/>
              <a:t>《黃帝內經》所提預防醫學概念「下醫治已病，中醫治欲病，上醫治未病」</a:t>
            </a:r>
            <a:endParaRPr lang="zh-TW" altLang="en-US" sz="2100" dirty="0"/>
          </a:p>
        </p:txBody>
      </p:sp>
      <p:sp>
        <p:nvSpPr>
          <p:cNvPr id="5" name="標題 2"/>
          <p:cNvSpPr>
            <a:spLocks noGrp="1"/>
          </p:cNvSpPr>
          <p:nvPr>
            <p:ph type="title"/>
          </p:nvPr>
        </p:nvSpPr>
        <p:spPr>
          <a:xfrm>
            <a:off x="1846456" y="990601"/>
            <a:ext cx="8499088" cy="838627"/>
          </a:xfrm>
        </p:spPr>
        <p:txBody>
          <a:bodyPr/>
          <a:lstStyle/>
          <a:p>
            <a:r>
              <a:rPr lang="zh-TW" altLang="zh-TW" sz="4400" b="1" dirty="0"/>
              <a:t>生物醫學科技</a:t>
            </a:r>
            <a:endParaRPr lang="zh-TW" altLang="en-US" sz="4400" b="1" dirty="0"/>
          </a:p>
        </p:txBody>
      </p:sp>
      <p:pic>
        <p:nvPicPr>
          <p:cNvPr id="6" name="圖片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90800"/>
            <a:ext cx="7162800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6330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AFC987-85CE-C62B-FDD9-43CE4FEC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72" y="1021279"/>
            <a:ext cx="11462993" cy="1195404"/>
          </a:xfrm>
        </p:spPr>
        <p:txBody>
          <a:bodyPr/>
          <a:lstStyle/>
          <a:p>
            <a:r>
              <a:rPr lang="en-US" altLang="zh-TW" dirty="0"/>
              <a:t>EMBT </a:t>
            </a:r>
            <a:r>
              <a:rPr lang="zh-TW" altLang="en-US" dirty="0"/>
              <a:t>核心定位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BCAA15-2D23-A33B-8D7E-2B59E5F6A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968338"/>
            <a:ext cx="7974449" cy="4141649"/>
          </a:xfrm>
        </p:spPr>
        <p:txBody>
          <a:bodyPr/>
          <a:lstStyle/>
          <a:p>
            <a:r>
              <a:rPr lang="zh-TW" altLang="en-US" dirty="0"/>
              <a:t>生醫 </a:t>
            </a:r>
            <a:r>
              <a:rPr lang="en-US" altLang="zh-TW" dirty="0"/>
              <a:t>× </a:t>
            </a:r>
            <a:r>
              <a:rPr lang="zh-TW" altLang="en-US" dirty="0"/>
              <a:t>資訊 </a:t>
            </a:r>
            <a:r>
              <a:rPr lang="en-US" altLang="zh-TW" dirty="0"/>
              <a:t>× </a:t>
            </a:r>
            <a:r>
              <a:rPr lang="zh-TW" altLang="en-US" dirty="0"/>
              <a:t>商業管理的高階</a:t>
            </a:r>
            <a:r>
              <a:rPr lang="zh-TW" altLang="en-US" dirty="0" smtClean="0"/>
              <a:t>整合</a:t>
            </a:r>
            <a:r>
              <a:rPr lang="zh-TW" altLang="en-US" dirty="0"/>
              <a:t>與決策競爭</a:t>
            </a:r>
          </a:p>
          <a:p>
            <a:r>
              <a:rPr lang="zh-TW" altLang="en-US" dirty="0"/>
              <a:t>以產業決策與管理實務為</a:t>
            </a:r>
            <a:r>
              <a:rPr lang="zh-TW" altLang="en-US" dirty="0" smtClean="0"/>
              <a:t>導向</a:t>
            </a:r>
            <a:endParaRPr lang="en-US" altLang="zh-TW" dirty="0" smtClean="0"/>
          </a:p>
          <a:p>
            <a:r>
              <a:rPr lang="zh-TW" altLang="en-US" dirty="0" smtClean="0"/>
              <a:t>培育能</a:t>
            </a:r>
            <a:r>
              <a:rPr lang="zh-TW" altLang="en-US" dirty="0"/>
              <a:t>跨域整合、判斷風險與布局未來的</a:t>
            </a:r>
            <a:r>
              <a:rPr lang="zh-TW" altLang="en-US" dirty="0" smtClean="0"/>
              <a:t>決策者</a:t>
            </a:r>
            <a:endParaRPr lang="en-US" altLang="zh-TW" dirty="0" smtClean="0"/>
          </a:p>
          <a:p>
            <a:r>
              <a:rPr lang="en-US" altLang="zh-TW" dirty="0"/>
              <a:t>AI</a:t>
            </a:r>
            <a:r>
              <a:rPr lang="zh-TW" altLang="en-US" dirty="0"/>
              <a:t>、數位醫療、資安與 </a:t>
            </a:r>
            <a:r>
              <a:rPr lang="en-US" altLang="zh-TW" dirty="0"/>
              <a:t>ESG </a:t>
            </a:r>
            <a:r>
              <a:rPr lang="zh-TW" altLang="en-US" dirty="0"/>
              <a:t>成為經營核心議題</a:t>
            </a:r>
          </a:p>
          <a:p>
            <a:r>
              <a:rPr lang="zh-TW" altLang="en-US" dirty="0" smtClean="0"/>
              <a:t>培育</a:t>
            </a:r>
            <a:r>
              <a:rPr lang="zh-TW" altLang="en-US" dirty="0"/>
              <a:t>企業關鍵決策與接班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8960" y="896662"/>
            <a:ext cx="3915264" cy="587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64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內容版面配置區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0071400"/>
              </p:ext>
            </p:extLst>
          </p:nvPr>
        </p:nvGraphicFramePr>
        <p:xfrm>
          <a:off x="1421364" y="1831911"/>
          <a:ext cx="9144000" cy="4475584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675907521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504912550"/>
                    </a:ext>
                  </a:extLst>
                </a:gridCol>
              </a:tblGrid>
              <a:tr h="3809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2400" kern="1200" dirty="0" smtClean="0">
                          <a:solidFill>
                            <a:srgbClr val="0000CC"/>
                          </a:solidFill>
                          <a:effectLst/>
                        </a:rPr>
                        <a:t>生技與醫材產業趨勢與創新</a:t>
                      </a:r>
                      <a:endParaRPr lang="zh-TW" sz="24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2400" kern="1200" dirty="0" smtClean="0">
                          <a:solidFill>
                            <a:srgbClr val="0000CC"/>
                          </a:solidFill>
                          <a:effectLst/>
                        </a:rPr>
                        <a:t>法規與臨床試驗管理</a:t>
                      </a:r>
                      <a:endParaRPr lang="zh-TW" sz="2400" kern="1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794322"/>
                  </a:ext>
                </a:extLst>
              </a:tr>
              <a:tr h="171405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全球生技與醫材市場趨勢分析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精準醫療與數位健康的技術應用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生技創新：新藥開發與醫材技術轉移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醫材與智慧醫療的商業化挑戰與機會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跨國法規體系：</a:t>
                      </a:r>
                      <a:r>
                        <a:rPr lang="en-US" altLang="zh-TW" sz="1800" b="1" kern="100" dirty="0" smtClean="0">
                          <a:effectLst/>
                        </a:rPr>
                        <a:t>FDA</a:t>
                      </a:r>
                      <a:r>
                        <a:rPr lang="zh-TW" altLang="en-US" sz="1800" b="1" kern="100" dirty="0" smtClean="0">
                          <a:effectLst/>
                        </a:rPr>
                        <a:t>、</a:t>
                      </a:r>
                      <a:r>
                        <a:rPr lang="en-US" altLang="zh-TW" sz="1800" b="1" kern="100" dirty="0" smtClean="0">
                          <a:effectLst/>
                        </a:rPr>
                        <a:t>EMA</a:t>
                      </a:r>
                      <a:r>
                        <a:rPr lang="zh-TW" altLang="en-US" sz="1800" b="1" kern="100" dirty="0" smtClean="0">
                          <a:effectLst/>
                        </a:rPr>
                        <a:t>、</a:t>
                      </a:r>
                      <a:r>
                        <a:rPr lang="en-US" altLang="zh-TW" sz="1800" b="1" kern="100" dirty="0" smtClean="0">
                          <a:effectLst/>
                        </a:rPr>
                        <a:t>PMDA </a:t>
                      </a:r>
                      <a:r>
                        <a:rPr lang="zh-TW" altLang="en-US" sz="1800" b="1" kern="100" dirty="0" smtClean="0">
                          <a:effectLst/>
                        </a:rPr>
                        <a:t>與台灣 </a:t>
                      </a:r>
                      <a:r>
                        <a:rPr lang="en-US" altLang="zh-TW" sz="1800" b="1" kern="100" dirty="0" smtClean="0">
                          <a:effectLst/>
                        </a:rPr>
                        <a:t>TFDA </a:t>
                      </a:r>
                      <a:r>
                        <a:rPr lang="zh-TW" altLang="en-US" sz="1800" b="1" kern="100" dirty="0" smtClean="0">
                          <a:effectLst/>
                        </a:rPr>
                        <a:t>的合規要求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醫材上市流程與專案管理</a:t>
                      </a:r>
                      <a:r>
                        <a:rPr lang="en-US" altLang="zh-TW" sz="1800" b="1" kern="100" dirty="0" smtClean="0">
                          <a:effectLst/>
                        </a:rPr>
                        <a:t>( 510(k)</a:t>
                      </a:r>
                      <a:r>
                        <a:rPr lang="zh-TW" altLang="en-US" sz="1800" b="1" kern="100" dirty="0" smtClean="0">
                          <a:effectLst/>
                        </a:rPr>
                        <a:t>、</a:t>
                      </a:r>
                      <a:r>
                        <a:rPr lang="en-US" altLang="zh-TW" sz="1800" b="1" kern="100" dirty="0" smtClean="0">
                          <a:effectLst/>
                        </a:rPr>
                        <a:t>PMA )</a:t>
                      </a:r>
                      <a:endParaRPr lang="zh-TW" altLang="en-US" sz="1800" b="1" kern="100" dirty="0" smtClean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800" b="1" kern="100" dirty="0" smtClean="0">
                          <a:effectLst/>
                        </a:rPr>
                        <a:t>GMP </a:t>
                      </a:r>
                      <a:r>
                        <a:rPr lang="zh-TW" altLang="en-US" sz="1800" b="1" kern="100" dirty="0" smtClean="0">
                          <a:effectLst/>
                        </a:rPr>
                        <a:t>與 </a:t>
                      </a:r>
                      <a:r>
                        <a:rPr lang="en-US" altLang="zh-TW" sz="1800" b="1" kern="100" dirty="0" smtClean="0">
                          <a:effectLst/>
                        </a:rPr>
                        <a:t>ISO </a:t>
                      </a:r>
                      <a:r>
                        <a:rPr lang="zh-TW" altLang="en-US" sz="1800" b="1" kern="100" dirty="0" smtClean="0">
                          <a:effectLst/>
                        </a:rPr>
                        <a:t>認證流程（</a:t>
                      </a:r>
                      <a:r>
                        <a:rPr lang="en-US" altLang="zh-TW" sz="1800" b="1" kern="100" dirty="0" smtClean="0">
                          <a:effectLst/>
                        </a:rPr>
                        <a:t>ISO 13485</a:t>
                      </a:r>
                      <a:r>
                        <a:rPr lang="zh-TW" altLang="en-US" sz="1800" b="1" kern="100" dirty="0" smtClean="0">
                          <a:effectLst/>
                        </a:rPr>
                        <a:t>）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臨床試驗設計與數據管理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專利與智慧財產權策略</a:t>
                      </a:r>
                      <a:endParaRPr lang="zh-TW" sz="18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3679146"/>
                  </a:ext>
                </a:extLst>
              </a:tr>
              <a:tr h="380901">
                <a:tc>
                  <a:txBody>
                    <a:bodyPr/>
                    <a:lstStyle/>
                    <a:p>
                      <a:pPr marL="0" algn="l" defTabSz="914377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2400" b="1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商業策略與資本市場</a:t>
                      </a:r>
                      <a:r>
                        <a:rPr lang="en-US" sz="2400" b="1" kern="1200" dirty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zh-TW" sz="24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2300" b="1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數位轉型、企業社會責任與永續經營</a:t>
                      </a:r>
                      <a:endParaRPr lang="zh-TW" sz="2300" b="1" kern="1200" dirty="0">
                        <a:solidFill>
                          <a:srgbClr val="0000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6025429"/>
                  </a:ext>
                </a:extLst>
              </a:tr>
              <a:tr h="1999729">
                <a:tc>
                  <a:txBody>
                    <a:bodyPr/>
                    <a:lstStyle/>
                    <a:p>
                      <a:pPr marL="457200" lvl="0" indent="-4572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生技與醫材企業的商業模式創新與發展策略</a:t>
                      </a:r>
                      <a:endParaRPr lang="en-US" altLang="zh-TW" sz="1800" kern="100" dirty="0" smtClean="0">
                        <a:effectLst/>
                      </a:endParaRP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資本募集與投資：創投、</a:t>
                      </a:r>
                      <a:r>
                        <a:rPr lang="en-US" altLang="zh-TW" sz="1800" kern="100" dirty="0" smtClean="0">
                          <a:effectLst/>
                        </a:rPr>
                        <a:t>IPO </a:t>
                      </a:r>
                      <a:r>
                        <a:rPr lang="zh-TW" altLang="en-US" sz="1800" kern="100" dirty="0" smtClean="0">
                          <a:effectLst/>
                        </a:rPr>
                        <a:t>和私募基金實務</a:t>
                      </a:r>
                      <a:endParaRPr lang="en-US" altLang="zh-TW" sz="1800" kern="100" dirty="0" smtClean="0">
                        <a:effectLst/>
                      </a:endParaRP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企業併購與國際市場拓展</a:t>
                      </a:r>
                      <a:endParaRPr lang="en-US" altLang="zh-TW" sz="1800" kern="100" dirty="0" smtClean="0">
                        <a:effectLst/>
                      </a:endParaRP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財務報表分析與健康經濟學應用</a:t>
                      </a:r>
                      <a:endParaRPr lang="en-US" altLang="zh-TW" sz="1800" kern="100" dirty="0" smtClean="0">
                        <a:effectLst/>
                      </a:endParaRP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kern="100" dirty="0" smtClean="0">
                          <a:effectLst/>
                        </a:rPr>
                        <a:t>定價與市場進入策略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800" b="1" kern="100" dirty="0" err="1" smtClean="0">
                          <a:effectLst/>
                        </a:rPr>
                        <a:t>AIoT</a:t>
                      </a:r>
                      <a:r>
                        <a:rPr lang="zh-TW" altLang="en-US" sz="1800" b="1" kern="100" dirty="0" smtClean="0">
                          <a:effectLst/>
                        </a:rPr>
                        <a:t>、大數據在醫材與生技領域的應用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數位轉型的實施策略與挑戰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永續發展</a:t>
                      </a:r>
                      <a:r>
                        <a:rPr lang="en-US" altLang="zh-TW" sz="1800" b="1" kern="100" dirty="0" smtClean="0">
                          <a:effectLst/>
                        </a:rPr>
                        <a:t>ESG</a:t>
                      </a:r>
                      <a:r>
                        <a:rPr lang="zh-TW" altLang="en-US" sz="1800" b="1" kern="100" dirty="0" smtClean="0">
                          <a:effectLst/>
                        </a:rPr>
                        <a:t>在生技與醫材企業中的實踐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倫理和企業社會責任</a:t>
                      </a:r>
                      <a:r>
                        <a:rPr lang="en-US" altLang="zh-TW" sz="1800" b="1" kern="100" dirty="0" smtClean="0">
                          <a:effectLst/>
                        </a:rPr>
                        <a:t>(CSR)</a:t>
                      </a:r>
                      <a:r>
                        <a:rPr lang="zh-TW" altLang="en-US" sz="1800" b="1" kern="100" dirty="0" smtClean="0">
                          <a:effectLst/>
                        </a:rPr>
                        <a:t>，如個人隱私、基因編輯、藥品開發與審查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b="1" kern="100" dirty="0" smtClean="0">
                          <a:effectLst/>
                        </a:rPr>
                        <a:t>醫材品牌建構與市場影響力提升</a:t>
                      </a:r>
                      <a:endParaRPr lang="zh-TW" sz="18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3308205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743820" y="917512"/>
            <a:ext cx="8499088" cy="685800"/>
          </a:xfrm>
        </p:spPr>
        <p:txBody>
          <a:bodyPr/>
          <a:lstStyle/>
          <a:p>
            <a:r>
              <a:rPr lang="zh-TW" altLang="en-US" sz="4400" b="1" dirty="0"/>
              <a:t>課程四大模組</a:t>
            </a:r>
          </a:p>
        </p:txBody>
      </p:sp>
      <p:sp>
        <p:nvSpPr>
          <p:cNvPr id="4" name="矩形 3"/>
          <p:cNvSpPr/>
          <p:nvPr/>
        </p:nvSpPr>
        <p:spPr>
          <a:xfrm>
            <a:off x="4054371" y="6351428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kern="100" dirty="0" smtClean="0"/>
              <a:t>提供業界</a:t>
            </a:r>
            <a:r>
              <a:rPr lang="zh-TW" altLang="en-US" b="1" kern="100" dirty="0" smtClean="0"/>
              <a:t>師資、實務導向與海外參訪</a:t>
            </a:r>
            <a:endParaRPr lang="zh-TW" altLang="en-US" b="1" kern="100" dirty="0"/>
          </a:p>
        </p:txBody>
      </p:sp>
    </p:spTree>
    <p:extLst>
      <p:ext uri="{BB962C8B-B14F-4D97-AF65-F5344CB8AC3E}">
        <p14:creationId xmlns:p14="http://schemas.microsoft.com/office/powerpoint/2010/main" val="36133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359702"/>
              </p:ext>
            </p:extLst>
          </p:nvPr>
        </p:nvGraphicFramePr>
        <p:xfrm>
          <a:off x="139959" y="1672698"/>
          <a:ext cx="11968066" cy="4732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0863">
                  <a:extLst>
                    <a:ext uri="{9D8B030D-6E8A-4147-A177-3AD203B41FA5}">
                      <a16:colId xmlns:a16="http://schemas.microsoft.com/office/drawing/2014/main" val="3114786172"/>
                    </a:ext>
                  </a:extLst>
                </a:gridCol>
                <a:gridCol w="3380185">
                  <a:extLst>
                    <a:ext uri="{9D8B030D-6E8A-4147-A177-3AD203B41FA5}">
                      <a16:colId xmlns:a16="http://schemas.microsoft.com/office/drawing/2014/main" val="1694257756"/>
                    </a:ext>
                  </a:extLst>
                </a:gridCol>
                <a:gridCol w="1310543">
                  <a:extLst>
                    <a:ext uri="{9D8B030D-6E8A-4147-A177-3AD203B41FA5}">
                      <a16:colId xmlns:a16="http://schemas.microsoft.com/office/drawing/2014/main" val="1825051786"/>
                    </a:ext>
                  </a:extLst>
                </a:gridCol>
                <a:gridCol w="509114">
                  <a:extLst>
                    <a:ext uri="{9D8B030D-6E8A-4147-A177-3AD203B41FA5}">
                      <a16:colId xmlns:a16="http://schemas.microsoft.com/office/drawing/2014/main" val="4020543645"/>
                    </a:ext>
                  </a:extLst>
                </a:gridCol>
                <a:gridCol w="765335">
                  <a:extLst>
                    <a:ext uri="{9D8B030D-6E8A-4147-A177-3AD203B41FA5}">
                      <a16:colId xmlns:a16="http://schemas.microsoft.com/office/drawing/2014/main" val="291150952"/>
                    </a:ext>
                  </a:extLst>
                </a:gridCol>
                <a:gridCol w="1082562">
                  <a:extLst>
                    <a:ext uri="{9D8B030D-6E8A-4147-A177-3AD203B41FA5}">
                      <a16:colId xmlns:a16="http://schemas.microsoft.com/office/drawing/2014/main" val="22494430"/>
                    </a:ext>
                  </a:extLst>
                </a:gridCol>
                <a:gridCol w="4139464">
                  <a:extLst>
                    <a:ext uri="{9D8B030D-6E8A-4147-A177-3AD203B41FA5}">
                      <a16:colId xmlns:a16="http://schemas.microsoft.com/office/drawing/2014/main" val="291199182"/>
                    </a:ext>
                  </a:extLst>
                </a:gridCol>
              </a:tblGrid>
              <a:tr h="60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年級</a:t>
                      </a:r>
                      <a:endParaRPr lang="zh-TW" sz="18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課程名稱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模組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學分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必/選修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任課教師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課程特色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7483404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生物醫學科技產業趨勢與創新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生技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張芳榮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掌握全球生技趨勢與創新機會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2197971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生物醫學法規與合規管理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法規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選</a:t>
                      </a:r>
                      <a:r>
                        <a:rPr lang="en-US" sz="1800">
                          <a:effectLst/>
                        </a:rPr>
                        <a:t>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廖哲宏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聚焦風險治理與關鍵法規案例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9414277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財務管理</a:t>
                      </a:r>
                      <a:endParaRPr lang="zh-TW" sz="18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蔡維哲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建立財務決策能力與生醫商業模式思維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1673935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生醫事業策略與併購管理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選</a:t>
                      </a:r>
                      <a:r>
                        <a:rPr lang="en-US" sz="1800">
                          <a:effectLst/>
                        </a:rPr>
                        <a:t>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HK" sz="1800">
                          <a:effectLst/>
                        </a:rPr>
                        <a:t>徐士傑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企業主最需要的生醫投資與併購實務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730442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大健康產業生態系與商模創新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商管/數位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何啟功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健康、保險、醫療服務、科技整合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6960786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企業競爭策略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吳基逞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強化領導者之策略與組織管理能力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4167371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生醫產業商務談判與合作模式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選</a:t>
                      </a:r>
                      <a:r>
                        <a:rPr lang="en-US" sz="1800">
                          <a:effectLst/>
                        </a:rPr>
                        <a:t>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HK" sz="1800" dirty="0" smtClean="0">
                          <a:effectLst/>
                        </a:rPr>
                        <a:t>劉必榮</a:t>
                      </a:r>
                      <a:endParaRPr lang="zh-TW" sz="18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effectLst/>
                        </a:rPr>
                        <a:t>常見的商務合作</a:t>
                      </a:r>
                      <a:r>
                        <a:rPr lang="zh-TW" sz="1800" dirty="0" smtClean="0">
                          <a:effectLst/>
                        </a:rPr>
                        <a:t>模式</a:t>
                      </a:r>
                      <a:endParaRPr lang="zh-TW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8774040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r>
                        <a:rPr lang="zh-HK" sz="1800">
                          <a:effectLst/>
                        </a:rPr>
                        <a:t>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effectLst/>
                        </a:rPr>
                        <a:t>品牌與</a:t>
                      </a:r>
                      <a:r>
                        <a:rPr lang="en-US" sz="1800" dirty="0" err="1">
                          <a:effectLst/>
                        </a:rPr>
                        <a:t>策略</a:t>
                      </a:r>
                      <a:r>
                        <a:rPr lang="zh-TW" sz="1800" dirty="0">
                          <a:effectLst/>
                        </a:rPr>
                        <a:t>行銷</a:t>
                      </a:r>
                      <a:endParaRPr lang="zh-TW" sz="18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選</a:t>
                      </a:r>
                      <a:r>
                        <a:rPr lang="en-US" sz="1800">
                          <a:effectLst/>
                        </a:rPr>
                        <a:t>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 smtClean="0">
                          <a:effectLst/>
                        </a:rPr>
                        <a:t>曾光華</a:t>
                      </a:r>
                      <a:endParaRPr lang="zh-TW" sz="18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dirty="0" smtClean="0">
                          <a:effectLst/>
                        </a:rPr>
                        <a:t>品牌與</a:t>
                      </a:r>
                      <a:r>
                        <a:rPr lang="en-US" altLang="zh-TW" sz="1800" dirty="0" err="1" smtClean="0">
                          <a:effectLst/>
                        </a:rPr>
                        <a:t>策略</a:t>
                      </a:r>
                      <a:r>
                        <a:rPr lang="zh-TW" altLang="zh-TW" sz="1800" dirty="0" smtClean="0">
                          <a:effectLst/>
                        </a:rPr>
                        <a:t>行銷</a:t>
                      </a:r>
                      <a:endParaRPr lang="zh-TW" altLang="zh-TW" sz="1800" dirty="0" smtClean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2006377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國際參訪與案例研究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生技/商管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HK" sz="1800">
                          <a:effectLst/>
                        </a:rPr>
                        <a:t>余明隆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海外或國內標竿機構參訪與案例分享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975355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r>
                        <a:rPr lang="zh-HK" sz="1800">
                          <a:effectLst/>
                        </a:rPr>
                        <a:t>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新藥研發與技術轉移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生技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選</a:t>
                      </a:r>
                      <a:r>
                        <a:rPr lang="en-US" sz="1800">
                          <a:effectLst/>
                        </a:rPr>
                        <a:t>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HK" sz="1800">
                          <a:effectLst/>
                        </a:rPr>
                        <a:t>莊智弘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新藥開發與授權技轉流程概述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08851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r>
                        <a:rPr lang="zh-HK" sz="1800">
                          <a:effectLst/>
                        </a:rPr>
                        <a:t>上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智慧醫療與 AI 應用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數位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選</a:t>
                      </a:r>
                      <a:r>
                        <a:rPr lang="en-US" sz="1800">
                          <a:effectLst/>
                        </a:rPr>
                        <a:t>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盧鴻興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趨勢洞察與應用案例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8121626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r>
                        <a:rPr lang="zh-HK" sz="1800">
                          <a:effectLst/>
                        </a:rPr>
                        <a:t>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大師講座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生技/商管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林志隆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邀請產業領袖分享趨勢</a:t>
                      </a:r>
                      <a:r>
                        <a:rPr lang="en-US" sz="1800">
                          <a:effectLst/>
                        </a:rPr>
                        <a:t>, </a:t>
                      </a:r>
                      <a:r>
                        <a:rPr lang="zh-TW" sz="1800">
                          <a:effectLst/>
                        </a:rPr>
                        <a:t>王金平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49916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2下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>
                          <a:effectLst/>
                        </a:rPr>
                        <a:t>碩士論文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生技/商管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必修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zh-TW" sz="18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effectLst/>
                        </a:rPr>
                        <a:t>各指導老師</a:t>
                      </a:r>
                      <a:endParaRPr lang="zh-TW" sz="18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4170283"/>
                  </a:ext>
                </a:extLst>
              </a:tr>
            </a:tbl>
          </a:graphicData>
        </a:graphic>
      </p:graphicFrame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92495" y="732030"/>
            <a:ext cx="11462993" cy="816852"/>
          </a:xfrm>
        </p:spPr>
        <p:txBody>
          <a:bodyPr/>
          <a:lstStyle/>
          <a:p>
            <a:r>
              <a:rPr lang="zh-TW" altLang="en-US" b="1" dirty="0"/>
              <a:t>課表與</a:t>
            </a:r>
            <a:r>
              <a:rPr lang="zh-TW" altLang="en-US" b="1" dirty="0" smtClean="0"/>
              <a:t>師資</a:t>
            </a:r>
            <a:r>
              <a:rPr lang="en-US" altLang="zh-TW" sz="3600" b="1" dirty="0" smtClean="0"/>
              <a:t>(</a:t>
            </a:r>
            <a:r>
              <a:rPr lang="en-US" altLang="zh-TW" sz="3600" dirty="0" smtClean="0"/>
              <a:t>26 </a:t>
            </a:r>
            <a:r>
              <a:rPr lang="zh-TW" altLang="en-US" sz="3600" dirty="0" smtClean="0"/>
              <a:t>學分</a:t>
            </a:r>
            <a:r>
              <a:rPr lang="en-US" altLang="zh-TW" sz="3600" dirty="0" smtClean="0"/>
              <a:t>+</a:t>
            </a:r>
            <a:r>
              <a:rPr lang="zh-TW" altLang="en-US" sz="3600" dirty="0" smtClean="0"/>
              <a:t>碩士論文</a:t>
            </a:r>
            <a:r>
              <a:rPr lang="en-US" altLang="zh-TW" sz="3600" dirty="0" smtClean="0"/>
              <a:t>6 </a:t>
            </a:r>
            <a:r>
              <a:rPr lang="zh-TW" altLang="en-US" sz="3600" dirty="0" smtClean="0"/>
              <a:t>學分</a:t>
            </a:r>
            <a:r>
              <a:rPr lang="en-US" altLang="zh-TW" sz="3600" dirty="0"/>
              <a:t>)</a:t>
            </a:r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52004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2"/>
          <p:cNvSpPr>
            <a:spLocks noGrp="1"/>
          </p:cNvSpPr>
          <p:nvPr>
            <p:ph type="title"/>
          </p:nvPr>
        </p:nvSpPr>
        <p:spPr>
          <a:xfrm>
            <a:off x="1407917" y="797768"/>
            <a:ext cx="8499088" cy="1143427"/>
          </a:xfrm>
        </p:spPr>
        <p:txBody>
          <a:bodyPr/>
          <a:lstStyle/>
          <a:p>
            <a:r>
              <a:rPr lang="zh-TW" altLang="en-US" b="1" dirty="0"/>
              <a:t>業界</a:t>
            </a:r>
            <a:r>
              <a:rPr lang="zh-TW" altLang="zh-TW" b="1" dirty="0"/>
              <a:t>師資</a:t>
            </a:r>
            <a:endParaRPr lang="zh-TW" altLang="en-US" b="1" dirty="0"/>
          </a:p>
        </p:txBody>
      </p:sp>
      <p:sp>
        <p:nvSpPr>
          <p:cNvPr id="9" name="內容版面配置區 1"/>
          <p:cNvSpPr>
            <a:spLocks noGrp="1"/>
          </p:cNvSpPr>
          <p:nvPr>
            <p:ph sz="quarter" idx="4294967295"/>
          </p:nvPr>
        </p:nvSpPr>
        <p:spPr>
          <a:xfrm>
            <a:off x="1268962" y="1786815"/>
            <a:ext cx="10516637" cy="4343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z="2400" dirty="0" smtClean="0"/>
              <a:t>衛褔部長</a:t>
            </a:r>
            <a:r>
              <a:rPr lang="zh-TW" altLang="zh-TW" sz="2400" dirty="0" smtClean="0"/>
              <a:t>：</a:t>
            </a:r>
            <a:r>
              <a:rPr lang="zh-TW" altLang="en-US" sz="2400" dirty="0" smtClean="0"/>
              <a:t>石祟良</a:t>
            </a:r>
            <a:endParaRPr lang="zh-TW" altLang="zh-TW" sz="2400" dirty="0"/>
          </a:p>
          <a:p>
            <a:pPr lvl="0"/>
            <a:r>
              <a:rPr lang="zh-TW" altLang="zh-TW" sz="2400" dirty="0"/>
              <a:t>新光醫院副院長：洪子仁</a:t>
            </a:r>
          </a:p>
          <a:p>
            <a:pPr lvl="0"/>
            <a:r>
              <a:rPr lang="x-none" altLang="zh-TW" sz="2400" dirty="0"/>
              <a:t>大譽資本投資管理顧問股份有限公司</a:t>
            </a:r>
            <a:r>
              <a:rPr lang="zh-TW" altLang="zh-TW" sz="2400" dirty="0"/>
              <a:t>董事長</a:t>
            </a:r>
            <a:r>
              <a:rPr lang="x-none" altLang="zh-TW" sz="2400" dirty="0"/>
              <a:t>魏仁裕(</a:t>
            </a:r>
            <a:r>
              <a:rPr lang="zh-TW" altLang="zh-TW" sz="2400" dirty="0"/>
              <a:t>成大醫技</a:t>
            </a:r>
            <a:r>
              <a:rPr lang="x-none" altLang="zh-TW" sz="2400" dirty="0"/>
              <a:t>, </a:t>
            </a:r>
            <a:r>
              <a:rPr lang="zh-TW" altLang="zh-TW" sz="2400" dirty="0"/>
              <a:t>政大企管碩</a:t>
            </a:r>
            <a:r>
              <a:rPr lang="x-none" altLang="zh-TW" sz="2400" dirty="0"/>
              <a:t>)</a:t>
            </a:r>
            <a:endParaRPr lang="zh-TW" altLang="zh-TW" sz="2400" dirty="0"/>
          </a:p>
          <a:p>
            <a:pPr lvl="0"/>
            <a:r>
              <a:rPr lang="zh-TW" altLang="zh-TW" sz="2400" dirty="0"/>
              <a:t>西門子醫療設備股份有限公司負責人：邱禎祥</a:t>
            </a:r>
            <a:r>
              <a:rPr lang="x-none" altLang="zh-TW" sz="2400" dirty="0"/>
              <a:t>(</a:t>
            </a:r>
            <a:r>
              <a:rPr lang="zh-TW" altLang="zh-TW" sz="2400" dirty="0"/>
              <a:t>成大醫技</a:t>
            </a:r>
            <a:r>
              <a:rPr lang="x-none" altLang="zh-TW" sz="2400" dirty="0"/>
              <a:t>, </a:t>
            </a:r>
            <a:r>
              <a:rPr lang="zh-TW" altLang="zh-TW" sz="2400" dirty="0"/>
              <a:t>清大生科碩</a:t>
            </a:r>
            <a:r>
              <a:rPr lang="x-none" altLang="zh-TW" sz="2400" dirty="0"/>
              <a:t>)</a:t>
            </a:r>
            <a:endParaRPr lang="zh-TW" altLang="zh-TW" sz="2400" dirty="0"/>
          </a:p>
          <a:p>
            <a:pPr lvl="0"/>
            <a:r>
              <a:rPr lang="x-none" altLang="zh-TW" sz="2400" dirty="0"/>
              <a:t>偉喬生醫</a:t>
            </a:r>
            <a:r>
              <a:rPr lang="zh-TW" altLang="zh-TW" sz="2400" dirty="0"/>
              <a:t>董事長：</a:t>
            </a:r>
            <a:r>
              <a:rPr lang="x-none" altLang="zh-TW" sz="2400" dirty="0"/>
              <a:t>莊詠鈞(</a:t>
            </a:r>
            <a:r>
              <a:rPr lang="zh-TW" altLang="zh-TW" sz="2400" dirty="0"/>
              <a:t>中山醫大醫技</a:t>
            </a:r>
            <a:r>
              <a:rPr lang="x-none" altLang="zh-TW" sz="2400" dirty="0"/>
              <a:t>, </a:t>
            </a:r>
            <a:r>
              <a:rPr lang="zh-TW" altLang="zh-TW" sz="2400" dirty="0"/>
              <a:t>成大醫技碩博</a:t>
            </a:r>
            <a:r>
              <a:rPr lang="x-none" altLang="zh-TW" sz="2400" dirty="0"/>
              <a:t>)</a:t>
            </a:r>
            <a:endParaRPr lang="zh-TW" altLang="zh-TW" sz="2400" dirty="0"/>
          </a:p>
          <a:p>
            <a:pPr lvl="0"/>
            <a:r>
              <a:rPr lang="x-none" altLang="zh-TW" sz="2400" dirty="0"/>
              <a:t>偉喬生醫執行長</a:t>
            </a:r>
            <a:r>
              <a:rPr lang="zh-TW" altLang="zh-TW" sz="2400" dirty="0"/>
              <a:t>：</a:t>
            </a:r>
            <a:r>
              <a:rPr lang="x-none" altLang="zh-TW" sz="2400" dirty="0"/>
              <a:t>鄭又瑋(</a:t>
            </a:r>
            <a:r>
              <a:rPr lang="zh-TW" altLang="zh-TW" sz="2400" dirty="0"/>
              <a:t>成大醫技碩</a:t>
            </a:r>
            <a:r>
              <a:rPr lang="x-none" altLang="zh-TW" sz="2400" dirty="0"/>
              <a:t>)</a:t>
            </a:r>
            <a:endParaRPr lang="zh-TW" altLang="zh-TW" sz="2400" dirty="0"/>
          </a:p>
          <a:p>
            <a:pPr lvl="0"/>
            <a:r>
              <a:rPr lang="x-none" altLang="zh-TW" sz="2400" dirty="0"/>
              <a:t>達易特</a:t>
            </a:r>
            <a:r>
              <a:rPr lang="zh-TW" altLang="zh-TW" sz="2400" dirty="0"/>
              <a:t>生技董事長：陳怡芳</a:t>
            </a:r>
            <a:r>
              <a:rPr lang="x-none" altLang="zh-TW" sz="2400" dirty="0"/>
              <a:t>(</a:t>
            </a:r>
            <a:r>
              <a:rPr lang="zh-TW" altLang="zh-TW" sz="2400" dirty="0"/>
              <a:t>高醫醫研博士</a:t>
            </a:r>
            <a:r>
              <a:rPr lang="x-none" altLang="zh-TW" sz="2400" dirty="0"/>
              <a:t>)</a:t>
            </a:r>
            <a:endParaRPr lang="en-US" altLang="zh-TW" sz="2400" dirty="0"/>
          </a:p>
          <a:p>
            <a:pPr lvl="0"/>
            <a:r>
              <a:rPr lang="zh-TW" altLang="en-US" sz="2400" dirty="0"/>
              <a:t>高雄市衛生局主秘：</a:t>
            </a:r>
            <a:r>
              <a:rPr lang="zh-TW" altLang="zh-TW" sz="2400" dirty="0" smtClean="0"/>
              <a:t>廖哲宏</a:t>
            </a:r>
            <a:endParaRPr lang="en-US" altLang="zh-TW" sz="2400" dirty="0" smtClean="0"/>
          </a:p>
          <a:p>
            <a:pPr lvl="0"/>
            <a:r>
              <a:rPr lang="zh-TW" altLang="en-US" sz="2400" dirty="0"/>
              <a:t>王金平、</a:t>
            </a:r>
            <a:r>
              <a:rPr lang="zh-TW" altLang="en-US" sz="2400" dirty="0" smtClean="0"/>
              <a:t>王時成等名師邀約中</a:t>
            </a:r>
            <a:r>
              <a:rPr lang="en-US" altLang="zh-TW" sz="2400" dirty="0" smtClean="0"/>
              <a:t>…</a:t>
            </a:r>
            <a:endParaRPr lang="zh-TW" altLang="zh-TW" sz="2400" dirty="0"/>
          </a:p>
        </p:txBody>
      </p:sp>
    </p:spTree>
    <p:extLst>
      <p:ext uri="{BB962C8B-B14F-4D97-AF65-F5344CB8AC3E}">
        <p14:creationId xmlns:p14="http://schemas.microsoft.com/office/powerpoint/2010/main" val="181648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學制與修業資訊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640" y="1786939"/>
            <a:ext cx="8498910" cy="1453162"/>
          </a:xfrm>
        </p:spPr>
        <p:txBody>
          <a:bodyPr/>
          <a:lstStyle/>
          <a:p>
            <a:r>
              <a:rPr dirty="0" err="1"/>
              <a:t>學位：生物醫學科技高階管理碩士（EMBT</a:t>
            </a:r>
            <a:r>
              <a:rPr dirty="0"/>
              <a:t>）</a:t>
            </a:r>
          </a:p>
          <a:p>
            <a:r>
              <a:rPr dirty="0" err="1"/>
              <a:t>修業年限：原則</a:t>
            </a:r>
            <a:r>
              <a:rPr dirty="0"/>
              <a:t> 2 </a:t>
            </a:r>
            <a:r>
              <a:rPr dirty="0" err="1"/>
              <a:t>年（在職專班</a:t>
            </a:r>
            <a:r>
              <a:rPr dirty="0"/>
              <a:t>）</a:t>
            </a:r>
          </a:p>
          <a:p>
            <a:r>
              <a:rPr dirty="0"/>
              <a:t>招生名額：20 </a:t>
            </a:r>
            <a:r>
              <a:rPr dirty="0" err="1"/>
              <a:t>名（小班制</a:t>
            </a:r>
            <a:r>
              <a:rPr dirty="0"/>
              <a:t>）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63983" y="3461527"/>
            <a:ext cx="10284642" cy="7656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/>
              <a:t>上課時間安排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18640" y="4227188"/>
            <a:ext cx="10021425" cy="17127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/>
              <a:t>週五夜間授課</a:t>
            </a:r>
          </a:p>
          <a:p>
            <a:r>
              <a:rPr lang="zh-TW" altLang="en-US" dirty="0" smtClean="0"/>
              <a:t>週六全天授課</a:t>
            </a:r>
          </a:p>
          <a:p>
            <a:r>
              <a:rPr lang="zh-TW" altLang="en-US" dirty="0" smtClean="0"/>
              <a:t>或寒暑假期間密集上課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567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115 </a:t>
            </a:r>
            <a:r>
              <a:rPr b="1" dirty="0" err="1"/>
              <a:t>學年度招生資訊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423" y="1980481"/>
            <a:ext cx="10284642" cy="4141649"/>
          </a:xfrm>
        </p:spPr>
        <p:txBody>
          <a:bodyPr/>
          <a:lstStyle/>
          <a:p>
            <a:r>
              <a:rPr dirty="0"/>
              <a:t>報名期間：115 年 1 月 2 日 ～ 1 月 14 </a:t>
            </a:r>
            <a:r>
              <a:rPr dirty="0" err="1"/>
              <a:t>日（中午</a:t>
            </a:r>
            <a:r>
              <a:rPr dirty="0"/>
              <a:t> 12:00 止）</a:t>
            </a:r>
          </a:p>
          <a:p>
            <a:r>
              <a:rPr dirty="0"/>
              <a:t>第一階段：書面審查（40%）</a:t>
            </a:r>
          </a:p>
          <a:p>
            <a:r>
              <a:rPr dirty="0"/>
              <a:t>第二階段：面試（60%，115 年 2 月 7 日）</a:t>
            </a:r>
          </a:p>
          <a:p>
            <a:r>
              <a:rPr dirty="0" err="1"/>
              <a:t>報名網站：</a:t>
            </a:r>
            <a:r>
              <a:rPr dirty="0" err="1">
                <a:hlinkClick r:id="rId2"/>
              </a:rPr>
              <a:t>https</a:t>
            </a:r>
            <a:r>
              <a:rPr dirty="0">
                <a:hlinkClick r:id="rId2"/>
              </a:rPr>
              <a:t>://</a:t>
            </a:r>
            <a:r>
              <a:rPr dirty="0" smtClean="0">
                <a:hlinkClick r:id="rId2"/>
              </a:rPr>
              <a:t>enr.kmu.edu.tw</a:t>
            </a:r>
          </a:p>
          <a:p>
            <a:r>
              <a:rPr lang="zh-TW" altLang="en-US" dirty="0" smtClean="0"/>
              <a:t>學雜費 </a:t>
            </a:r>
            <a:r>
              <a:rPr lang="en-US" altLang="zh-TW" dirty="0" smtClean="0"/>
              <a:t>NT 15,750</a:t>
            </a:r>
          </a:p>
          <a:p>
            <a:r>
              <a:rPr lang="zh-TW" altLang="en-US" dirty="0" smtClean="0"/>
              <a:t>學分費 </a:t>
            </a:r>
            <a:r>
              <a:rPr lang="en-US" altLang="zh-TW" dirty="0" smtClean="0"/>
              <a:t>NT 11,000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227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423" y="824593"/>
            <a:ext cx="10284642" cy="794388"/>
          </a:xfrm>
        </p:spPr>
        <p:txBody>
          <a:bodyPr/>
          <a:lstStyle/>
          <a:p>
            <a:r>
              <a:rPr b="1" dirty="0" err="1" smtClean="0"/>
              <a:t>報考對象</a:t>
            </a:r>
            <a:r>
              <a:rPr lang="zh-TW" altLang="en-US" b="1" dirty="0" smtClean="0"/>
              <a:t>與資格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423" y="1618981"/>
            <a:ext cx="10284642" cy="5043076"/>
          </a:xfrm>
        </p:spPr>
        <p:txBody>
          <a:bodyPr/>
          <a:lstStyle/>
          <a:p>
            <a:r>
              <a:rPr lang="zh-TW" altLang="en-US" dirty="0"/>
              <a:t>具</a:t>
            </a:r>
            <a:r>
              <a:rPr lang="zh-TW" altLang="en-US" b="1" dirty="0"/>
              <a:t>學士學位</a:t>
            </a:r>
            <a:r>
              <a:rPr lang="zh-TW" altLang="en-US" dirty="0"/>
              <a:t>或同等學力資格</a:t>
            </a:r>
            <a:r>
              <a:rPr lang="zh-TW" altLang="en-US" dirty="0" smtClean="0"/>
              <a:t>並在相關</a:t>
            </a:r>
            <a:r>
              <a:rPr lang="zh-TW" altLang="en-US" dirty="0"/>
              <a:t>機構</a:t>
            </a:r>
            <a:r>
              <a:rPr lang="zh-TW" altLang="en-US" b="1" dirty="0"/>
              <a:t>任職滿一年</a:t>
            </a:r>
            <a:endParaRPr lang="en-US" altLang="zh-TW" b="1" dirty="0"/>
          </a:p>
          <a:p>
            <a:pPr lvl="1"/>
            <a:r>
              <a:rPr lang="zh-TW" altLang="en-US" dirty="0"/>
              <a:t>年資計算至 </a:t>
            </a:r>
            <a:r>
              <a:rPr lang="en-US" altLang="zh-TW" b="1" dirty="0"/>
              <a:t>115</a:t>
            </a:r>
            <a:r>
              <a:rPr lang="zh-TW" altLang="en-US" dirty="0"/>
              <a:t> 年</a:t>
            </a:r>
            <a:r>
              <a:rPr lang="zh-TW" altLang="en-US" b="1" dirty="0"/>
              <a:t> </a:t>
            </a:r>
            <a:r>
              <a:rPr lang="en-US" altLang="zh-TW" b="1" dirty="0"/>
              <a:t>9</a:t>
            </a:r>
            <a:r>
              <a:rPr lang="zh-TW" altLang="en-US" dirty="0"/>
              <a:t> 月</a:t>
            </a:r>
            <a:r>
              <a:rPr lang="zh-TW" altLang="en-US" b="1" dirty="0"/>
              <a:t> </a:t>
            </a:r>
            <a:r>
              <a:rPr lang="en-US" altLang="zh-TW" b="1" dirty="0"/>
              <a:t>1</a:t>
            </a:r>
            <a:r>
              <a:rPr lang="zh-TW" altLang="en-US" dirty="0"/>
              <a:t> 日</a:t>
            </a:r>
            <a:r>
              <a:rPr lang="zh-TW" altLang="en-US" dirty="0" smtClean="0"/>
              <a:t>止</a:t>
            </a:r>
            <a:endParaRPr lang="en-US" altLang="zh-TW" dirty="0" smtClean="0"/>
          </a:p>
          <a:p>
            <a:r>
              <a:rPr lang="zh-TW" altLang="en-US" b="1" dirty="0" smtClean="0"/>
              <a:t>書</a:t>
            </a:r>
            <a:r>
              <a:rPr lang="zh-TW" altLang="en-US" b="1" dirty="0"/>
              <a:t>審</a:t>
            </a:r>
            <a:r>
              <a:rPr lang="en-US" altLang="zh-TW" b="1" dirty="0"/>
              <a:t>: </a:t>
            </a:r>
            <a:r>
              <a:rPr lang="en-US" altLang="zh-TW" b="1" dirty="0" smtClean="0"/>
              <a:t>(40%)</a:t>
            </a:r>
            <a:endParaRPr lang="en-US" altLang="zh-TW" b="1" dirty="0"/>
          </a:p>
          <a:p>
            <a:pPr lvl="1"/>
            <a:r>
              <a:rPr lang="zh-TW" altLang="en-US" dirty="0" smtClean="0"/>
              <a:t>學</a:t>
            </a:r>
            <a:r>
              <a:rPr lang="zh-TW" altLang="en-US" dirty="0"/>
              <a:t>經歷及專業</a:t>
            </a:r>
            <a:r>
              <a:rPr lang="zh-TW" altLang="en-US" dirty="0" smtClean="0"/>
              <a:t>表現：畢業</a:t>
            </a:r>
            <a:r>
              <a:rPr lang="zh-TW" altLang="en-US" dirty="0"/>
              <a:t>學歷（</a:t>
            </a:r>
            <a:r>
              <a:rPr lang="en-US" altLang="zh-TW" dirty="0"/>
              <a:t>15</a:t>
            </a:r>
            <a:r>
              <a:rPr lang="zh-TW" altLang="en-US" dirty="0"/>
              <a:t>％）、工作年資（</a:t>
            </a:r>
            <a:r>
              <a:rPr lang="en-US" altLang="zh-TW" dirty="0"/>
              <a:t>20</a:t>
            </a:r>
            <a:r>
              <a:rPr lang="zh-TW" altLang="en-US" dirty="0" smtClean="0"/>
              <a:t>％）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現任職</a:t>
            </a:r>
            <a:r>
              <a:rPr lang="zh-TW" altLang="en-US" dirty="0"/>
              <a:t>位（</a:t>
            </a:r>
            <a:r>
              <a:rPr lang="en-US" altLang="zh-TW" dirty="0"/>
              <a:t>50</a:t>
            </a:r>
            <a:r>
              <a:rPr lang="zh-TW" altLang="en-US" dirty="0" smtClean="0"/>
              <a:t>％）</a:t>
            </a:r>
            <a:r>
              <a:rPr lang="zh-TW" altLang="en-US" dirty="0"/>
              <a:t>、</a:t>
            </a:r>
            <a:r>
              <a:rPr lang="zh-TW" altLang="en-US" dirty="0" smtClean="0"/>
              <a:t>工作特殊表現（</a:t>
            </a:r>
            <a:r>
              <a:rPr lang="en-US" altLang="zh-TW" dirty="0" smtClean="0"/>
              <a:t>10</a:t>
            </a:r>
            <a:r>
              <a:rPr lang="zh-TW" altLang="en-US" dirty="0" smtClean="0"/>
              <a:t>％）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讀書計畫（</a:t>
            </a:r>
            <a:r>
              <a:rPr lang="en-US" altLang="zh-TW" dirty="0" smtClean="0"/>
              <a:t>5</a:t>
            </a:r>
            <a:r>
              <a:rPr lang="zh-TW" altLang="en-US" dirty="0" smtClean="0"/>
              <a:t>％）</a:t>
            </a:r>
            <a:endParaRPr lang="en-US" altLang="zh-TW" dirty="0" smtClean="0"/>
          </a:p>
          <a:p>
            <a:r>
              <a:rPr lang="zh-TW" altLang="en-US" b="1" dirty="0"/>
              <a:t>面試</a:t>
            </a:r>
            <a:r>
              <a:rPr lang="en-US" altLang="zh-TW" b="1" dirty="0"/>
              <a:t>(60%)</a:t>
            </a:r>
          </a:p>
          <a:p>
            <a:r>
              <a:rPr lang="zh-TW" altLang="en-US" b="1" dirty="0" smtClean="0"/>
              <a:t>報考對象</a:t>
            </a:r>
            <a:endParaRPr lang="en-US" dirty="0" smtClean="0"/>
          </a:p>
          <a:p>
            <a:pPr lvl="1"/>
            <a:r>
              <a:rPr dirty="0" err="1" smtClean="0"/>
              <a:t>生技</a:t>
            </a:r>
            <a:r>
              <a:rPr dirty="0" err="1"/>
              <a:t>、醫材、藥廠企業主與高階主管</a:t>
            </a:r>
            <a:endParaRPr dirty="0"/>
          </a:p>
          <a:p>
            <a:pPr lvl="1"/>
            <a:r>
              <a:rPr dirty="0" err="1"/>
              <a:t>醫療體系經營與決策階層</a:t>
            </a:r>
            <a:endParaRPr dirty="0"/>
          </a:p>
          <a:p>
            <a:pPr lvl="1"/>
            <a:r>
              <a:rPr dirty="0" err="1"/>
              <a:t>健康科技、新創公司負責人</a:t>
            </a:r>
            <a:endParaRPr dirty="0"/>
          </a:p>
          <a:p>
            <a:pPr lvl="1"/>
            <a:r>
              <a:rPr dirty="0" err="1"/>
              <a:t>企業接班與核心幹部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7301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對企業與個人的長期價值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423" y="1887175"/>
            <a:ext cx="10284642" cy="4141649"/>
          </a:xfrm>
        </p:spPr>
        <p:txBody>
          <a:bodyPr/>
          <a:lstStyle/>
          <a:p>
            <a:r>
              <a:rPr dirty="0" err="1"/>
              <a:t>強化企業決策層的策略與管理能力</a:t>
            </a:r>
            <a:endParaRPr dirty="0"/>
          </a:p>
          <a:p>
            <a:r>
              <a:rPr dirty="0" err="1"/>
              <a:t>提升組織競爭力與創新能量</a:t>
            </a:r>
            <a:endParaRPr dirty="0"/>
          </a:p>
          <a:p>
            <a:r>
              <a:rPr dirty="0" err="1"/>
              <a:t>建立高階生醫產業決策人脈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8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4294967295"/>
          </p:nvPr>
        </p:nvSpPr>
        <p:spPr>
          <a:xfrm>
            <a:off x="714310" y="1829228"/>
            <a:ext cx="11379200" cy="4343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zh-TW" b="1" dirty="0"/>
              <a:t>生物醫學科技研究與開發</a:t>
            </a:r>
            <a:r>
              <a:rPr lang="zh-TW" altLang="zh-TW" dirty="0"/>
              <a:t>：畢業生會參與生物醫學科技領域的創新研究與技術開發，像是新藥物、新醫療器械的研發</a:t>
            </a:r>
            <a:r>
              <a:rPr lang="zh-TW" altLang="zh-TW" dirty="0" smtClean="0"/>
              <a:t>等</a:t>
            </a:r>
            <a:endParaRPr lang="zh-TW" altLang="zh-TW" dirty="0"/>
          </a:p>
          <a:p>
            <a:pPr lvl="0"/>
            <a:r>
              <a:rPr lang="zh-TW" altLang="zh-TW" b="1" dirty="0"/>
              <a:t>醫療器材與製藥公司</a:t>
            </a:r>
            <a:r>
              <a:rPr lang="zh-TW" altLang="zh-TW" dirty="0"/>
              <a:t>：許多畢業生會進入醫療器材、製藥或生物技術公司，擔任生技產品行銷：從事藥品、醫材、精準健康產品的市場分析、產品經理、業務開發等</a:t>
            </a:r>
            <a:r>
              <a:rPr lang="zh-TW" altLang="zh-TW" dirty="0" smtClean="0"/>
              <a:t>職位</a:t>
            </a:r>
            <a:endParaRPr lang="zh-TW" altLang="zh-TW" dirty="0"/>
          </a:p>
          <a:p>
            <a:pPr lvl="0"/>
            <a:r>
              <a:rPr lang="zh-TW" altLang="zh-TW" b="1" dirty="0"/>
              <a:t>創業與企業管理</a:t>
            </a:r>
            <a:r>
              <a:rPr lang="zh-TW" altLang="zh-TW" dirty="0"/>
              <a:t>：投入生技新創，或擔任</a:t>
            </a:r>
            <a:r>
              <a:rPr lang="en-US" altLang="zh-TW" dirty="0"/>
              <a:t>BD</a:t>
            </a:r>
            <a:r>
              <a:rPr lang="zh-TW" altLang="zh-TW" dirty="0"/>
              <a:t>（商務開發）、</a:t>
            </a:r>
            <a:r>
              <a:rPr lang="en-US" altLang="zh-TW" dirty="0"/>
              <a:t>CFO</a:t>
            </a:r>
            <a:r>
              <a:rPr lang="zh-TW" altLang="zh-TW" dirty="0"/>
              <a:t>（財務長）、</a:t>
            </a:r>
            <a:r>
              <a:rPr lang="en-US" altLang="zh-TW" dirty="0"/>
              <a:t>CEO</a:t>
            </a:r>
            <a:r>
              <a:rPr lang="zh-TW" altLang="zh-TW" dirty="0"/>
              <a:t>等高階管理</a:t>
            </a:r>
            <a:r>
              <a:rPr lang="zh-TW" altLang="zh-TW" dirty="0" smtClean="0"/>
              <a:t>職</a:t>
            </a:r>
            <a:endParaRPr lang="zh-TW" altLang="zh-TW" dirty="0"/>
          </a:p>
          <a:p>
            <a:pPr lvl="0"/>
            <a:r>
              <a:rPr lang="zh-TW" altLang="zh-TW" b="1" dirty="0"/>
              <a:t>政府與法規機構</a:t>
            </a:r>
            <a:r>
              <a:rPr lang="zh-TW" altLang="zh-TW" dirty="0"/>
              <a:t>：一些畢業生會進入政府機構，協助制定與生物醫學科技相關的政策、法規，或進行相關的監管</a:t>
            </a:r>
            <a:r>
              <a:rPr lang="zh-TW" altLang="zh-TW" dirty="0" smtClean="0"/>
              <a:t>工作</a:t>
            </a:r>
            <a:endParaRPr lang="zh-TW" altLang="zh-TW" dirty="0"/>
          </a:p>
          <a:p>
            <a:pPr lvl="0"/>
            <a:r>
              <a:rPr lang="zh-TW" altLang="zh-TW" b="1" dirty="0"/>
              <a:t>顧問與創業</a:t>
            </a:r>
            <a:r>
              <a:rPr lang="zh-TW" altLang="zh-TW" dirty="0"/>
              <a:t>：也有部分畢業生會選擇當顧問，為企業提供生物醫學科技領域的專業建議，或自己創業，發展與醫療、科技相關的</a:t>
            </a:r>
            <a:r>
              <a:rPr lang="zh-TW" altLang="zh-TW" dirty="0" smtClean="0"/>
              <a:t>事業</a:t>
            </a:r>
            <a:endParaRPr lang="zh-TW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29942" y="1051353"/>
            <a:ext cx="11332117" cy="777875"/>
          </a:xfrm>
        </p:spPr>
        <p:txBody>
          <a:bodyPr/>
          <a:lstStyle/>
          <a:p>
            <a:r>
              <a:rPr lang="zh-TW" altLang="zh-TW" sz="4400" b="1" dirty="0"/>
              <a:t>畢業生就業出路及升遷機會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47421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聯絡資訊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聯絡人：黃小姐</a:t>
            </a:r>
            <a:endParaRPr dirty="0"/>
          </a:p>
          <a:p>
            <a:r>
              <a:rPr dirty="0" err="1"/>
              <a:t>電話</a:t>
            </a:r>
            <a:r>
              <a:rPr dirty="0"/>
              <a:t>：(07) 312-1101 </a:t>
            </a:r>
            <a:r>
              <a:rPr dirty="0" err="1"/>
              <a:t>分機</a:t>
            </a:r>
            <a:r>
              <a:rPr dirty="0"/>
              <a:t> 2648-13</a:t>
            </a:r>
          </a:p>
          <a:p>
            <a:r>
              <a:rPr dirty="0"/>
              <a:t>Email：embt@kmu.edu.tw</a:t>
            </a:r>
          </a:p>
          <a:p>
            <a:r>
              <a:rPr lang="zh-TW" altLang="en-US" dirty="0" smtClean="0"/>
              <a:t>網址</a:t>
            </a:r>
            <a:r>
              <a:rPr lang="zh-TW" altLang="en-US" dirty="0"/>
              <a:t>：</a:t>
            </a:r>
            <a:r>
              <a:rPr lang="en-US" dirty="0" smtClean="0">
                <a:hlinkClick r:id="rId2"/>
              </a:rPr>
              <a:t>https://embt.kmu.edu.tw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5413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KMU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1073</Words>
  <Application>Microsoft Office PowerPoint</Application>
  <PresentationFormat>寬螢幕</PresentationFormat>
  <Paragraphs>189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MS Mincho</vt:lpstr>
      <vt:lpstr>微軟正黑體</vt:lpstr>
      <vt:lpstr>新細明體</vt:lpstr>
      <vt:lpstr>Arial</vt:lpstr>
      <vt:lpstr>Calibri</vt:lpstr>
      <vt:lpstr>Cambria</vt:lpstr>
      <vt:lpstr>Times New Roman</vt:lpstr>
      <vt:lpstr>Office 佈景主題</vt:lpstr>
      <vt:lpstr>生物醫學科技高階管理碩士在職專班（EMBT）</vt:lpstr>
      <vt:lpstr>生物醫學科技</vt:lpstr>
      <vt:lpstr>EMBT 核心定位</vt:lpstr>
      <vt:lpstr>課程四大模組</vt:lpstr>
      <vt:lpstr>課表與師資(26 學分+碩士論文6 學分)</vt:lpstr>
      <vt:lpstr>業界師資</vt:lpstr>
      <vt:lpstr>學制與修業資訊</vt:lpstr>
      <vt:lpstr>115 學年度招生資訊</vt:lpstr>
      <vt:lpstr>報考對象與資格</vt:lpstr>
      <vt:lpstr>對企業與個人的長期價值</vt:lpstr>
      <vt:lpstr>畢業生就業出路及升遷機會</vt:lpstr>
      <vt:lpstr>聯絡資訊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琮駿 黃</dc:creator>
  <cp:lastModifiedBy>YO202</cp:lastModifiedBy>
  <cp:revision>43</cp:revision>
  <dcterms:created xsi:type="dcterms:W3CDTF">2024-07-11T07:13:00Z</dcterms:created>
  <dcterms:modified xsi:type="dcterms:W3CDTF">2025-12-24T10:27:41Z</dcterms:modified>
</cp:coreProperties>
</file>