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66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2" r:id="rId16"/>
    <p:sldId id="303" r:id="rId17"/>
    <p:sldId id="304" r:id="rId18"/>
    <p:sldId id="305" r:id="rId19"/>
    <p:sldId id="306" r:id="rId20"/>
    <p:sldId id="307" r:id="rId21"/>
    <p:sldId id="300" r:id="rId22"/>
    <p:sldId id="301" r:id="rId23"/>
    <p:sldId id="308" r:id="rId24"/>
    <p:sldId id="309" r:id="rId25"/>
    <p:sldId id="31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3811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163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1825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63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237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922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365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38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0110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0632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9155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5931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7496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860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0169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949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58D64-0E4D-4E46-B184-0CCBA71E77D8}" type="datetimeFigureOut">
              <a:rPr lang="zh-TW" altLang="en-US" smtClean="0"/>
              <a:t>2021/10/20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5FDF615-8E3C-4B91-A283-C655B95BC5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904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C17D4DA1-73D0-4A51-8DA5-4793BD808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429000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zh-TW" altLang="en-US" sz="5000" b="1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6B386105-FA5D-4B57-AB21-EAD71109B431}"/>
              </a:ext>
            </a:extLst>
          </p:cNvPr>
          <p:cNvSpPr txBox="1">
            <a:spLocks/>
          </p:cNvSpPr>
          <p:nvPr/>
        </p:nvSpPr>
        <p:spPr>
          <a:xfrm>
            <a:off x="1507067" y="1160865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TW" sz="4000" dirty="0">
                <a:solidFill>
                  <a:schemeClr val="tx1"/>
                </a:solidFill>
              </a:rPr>
              <a:t>06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60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39288" y="2511414"/>
            <a:ext cx="4778727" cy="2471648"/>
            <a:chOff x="1913" y="2914"/>
            <a:chExt cx="4884" cy="2526"/>
          </a:xfrm>
        </p:grpSpPr>
        <p:cxnSp>
          <p:nvCxnSpPr>
            <p:cNvPr id="11" name="Line 21359">
              <a:extLst>
                <a:ext uri="{FF2B5EF4-FFF2-40B4-BE49-F238E27FC236}">
                  <a16:creationId xmlns:a16="http://schemas.microsoft.com/office/drawing/2014/main" id="{89E46D34-FDB7-437A-A166-D31D8728F4E2}"/>
                </a:ext>
              </a:extLst>
            </p:cNvPr>
            <p:cNvCxnSpPr/>
            <p:nvPr/>
          </p:nvCxnSpPr>
          <p:spPr bwMode="auto">
            <a:xfrm flipH="1">
              <a:off x="3411" y="3171"/>
              <a:ext cx="773" cy="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2" name="Line 21360">
              <a:extLst>
                <a:ext uri="{FF2B5EF4-FFF2-40B4-BE49-F238E27FC236}">
                  <a16:creationId xmlns:a16="http://schemas.microsoft.com/office/drawing/2014/main" id="{AC6CFD1F-3421-4C3E-8AC7-C74B3CC6CE60}"/>
                </a:ext>
              </a:extLst>
            </p:cNvPr>
            <p:cNvCxnSpPr/>
            <p:nvPr/>
          </p:nvCxnSpPr>
          <p:spPr bwMode="auto">
            <a:xfrm>
              <a:off x="4675" y="3131"/>
              <a:ext cx="1152" cy="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3" name="Oval 21370">
              <a:extLst>
                <a:ext uri="{FF2B5EF4-FFF2-40B4-BE49-F238E27FC236}">
                  <a16:creationId xmlns:a16="http://schemas.microsoft.com/office/drawing/2014/main" id="{0E7C0927-0495-4875-A766-0CA451BDC1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96" y="291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21384">
              <a:extLst>
                <a:ext uri="{FF2B5EF4-FFF2-40B4-BE49-F238E27FC236}">
                  <a16:creationId xmlns:a16="http://schemas.microsoft.com/office/drawing/2014/main" id="{D4D2A8F9-6C41-4D6B-8DA8-D93D121DB192}"/>
                </a:ext>
              </a:extLst>
            </p:cNvPr>
            <p:cNvCxnSpPr/>
            <p:nvPr/>
          </p:nvCxnSpPr>
          <p:spPr bwMode="auto">
            <a:xfrm>
              <a:off x="4441" y="3370"/>
              <a:ext cx="0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B8221B3-9849-453E-B940-AB52A2913AF8}"/>
              </a:ext>
            </a:extLst>
          </p:cNvPr>
          <p:cNvSpPr txBox="1"/>
          <p:nvPr/>
        </p:nvSpPr>
        <p:spPr>
          <a:xfrm>
            <a:off x="721453" y="2169731"/>
            <a:ext cx="77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階度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C86F5485-BFF1-4058-8FB3-23AB29F0BA12}"/>
              </a:ext>
            </a:extLst>
          </p:cNvPr>
          <p:cNvSpPr txBox="1"/>
          <p:nvPr/>
        </p:nvSpPr>
        <p:spPr>
          <a:xfrm>
            <a:off x="880086" y="2558495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1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5B877F0-EF3E-45BB-BE3F-AFC7DAFC5676}"/>
              </a:ext>
            </a:extLst>
          </p:cNvPr>
          <p:cNvSpPr txBox="1"/>
          <p:nvPr/>
        </p:nvSpPr>
        <p:spPr>
          <a:xfrm>
            <a:off x="880086" y="3271289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2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016B786-07ED-4F19-B468-8D99B470864B}"/>
              </a:ext>
            </a:extLst>
          </p:cNvPr>
          <p:cNvSpPr txBox="1"/>
          <p:nvPr/>
        </p:nvSpPr>
        <p:spPr>
          <a:xfrm>
            <a:off x="880086" y="3895313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3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E2B00-23CB-4205-ACB3-13E2C43393B3}"/>
              </a:ext>
            </a:extLst>
          </p:cNvPr>
          <p:cNvSpPr txBox="1"/>
          <p:nvPr/>
        </p:nvSpPr>
        <p:spPr>
          <a:xfrm>
            <a:off x="880086" y="4545607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4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4C93B17A-D39E-49EF-BA01-56162FC9A654}"/>
              </a:ext>
            </a:extLst>
          </p:cNvPr>
          <p:cNvSpPr txBox="1"/>
          <p:nvPr/>
        </p:nvSpPr>
        <p:spPr>
          <a:xfrm>
            <a:off x="6167232" y="2228546"/>
            <a:ext cx="35785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節點</a:t>
            </a:r>
            <a:r>
              <a:rPr lang="en-US" altLang="zh-TW" dirty="0">
                <a:latin typeface="+mn-ea"/>
              </a:rPr>
              <a:t>:</a:t>
            </a:r>
            <a:r>
              <a:rPr lang="zh-TW" altLang="en-US" dirty="0">
                <a:latin typeface="+mn-ea"/>
              </a:rPr>
              <a:t>某資料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邊</a:t>
            </a:r>
            <a:r>
              <a:rPr lang="en-US" altLang="zh-TW" dirty="0">
                <a:latin typeface="+mn-ea"/>
              </a:rPr>
              <a:t>:</a:t>
            </a:r>
            <a:r>
              <a:rPr lang="zh-TW" altLang="en-US" dirty="0">
                <a:latin typeface="+mn-ea"/>
              </a:rPr>
              <a:t>由一節點至另一節點的分支</a:t>
            </a:r>
            <a:endParaRPr lang="en-US" altLang="zh-TW" dirty="0">
              <a:latin typeface="+mn-ea"/>
            </a:endParaRPr>
          </a:p>
          <a:p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階度最低為樹根節點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階度最高為樹葉節點</a:t>
            </a:r>
          </a:p>
        </p:txBody>
      </p:sp>
      <p:sp>
        <p:nvSpPr>
          <p:cNvPr id="50" name="Oval 21370">
            <a:extLst>
              <a:ext uri="{FF2B5EF4-FFF2-40B4-BE49-F238E27FC236}">
                <a16:creationId xmlns:a16="http://schemas.microsoft.com/office/drawing/2014/main" id="{B70326C9-D8BD-45B9-A640-6BA703BCD0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57159" y="2087023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A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51" name="Line 21360">
            <a:extLst>
              <a:ext uri="{FF2B5EF4-FFF2-40B4-BE49-F238E27FC236}">
                <a16:creationId xmlns:a16="http://schemas.microsoft.com/office/drawing/2014/main" id="{48052235-F1D3-40A4-90C8-C061F715A057}"/>
              </a:ext>
            </a:extLst>
          </p:cNvPr>
          <p:cNvCxnSpPr>
            <a:cxnSpLocks/>
          </p:cNvCxnSpPr>
          <p:nvPr/>
        </p:nvCxnSpPr>
        <p:spPr bwMode="auto">
          <a:xfrm>
            <a:off x="9465338" y="2544804"/>
            <a:ext cx="287887" cy="2919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0530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39287" y="2511413"/>
            <a:ext cx="4747251" cy="2455368"/>
            <a:chOff x="1913" y="2914"/>
            <a:chExt cx="4884" cy="2526"/>
          </a:xfrm>
        </p:grpSpPr>
        <p:cxnSp>
          <p:nvCxnSpPr>
            <p:cNvPr id="11" name="Line 21359">
              <a:extLst>
                <a:ext uri="{FF2B5EF4-FFF2-40B4-BE49-F238E27FC236}">
                  <a16:creationId xmlns:a16="http://schemas.microsoft.com/office/drawing/2014/main" id="{89E46D34-FDB7-437A-A166-D31D8728F4E2}"/>
                </a:ext>
              </a:extLst>
            </p:cNvPr>
            <p:cNvCxnSpPr/>
            <p:nvPr/>
          </p:nvCxnSpPr>
          <p:spPr bwMode="auto">
            <a:xfrm flipH="1">
              <a:off x="3411" y="3171"/>
              <a:ext cx="773" cy="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2" name="Line 21360">
              <a:extLst>
                <a:ext uri="{FF2B5EF4-FFF2-40B4-BE49-F238E27FC236}">
                  <a16:creationId xmlns:a16="http://schemas.microsoft.com/office/drawing/2014/main" id="{AC6CFD1F-3421-4C3E-8AC7-C74B3CC6CE60}"/>
                </a:ext>
              </a:extLst>
            </p:cNvPr>
            <p:cNvCxnSpPr/>
            <p:nvPr/>
          </p:nvCxnSpPr>
          <p:spPr bwMode="auto">
            <a:xfrm>
              <a:off x="4675" y="3131"/>
              <a:ext cx="1152" cy="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3" name="Oval 21370">
              <a:extLst>
                <a:ext uri="{FF2B5EF4-FFF2-40B4-BE49-F238E27FC236}">
                  <a16:creationId xmlns:a16="http://schemas.microsoft.com/office/drawing/2014/main" id="{0E7C0927-0495-4875-A766-0CA451BDC1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96" y="291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21384">
              <a:extLst>
                <a:ext uri="{FF2B5EF4-FFF2-40B4-BE49-F238E27FC236}">
                  <a16:creationId xmlns:a16="http://schemas.microsoft.com/office/drawing/2014/main" id="{D4D2A8F9-6C41-4D6B-8DA8-D93D121DB192}"/>
                </a:ext>
              </a:extLst>
            </p:cNvPr>
            <p:cNvCxnSpPr/>
            <p:nvPr/>
          </p:nvCxnSpPr>
          <p:spPr bwMode="auto">
            <a:xfrm>
              <a:off x="4441" y="3370"/>
              <a:ext cx="0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B8221B3-9849-453E-B940-AB52A2913AF8}"/>
              </a:ext>
            </a:extLst>
          </p:cNvPr>
          <p:cNvSpPr txBox="1"/>
          <p:nvPr/>
        </p:nvSpPr>
        <p:spPr>
          <a:xfrm>
            <a:off x="721453" y="2169731"/>
            <a:ext cx="77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階度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C86F5485-BFF1-4058-8FB3-23AB29F0BA12}"/>
              </a:ext>
            </a:extLst>
          </p:cNvPr>
          <p:cNvSpPr txBox="1"/>
          <p:nvPr/>
        </p:nvSpPr>
        <p:spPr>
          <a:xfrm>
            <a:off x="880086" y="2558495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1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5B877F0-EF3E-45BB-BE3F-AFC7DAFC5676}"/>
              </a:ext>
            </a:extLst>
          </p:cNvPr>
          <p:cNvSpPr txBox="1"/>
          <p:nvPr/>
        </p:nvSpPr>
        <p:spPr>
          <a:xfrm>
            <a:off x="880086" y="3271289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2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016B786-07ED-4F19-B468-8D99B470864B}"/>
              </a:ext>
            </a:extLst>
          </p:cNvPr>
          <p:cNvSpPr txBox="1"/>
          <p:nvPr/>
        </p:nvSpPr>
        <p:spPr>
          <a:xfrm>
            <a:off x="880086" y="3895313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3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E2B00-23CB-4205-ACB3-13E2C43393B3}"/>
              </a:ext>
            </a:extLst>
          </p:cNvPr>
          <p:cNvSpPr txBox="1"/>
          <p:nvPr/>
        </p:nvSpPr>
        <p:spPr>
          <a:xfrm>
            <a:off x="880086" y="4545607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4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4C93B17A-D39E-49EF-BA01-56162FC9A654}"/>
              </a:ext>
            </a:extLst>
          </p:cNvPr>
          <p:cNvSpPr txBox="1"/>
          <p:nvPr/>
        </p:nvSpPr>
        <p:spPr>
          <a:xfrm>
            <a:off x="6049551" y="2211760"/>
            <a:ext cx="357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父子節點</a:t>
            </a:r>
            <a:r>
              <a:rPr lang="en-US" altLang="zh-TW" dirty="0">
                <a:latin typeface="+mn-ea"/>
              </a:rPr>
              <a:t>:</a:t>
            </a:r>
            <a:r>
              <a:rPr lang="zh-TW" altLang="en-US" dirty="0">
                <a:latin typeface="+mn-ea"/>
              </a:rPr>
              <a:t> </a:t>
            </a:r>
            <a:endParaRPr lang="en-US" altLang="zh-TW" dirty="0">
              <a:latin typeface="+mn-ea"/>
            </a:endParaRPr>
          </a:p>
          <a:p>
            <a:r>
              <a:rPr lang="en-US" altLang="zh-TW" dirty="0">
                <a:latin typeface="+mn-ea"/>
              </a:rPr>
              <a:t>	X</a:t>
            </a:r>
            <a:r>
              <a:rPr lang="zh-TW" altLang="en-US" dirty="0">
                <a:latin typeface="+mn-ea"/>
              </a:rPr>
              <a:t>節點直通</a:t>
            </a:r>
            <a:r>
              <a:rPr lang="en-US" altLang="zh-TW" dirty="0">
                <a:latin typeface="+mn-ea"/>
              </a:rPr>
              <a:t>Y</a:t>
            </a:r>
            <a:r>
              <a:rPr lang="zh-TW" altLang="en-US" dirty="0">
                <a:latin typeface="+mn-ea"/>
              </a:rPr>
              <a:t>節點</a:t>
            </a:r>
            <a:endParaRPr lang="en-US" altLang="zh-TW" dirty="0">
              <a:latin typeface="+mn-ea"/>
            </a:endParaRPr>
          </a:p>
        </p:txBody>
      </p:sp>
      <p:sp>
        <p:nvSpPr>
          <p:cNvPr id="43" name="Oval 21370">
            <a:extLst>
              <a:ext uri="{FF2B5EF4-FFF2-40B4-BE49-F238E27FC236}">
                <a16:creationId xmlns:a16="http://schemas.microsoft.com/office/drawing/2014/main" id="{6E5007D2-ED82-4C4A-827C-BF95104797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40136" y="2013304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A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52" name="Line 21384">
            <a:extLst>
              <a:ext uri="{FF2B5EF4-FFF2-40B4-BE49-F238E27FC236}">
                <a16:creationId xmlns:a16="http://schemas.microsoft.com/office/drawing/2014/main" id="{08675911-C65B-414C-99C3-E449B9AB8BE4}"/>
              </a:ext>
            </a:extLst>
          </p:cNvPr>
          <p:cNvCxnSpPr/>
          <p:nvPr/>
        </p:nvCxnSpPr>
        <p:spPr bwMode="auto">
          <a:xfrm>
            <a:off x="8661471" y="2465785"/>
            <a:ext cx="0" cy="23729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54" name="Oval 21379">
            <a:extLst>
              <a:ext uri="{FF2B5EF4-FFF2-40B4-BE49-F238E27FC236}">
                <a16:creationId xmlns:a16="http://schemas.microsoft.com/office/drawing/2014/main" id="{3080834A-78AA-4928-AF73-65423A5F51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40136" y="2714126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C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81B2F188-CF48-4083-8F48-AE414D0073A3}"/>
              </a:ext>
            </a:extLst>
          </p:cNvPr>
          <p:cNvSpPr txBox="1"/>
          <p:nvPr/>
        </p:nvSpPr>
        <p:spPr>
          <a:xfrm>
            <a:off x="8882807" y="2065371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父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C86C2618-3806-4CC4-AB53-2137BF8A1B29}"/>
              </a:ext>
            </a:extLst>
          </p:cNvPr>
          <p:cNvSpPr txBox="1"/>
          <p:nvPr/>
        </p:nvSpPr>
        <p:spPr>
          <a:xfrm>
            <a:off x="8882807" y="2779052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子</a:t>
            </a:r>
          </a:p>
        </p:txBody>
      </p: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0AB63899-7EAB-43B8-AB92-114E6AB32944}"/>
              </a:ext>
            </a:extLst>
          </p:cNvPr>
          <p:cNvSpPr txBox="1"/>
          <p:nvPr/>
        </p:nvSpPr>
        <p:spPr>
          <a:xfrm>
            <a:off x="6049551" y="3401545"/>
            <a:ext cx="357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兄弟節點</a:t>
            </a:r>
            <a:r>
              <a:rPr lang="en-US" altLang="zh-TW" dirty="0">
                <a:latin typeface="+mn-ea"/>
              </a:rPr>
              <a:t>:</a:t>
            </a:r>
          </a:p>
          <a:p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有相同父節點的子節點</a:t>
            </a:r>
            <a:endParaRPr lang="en-US" altLang="zh-TW" dirty="0">
              <a:latin typeface="+mn-ea"/>
            </a:endParaRPr>
          </a:p>
        </p:txBody>
      </p:sp>
      <p:sp>
        <p:nvSpPr>
          <p:cNvPr id="58" name="Oval 21375">
            <a:extLst>
              <a:ext uri="{FF2B5EF4-FFF2-40B4-BE49-F238E27FC236}">
                <a16:creationId xmlns:a16="http://schemas.microsoft.com/office/drawing/2014/main" id="{0137FB76-3E76-4132-BF2B-6798E84054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31202" y="4148642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H</a:t>
            </a:r>
            <a:endParaRPr lang="zh-TW" sz="100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59" name="Line 21366">
            <a:extLst>
              <a:ext uri="{FF2B5EF4-FFF2-40B4-BE49-F238E27FC236}">
                <a16:creationId xmlns:a16="http://schemas.microsoft.com/office/drawing/2014/main" id="{F78CE01B-E130-4C8A-AF03-30A566CC95F7}"/>
              </a:ext>
            </a:extLst>
          </p:cNvPr>
          <p:cNvCxnSpPr/>
          <p:nvPr/>
        </p:nvCxnSpPr>
        <p:spPr bwMode="auto">
          <a:xfrm flipH="1">
            <a:off x="8234589" y="4513568"/>
            <a:ext cx="244267" cy="21635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cxnSp>
        <p:nvCxnSpPr>
          <p:cNvPr id="60" name="Line 21367">
            <a:extLst>
              <a:ext uri="{FF2B5EF4-FFF2-40B4-BE49-F238E27FC236}">
                <a16:creationId xmlns:a16="http://schemas.microsoft.com/office/drawing/2014/main" id="{3A1A7840-AE78-4597-B59D-0F40CED15E2A}"/>
              </a:ext>
            </a:extLst>
          </p:cNvPr>
          <p:cNvCxnSpPr/>
          <p:nvPr/>
        </p:nvCxnSpPr>
        <p:spPr bwMode="auto">
          <a:xfrm>
            <a:off x="8845366" y="4503668"/>
            <a:ext cx="271186" cy="2273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61" name="Oval 21382">
            <a:extLst>
              <a:ext uri="{FF2B5EF4-FFF2-40B4-BE49-F238E27FC236}">
                <a16:creationId xmlns:a16="http://schemas.microsoft.com/office/drawing/2014/main" id="{8F18AEBC-F4E3-4CFD-BFAE-0FCF74114B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14051" y="4697808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M</a:t>
            </a:r>
            <a:endParaRPr lang="zh-TW" sz="100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62" name="Oval 21383">
            <a:extLst>
              <a:ext uri="{FF2B5EF4-FFF2-40B4-BE49-F238E27FC236}">
                <a16:creationId xmlns:a16="http://schemas.microsoft.com/office/drawing/2014/main" id="{596F85A9-DC39-4C4C-BD74-1D45478192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02302" y="4706791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N</a:t>
            </a:r>
            <a:endParaRPr lang="zh-TW" sz="100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87E881F2-92C9-41D2-A2E5-5EC958BA9B7A}"/>
              </a:ext>
            </a:extLst>
          </p:cNvPr>
          <p:cNvSpPr txBox="1"/>
          <p:nvPr/>
        </p:nvSpPr>
        <p:spPr>
          <a:xfrm>
            <a:off x="7268471" y="4758858"/>
            <a:ext cx="602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兄弟</a:t>
            </a:r>
          </a:p>
        </p:txBody>
      </p:sp>
    </p:spTree>
    <p:extLst>
      <p:ext uri="{BB962C8B-B14F-4D97-AF65-F5344CB8AC3E}">
        <p14:creationId xmlns:p14="http://schemas.microsoft.com/office/powerpoint/2010/main" val="2154218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39287" y="2511413"/>
            <a:ext cx="4747251" cy="2455368"/>
            <a:chOff x="1913" y="2914"/>
            <a:chExt cx="4884" cy="2526"/>
          </a:xfrm>
        </p:grpSpPr>
        <p:cxnSp>
          <p:nvCxnSpPr>
            <p:cNvPr id="11" name="Line 21359">
              <a:extLst>
                <a:ext uri="{FF2B5EF4-FFF2-40B4-BE49-F238E27FC236}">
                  <a16:creationId xmlns:a16="http://schemas.microsoft.com/office/drawing/2014/main" id="{89E46D34-FDB7-437A-A166-D31D8728F4E2}"/>
                </a:ext>
              </a:extLst>
            </p:cNvPr>
            <p:cNvCxnSpPr/>
            <p:nvPr/>
          </p:nvCxnSpPr>
          <p:spPr bwMode="auto">
            <a:xfrm flipH="1">
              <a:off x="3411" y="3171"/>
              <a:ext cx="773" cy="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2" name="Line 21360">
              <a:extLst>
                <a:ext uri="{FF2B5EF4-FFF2-40B4-BE49-F238E27FC236}">
                  <a16:creationId xmlns:a16="http://schemas.microsoft.com/office/drawing/2014/main" id="{AC6CFD1F-3421-4C3E-8AC7-C74B3CC6CE60}"/>
                </a:ext>
              </a:extLst>
            </p:cNvPr>
            <p:cNvCxnSpPr/>
            <p:nvPr/>
          </p:nvCxnSpPr>
          <p:spPr bwMode="auto">
            <a:xfrm>
              <a:off x="4675" y="3131"/>
              <a:ext cx="1152" cy="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3" name="Oval 21370">
              <a:extLst>
                <a:ext uri="{FF2B5EF4-FFF2-40B4-BE49-F238E27FC236}">
                  <a16:creationId xmlns:a16="http://schemas.microsoft.com/office/drawing/2014/main" id="{0E7C0927-0495-4875-A766-0CA451BDC1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96" y="291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21384">
              <a:extLst>
                <a:ext uri="{FF2B5EF4-FFF2-40B4-BE49-F238E27FC236}">
                  <a16:creationId xmlns:a16="http://schemas.microsoft.com/office/drawing/2014/main" id="{D4D2A8F9-6C41-4D6B-8DA8-D93D121DB192}"/>
                </a:ext>
              </a:extLst>
            </p:cNvPr>
            <p:cNvCxnSpPr/>
            <p:nvPr/>
          </p:nvCxnSpPr>
          <p:spPr bwMode="auto">
            <a:xfrm>
              <a:off x="4441" y="3370"/>
              <a:ext cx="0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B8221B3-9849-453E-B940-AB52A2913AF8}"/>
              </a:ext>
            </a:extLst>
          </p:cNvPr>
          <p:cNvSpPr txBox="1"/>
          <p:nvPr/>
        </p:nvSpPr>
        <p:spPr>
          <a:xfrm>
            <a:off x="721453" y="2169731"/>
            <a:ext cx="77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階度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C86F5485-BFF1-4058-8FB3-23AB29F0BA12}"/>
              </a:ext>
            </a:extLst>
          </p:cNvPr>
          <p:cNvSpPr txBox="1"/>
          <p:nvPr/>
        </p:nvSpPr>
        <p:spPr>
          <a:xfrm>
            <a:off x="880086" y="2558495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1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5B877F0-EF3E-45BB-BE3F-AFC7DAFC5676}"/>
              </a:ext>
            </a:extLst>
          </p:cNvPr>
          <p:cNvSpPr txBox="1"/>
          <p:nvPr/>
        </p:nvSpPr>
        <p:spPr>
          <a:xfrm>
            <a:off x="880086" y="3271289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2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016B786-07ED-4F19-B468-8D99B470864B}"/>
              </a:ext>
            </a:extLst>
          </p:cNvPr>
          <p:cNvSpPr txBox="1"/>
          <p:nvPr/>
        </p:nvSpPr>
        <p:spPr>
          <a:xfrm>
            <a:off x="880086" y="3895313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3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E2B00-23CB-4205-ACB3-13E2C43393B3}"/>
              </a:ext>
            </a:extLst>
          </p:cNvPr>
          <p:cNvSpPr txBox="1"/>
          <p:nvPr/>
        </p:nvSpPr>
        <p:spPr>
          <a:xfrm>
            <a:off x="880086" y="4545607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4</a:t>
            </a:r>
            <a:endParaRPr lang="zh-TW" altLang="en-US" sz="1600" dirty="0">
              <a:latin typeface="+mn-ea"/>
            </a:endParaRP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61C5F9B2-3458-445D-B57B-735BE8627DFA}"/>
              </a:ext>
            </a:extLst>
          </p:cNvPr>
          <p:cNvSpPr txBox="1"/>
          <p:nvPr/>
        </p:nvSpPr>
        <p:spPr>
          <a:xfrm>
            <a:off x="5998096" y="1955410"/>
            <a:ext cx="3578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祖孫節點</a:t>
            </a:r>
            <a:r>
              <a:rPr lang="en-US" altLang="zh-TW" dirty="0">
                <a:latin typeface="+mn-ea"/>
              </a:rPr>
              <a:t>:</a:t>
            </a:r>
          </a:p>
          <a:p>
            <a:r>
              <a:rPr lang="en-US" altLang="zh-TW" dirty="0">
                <a:latin typeface="+mn-ea"/>
              </a:rPr>
              <a:t>	 X</a:t>
            </a:r>
            <a:r>
              <a:rPr lang="zh-TW" altLang="en-US" dirty="0">
                <a:latin typeface="+mn-ea"/>
              </a:rPr>
              <a:t>節點有一路徑直通</a:t>
            </a:r>
            <a:r>
              <a:rPr lang="en-US" altLang="zh-TW" dirty="0">
                <a:latin typeface="+mn-ea"/>
              </a:rPr>
              <a:t>Y</a:t>
            </a:r>
            <a:r>
              <a:rPr lang="zh-TW" altLang="en-US" dirty="0">
                <a:latin typeface="+mn-ea"/>
              </a:rPr>
              <a:t>節點</a:t>
            </a:r>
            <a:endParaRPr lang="en-US" altLang="zh-TW" dirty="0">
              <a:latin typeface="+mn-ea"/>
            </a:endParaRPr>
          </a:p>
          <a:p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 </a:t>
            </a:r>
            <a:r>
              <a:rPr lang="en-US" altLang="zh-TW" dirty="0">
                <a:latin typeface="+mn-ea"/>
              </a:rPr>
              <a:t>X</a:t>
            </a:r>
            <a:r>
              <a:rPr lang="zh-TW" altLang="en-US" dirty="0">
                <a:latin typeface="+mn-ea"/>
              </a:rPr>
              <a:t>為祖先節點，</a:t>
            </a:r>
            <a:r>
              <a:rPr lang="en-US" altLang="zh-TW" dirty="0">
                <a:latin typeface="+mn-ea"/>
              </a:rPr>
              <a:t>Y</a:t>
            </a:r>
            <a:r>
              <a:rPr lang="zh-TW" altLang="en-US" dirty="0">
                <a:latin typeface="+mn-ea"/>
              </a:rPr>
              <a:t>為子孫節點</a:t>
            </a:r>
            <a:endParaRPr lang="en-US" altLang="zh-TW" dirty="0">
              <a:latin typeface="+mn-ea"/>
            </a:endParaRPr>
          </a:p>
        </p:txBody>
      </p:sp>
      <p:sp>
        <p:nvSpPr>
          <p:cNvPr id="65" name="Oval 21370">
            <a:extLst>
              <a:ext uri="{FF2B5EF4-FFF2-40B4-BE49-F238E27FC236}">
                <a16:creationId xmlns:a16="http://schemas.microsoft.com/office/drawing/2014/main" id="{2292E657-D640-48A7-8B31-70EBEF490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13505" y="2988010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A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66" name="Line 21384">
            <a:extLst>
              <a:ext uri="{FF2B5EF4-FFF2-40B4-BE49-F238E27FC236}">
                <a16:creationId xmlns:a16="http://schemas.microsoft.com/office/drawing/2014/main" id="{996C7320-3141-4655-9BD8-284342BC574C}"/>
              </a:ext>
            </a:extLst>
          </p:cNvPr>
          <p:cNvCxnSpPr/>
          <p:nvPr/>
        </p:nvCxnSpPr>
        <p:spPr bwMode="auto">
          <a:xfrm>
            <a:off x="7834840" y="3440491"/>
            <a:ext cx="0" cy="23729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67" name="Oval 21379">
            <a:extLst>
              <a:ext uri="{FF2B5EF4-FFF2-40B4-BE49-F238E27FC236}">
                <a16:creationId xmlns:a16="http://schemas.microsoft.com/office/drawing/2014/main" id="{FB267CDD-36D4-422A-9C42-8D40951CE1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13505" y="3688832"/>
            <a:ext cx="442671" cy="4426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C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5F9F9240-A588-4BBC-B301-3F6CEB35419F}"/>
              </a:ext>
            </a:extLst>
          </p:cNvPr>
          <p:cNvSpPr txBox="1"/>
          <p:nvPr/>
        </p:nvSpPr>
        <p:spPr>
          <a:xfrm>
            <a:off x="8056175" y="3040077"/>
            <a:ext cx="59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祖先</a:t>
            </a:r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8F9222CF-FFF8-468F-A1E1-01A15B6E7CC1}"/>
              </a:ext>
            </a:extLst>
          </p:cNvPr>
          <p:cNvSpPr txBox="1"/>
          <p:nvPr/>
        </p:nvSpPr>
        <p:spPr>
          <a:xfrm>
            <a:off x="8056175" y="4384044"/>
            <a:ext cx="671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子孫</a:t>
            </a:r>
          </a:p>
        </p:txBody>
      </p:sp>
      <p:cxnSp>
        <p:nvCxnSpPr>
          <p:cNvPr id="70" name="Line 21385">
            <a:extLst>
              <a:ext uri="{FF2B5EF4-FFF2-40B4-BE49-F238E27FC236}">
                <a16:creationId xmlns:a16="http://schemas.microsoft.com/office/drawing/2014/main" id="{39373EB0-D33D-447E-B5EB-540698BA71FB}"/>
              </a:ext>
            </a:extLst>
          </p:cNvPr>
          <p:cNvCxnSpPr/>
          <p:nvPr/>
        </p:nvCxnSpPr>
        <p:spPr bwMode="auto">
          <a:xfrm>
            <a:off x="7834840" y="4128145"/>
            <a:ext cx="0" cy="2089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71" name="Oval 21378">
            <a:extLst>
              <a:ext uri="{FF2B5EF4-FFF2-40B4-BE49-F238E27FC236}">
                <a16:creationId xmlns:a16="http://schemas.microsoft.com/office/drawing/2014/main" id="{8E7BB63F-34A7-4ABB-A133-6AC4C67711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4608" y="4325236"/>
            <a:ext cx="431568" cy="43158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G</a:t>
            </a:r>
            <a:endParaRPr lang="zh-TW" sz="100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FED0EA34-5FEE-4A73-867A-BBD21B5E598A}"/>
              </a:ext>
            </a:extLst>
          </p:cNvPr>
          <p:cNvSpPr txBox="1"/>
          <p:nvPr/>
        </p:nvSpPr>
        <p:spPr>
          <a:xfrm>
            <a:off x="5998096" y="5136933"/>
            <a:ext cx="3578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+mn-ea"/>
              </a:rPr>
              <a:t>Note:</a:t>
            </a:r>
          </a:p>
          <a:p>
            <a:r>
              <a:rPr lang="en-US" altLang="zh-TW" dirty="0">
                <a:solidFill>
                  <a:srgbClr val="FF0000"/>
                </a:solidFill>
                <a:latin typeface="+mn-ea"/>
              </a:rPr>
              <a:t>	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樹根為所有節點的祖先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+mn-ea"/>
              </a:rPr>
              <a:t>	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所有節點是樹根的子孫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281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39287" y="2511413"/>
            <a:ext cx="4747251" cy="2455368"/>
            <a:chOff x="1913" y="2914"/>
            <a:chExt cx="4884" cy="2526"/>
          </a:xfrm>
        </p:grpSpPr>
        <p:cxnSp>
          <p:nvCxnSpPr>
            <p:cNvPr id="11" name="Line 21359">
              <a:extLst>
                <a:ext uri="{FF2B5EF4-FFF2-40B4-BE49-F238E27FC236}">
                  <a16:creationId xmlns:a16="http://schemas.microsoft.com/office/drawing/2014/main" id="{89E46D34-FDB7-437A-A166-D31D8728F4E2}"/>
                </a:ext>
              </a:extLst>
            </p:cNvPr>
            <p:cNvCxnSpPr/>
            <p:nvPr/>
          </p:nvCxnSpPr>
          <p:spPr bwMode="auto">
            <a:xfrm flipH="1">
              <a:off x="3411" y="3171"/>
              <a:ext cx="773" cy="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2" name="Line 21360">
              <a:extLst>
                <a:ext uri="{FF2B5EF4-FFF2-40B4-BE49-F238E27FC236}">
                  <a16:creationId xmlns:a16="http://schemas.microsoft.com/office/drawing/2014/main" id="{AC6CFD1F-3421-4C3E-8AC7-C74B3CC6CE60}"/>
                </a:ext>
              </a:extLst>
            </p:cNvPr>
            <p:cNvCxnSpPr/>
            <p:nvPr/>
          </p:nvCxnSpPr>
          <p:spPr bwMode="auto">
            <a:xfrm>
              <a:off x="4675" y="3131"/>
              <a:ext cx="1152" cy="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3" name="Oval 21370">
              <a:extLst>
                <a:ext uri="{FF2B5EF4-FFF2-40B4-BE49-F238E27FC236}">
                  <a16:creationId xmlns:a16="http://schemas.microsoft.com/office/drawing/2014/main" id="{0E7C0927-0495-4875-A766-0CA451BDC1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96" y="291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21384">
              <a:extLst>
                <a:ext uri="{FF2B5EF4-FFF2-40B4-BE49-F238E27FC236}">
                  <a16:creationId xmlns:a16="http://schemas.microsoft.com/office/drawing/2014/main" id="{D4D2A8F9-6C41-4D6B-8DA8-D93D121DB192}"/>
                </a:ext>
              </a:extLst>
            </p:cNvPr>
            <p:cNvCxnSpPr/>
            <p:nvPr/>
          </p:nvCxnSpPr>
          <p:spPr bwMode="auto">
            <a:xfrm>
              <a:off x="4441" y="3370"/>
              <a:ext cx="0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B8221B3-9849-453E-B940-AB52A2913AF8}"/>
              </a:ext>
            </a:extLst>
          </p:cNvPr>
          <p:cNvSpPr txBox="1"/>
          <p:nvPr/>
        </p:nvSpPr>
        <p:spPr>
          <a:xfrm>
            <a:off x="721453" y="2169731"/>
            <a:ext cx="77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階度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C86F5485-BFF1-4058-8FB3-23AB29F0BA12}"/>
              </a:ext>
            </a:extLst>
          </p:cNvPr>
          <p:cNvSpPr txBox="1"/>
          <p:nvPr/>
        </p:nvSpPr>
        <p:spPr>
          <a:xfrm>
            <a:off x="880086" y="2558495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1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5B877F0-EF3E-45BB-BE3F-AFC7DAFC5676}"/>
              </a:ext>
            </a:extLst>
          </p:cNvPr>
          <p:cNvSpPr txBox="1"/>
          <p:nvPr/>
        </p:nvSpPr>
        <p:spPr>
          <a:xfrm>
            <a:off x="880086" y="3271289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2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016B786-07ED-4F19-B468-8D99B470864B}"/>
              </a:ext>
            </a:extLst>
          </p:cNvPr>
          <p:cNvSpPr txBox="1"/>
          <p:nvPr/>
        </p:nvSpPr>
        <p:spPr>
          <a:xfrm>
            <a:off x="880086" y="3895313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3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E2B00-23CB-4205-ACB3-13E2C43393B3}"/>
              </a:ext>
            </a:extLst>
          </p:cNvPr>
          <p:cNvSpPr txBox="1"/>
          <p:nvPr/>
        </p:nvSpPr>
        <p:spPr>
          <a:xfrm>
            <a:off x="880086" y="4545607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4</a:t>
            </a:r>
            <a:endParaRPr lang="zh-TW" altLang="en-US" sz="1600" dirty="0">
              <a:latin typeface="+mn-ea"/>
            </a:endParaRP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61C5F9B2-3458-445D-B57B-735BE8627DFA}"/>
              </a:ext>
            </a:extLst>
          </p:cNvPr>
          <p:cNvSpPr txBox="1"/>
          <p:nvPr/>
        </p:nvSpPr>
        <p:spPr>
          <a:xfrm>
            <a:off x="6008728" y="2167173"/>
            <a:ext cx="357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終點節點</a:t>
            </a:r>
            <a:r>
              <a:rPr lang="en-US" altLang="zh-TW" dirty="0">
                <a:latin typeface="+mn-ea"/>
              </a:rPr>
              <a:t>(</a:t>
            </a:r>
            <a:r>
              <a:rPr lang="zh-TW" altLang="en-US" dirty="0">
                <a:latin typeface="+mn-ea"/>
              </a:rPr>
              <a:t>樹葉節點</a:t>
            </a:r>
            <a:r>
              <a:rPr lang="en-US" altLang="zh-TW" dirty="0">
                <a:latin typeface="+mn-ea"/>
              </a:rPr>
              <a:t>):</a:t>
            </a:r>
          </a:p>
          <a:p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沒有子節點的節點</a:t>
            </a:r>
            <a:endParaRPr lang="en-US" altLang="zh-TW" dirty="0">
              <a:latin typeface="+mn-ea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F47BBCEA-251A-4A98-9C72-0857D5105ABA}"/>
              </a:ext>
            </a:extLst>
          </p:cNvPr>
          <p:cNvSpPr txBox="1"/>
          <p:nvPr/>
        </p:nvSpPr>
        <p:spPr>
          <a:xfrm>
            <a:off x="6008728" y="2930031"/>
            <a:ext cx="357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非終點節點</a:t>
            </a:r>
            <a:r>
              <a:rPr lang="en-US" altLang="zh-TW" dirty="0">
                <a:latin typeface="+mn-ea"/>
              </a:rPr>
              <a:t>:</a:t>
            </a:r>
          </a:p>
          <a:p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有子節點的節點</a:t>
            </a:r>
            <a:endParaRPr lang="en-US" altLang="zh-TW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693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39287" y="2511413"/>
            <a:ext cx="4747251" cy="2455368"/>
            <a:chOff x="1913" y="2914"/>
            <a:chExt cx="4884" cy="2526"/>
          </a:xfrm>
        </p:grpSpPr>
        <p:cxnSp>
          <p:nvCxnSpPr>
            <p:cNvPr id="11" name="Line 21359">
              <a:extLst>
                <a:ext uri="{FF2B5EF4-FFF2-40B4-BE49-F238E27FC236}">
                  <a16:creationId xmlns:a16="http://schemas.microsoft.com/office/drawing/2014/main" id="{89E46D34-FDB7-437A-A166-D31D8728F4E2}"/>
                </a:ext>
              </a:extLst>
            </p:cNvPr>
            <p:cNvCxnSpPr/>
            <p:nvPr/>
          </p:nvCxnSpPr>
          <p:spPr bwMode="auto">
            <a:xfrm flipH="1">
              <a:off x="3411" y="3171"/>
              <a:ext cx="773" cy="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2" name="Line 21360">
              <a:extLst>
                <a:ext uri="{FF2B5EF4-FFF2-40B4-BE49-F238E27FC236}">
                  <a16:creationId xmlns:a16="http://schemas.microsoft.com/office/drawing/2014/main" id="{AC6CFD1F-3421-4C3E-8AC7-C74B3CC6CE60}"/>
                </a:ext>
              </a:extLst>
            </p:cNvPr>
            <p:cNvCxnSpPr/>
            <p:nvPr/>
          </p:nvCxnSpPr>
          <p:spPr bwMode="auto">
            <a:xfrm>
              <a:off x="4675" y="3131"/>
              <a:ext cx="1152" cy="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3" name="Oval 21370">
              <a:extLst>
                <a:ext uri="{FF2B5EF4-FFF2-40B4-BE49-F238E27FC236}">
                  <a16:creationId xmlns:a16="http://schemas.microsoft.com/office/drawing/2014/main" id="{0E7C0927-0495-4875-A766-0CA451BDC1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96" y="291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21384">
              <a:extLst>
                <a:ext uri="{FF2B5EF4-FFF2-40B4-BE49-F238E27FC236}">
                  <a16:creationId xmlns:a16="http://schemas.microsoft.com/office/drawing/2014/main" id="{D4D2A8F9-6C41-4D6B-8DA8-D93D121DB192}"/>
                </a:ext>
              </a:extLst>
            </p:cNvPr>
            <p:cNvCxnSpPr/>
            <p:nvPr/>
          </p:nvCxnSpPr>
          <p:spPr bwMode="auto">
            <a:xfrm>
              <a:off x="4441" y="3370"/>
              <a:ext cx="0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B8221B3-9849-453E-B940-AB52A2913AF8}"/>
              </a:ext>
            </a:extLst>
          </p:cNvPr>
          <p:cNvSpPr txBox="1"/>
          <p:nvPr/>
        </p:nvSpPr>
        <p:spPr>
          <a:xfrm>
            <a:off x="721453" y="2169731"/>
            <a:ext cx="77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階度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C86F5485-BFF1-4058-8FB3-23AB29F0BA12}"/>
              </a:ext>
            </a:extLst>
          </p:cNvPr>
          <p:cNvSpPr txBox="1"/>
          <p:nvPr/>
        </p:nvSpPr>
        <p:spPr>
          <a:xfrm>
            <a:off x="880086" y="2558495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1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5B877F0-EF3E-45BB-BE3F-AFC7DAFC5676}"/>
              </a:ext>
            </a:extLst>
          </p:cNvPr>
          <p:cNvSpPr txBox="1"/>
          <p:nvPr/>
        </p:nvSpPr>
        <p:spPr>
          <a:xfrm>
            <a:off x="880086" y="3271289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2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016B786-07ED-4F19-B468-8D99B470864B}"/>
              </a:ext>
            </a:extLst>
          </p:cNvPr>
          <p:cNvSpPr txBox="1"/>
          <p:nvPr/>
        </p:nvSpPr>
        <p:spPr>
          <a:xfrm>
            <a:off x="880086" y="3895313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3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E2B00-23CB-4205-ACB3-13E2C43393B3}"/>
              </a:ext>
            </a:extLst>
          </p:cNvPr>
          <p:cNvSpPr txBox="1"/>
          <p:nvPr/>
        </p:nvSpPr>
        <p:spPr>
          <a:xfrm>
            <a:off x="880086" y="4545607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4</a:t>
            </a:r>
            <a:endParaRPr lang="zh-TW" altLang="en-US" sz="1600" dirty="0">
              <a:latin typeface="+mn-ea"/>
            </a:endParaRP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61C5F9B2-3458-445D-B57B-735BE8627DFA}"/>
              </a:ext>
            </a:extLst>
          </p:cNvPr>
          <p:cNvSpPr txBox="1"/>
          <p:nvPr/>
        </p:nvSpPr>
        <p:spPr>
          <a:xfrm>
            <a:off x="6008728" y="2167173"/>
            <a:ext cx="3578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分支度</a:t>
            </a:r>
            <a:r>
              <a:rPr lang="en-US" altLang="zh-TW" dirty="0">
                <a:latin typeface="+mn-ea"/>
              </a:rPr>
              <a:t>:</a:t>
            </a:r>
          </a:p>
          <a:p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某節點的分支度為其擁有的</a:t>
            </a:r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子節點數量</a:t>
            </a:r>
            <a:endParaRPr lang="en-US" altLang="zh-TW" dirty="0">
              <a:latin typeface="+mn-ea"/>
            </a:endParaRPr>
          </a:p>
        </p:txBody>
      </p:sp>
      <p:sp>
        <p:nvSpPr>
          <p:cNvPr id="41" name="Oval 21370">
            <a:extLst>
              <a:ext uri="{FF2B5EF4-FFF2-40B4-BE49-F238E27FC236}">
                <a16:creationId xmlns:a16="http://schemas.microsoft.com/office/drawing/2014/main" id="{D68C66A2-0A58-4439-99F6-1C1BF07045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88835" y="3119909"/>
            <a:ext cx="431568" cy="43158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A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42" name="Line 21359">
            <a:extLst>
              <a:ext uri="{FF2B5EF4-FFF2-40B4-BE49-F238E27FC236}">
                <a16:creationId xmlns:a16="http://schemas.microsoft.com/office/drawing/2014/main" id="{C83B3E0F-17A3-4233-A75C-D3883A68B4E7}"/>
              </a:ext>
            </a:extLst>
          </p:cNvPr>
          <p:cNvCxnSpPr>
            <a:cxnSpLocks/>
            <a:endCxn id="43" idx="7"/>
          </p:cNvCxnSpPr>
          <p:nvPr/>
        </p:nvCxnSpPr>
        <p:spPr bwMode="auto">
          <a:xfrm flipH="1">
            <a:off x="7207437" y="3469995"/>
            <a:ext cx="332428" cy="40669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43" name="Oval 21371">
            <a:extLst>
              <a:ext uri="{FF2B5EF4-FFF2-40B4-BE49-F238E27FC236}">
                <a16:creationId xmlns:a16="http://schemas.microsoft.com/office/drawing/2014/main" id="{09399A7D-CDD1-4B4D-92EB-001DC53AEF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39071" y="3813484"/>
            <a:ext cx="431568" cy="43158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B</a:t>
            </a:r>
            <a:endParaRPr lang="zh-TW" sz="100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50" name="Line 21384">
            <a:extLst>
              <a:ext uri="{FF2B5EF4-FFF2-40B4-BE49-F238E27FC236}">
                <a16:creationId xmlns:a16="http://schemas.microsoft.com/office/drawing/2014/main" id="{594A3343-426D-41A5-965C-BADA49327F0E}"/>
              </a:ext>
            </a:extLst>
          </p:cNvPr>
          <p:cNvCxnSpPr/>
          <p:nvPr/>
        </p:nvCxnSpPr>
        <p:spPr bwMode="auto">
          <a:xfrm>
            <a:off x="7702309" y="3560612"/>
            <a:ext cx="0" cy="2313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51" name="Oval 21379">
            <a:extLst>
              <a:ext uri="{FF2B5EF4-FFF2-40B4-BE49-F238E27FC236}">
                <a16:creationId xmlns:a16="http://schemas.microsoft.com/office/drawing/2014/main" id="{F43C2EE4-0E7D-4420-8A5D-4C99D772B1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78136" y="3792511"/>
            <a:ext cx="431568" cy="43158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C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52" name="Line 21360">
            <a:extLst>
              <a:ext uri="{FF2B5EF4-FFF2-40B4-BE49-F238E27FC236}">
                <a16:creationId xmlns:a16="http://schemas.microsoft.com/office/drawing/2014/main" id="{E9FF7227-57F5-482B-97ED-6AE46D543214}"/>
              </a:ext>
            </a:extLst>
          </p:cNvPr>
          <p:cNvCxnSpPr>
            <a:cxnSpLocks/>
            <a:endCxn id="53" idx="1"/>
          </p:cNvCxnSpPr>
          <p:nvPr/>
        </p:nvCxnSpPr>
        <p:spPr bwMode="auto">
          <a:xfrm>
            <a:off x="7893714" y="3463191"/>
            <a:ext cx="285206" cy="4178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53" name="Oval 21372">
            <a:extLst>
              <a:ext uri="{FF2B5EF4-FFF2-40B4-BE49-F238E27FC236}">
                <a16:creationId xmlns:a16="http://schemas.microsoft.com/office/drawing/2014/main" id="{62675CD4-067C-4C56-890A-8FD95B386F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15718" y="3817832"/>
            <a:ext cx="431568" cy="43158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D</a:t>
            </a:r>
            <a:endParaRPr lang="zh-TW" sz="100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5AA68AAC-37BF-410D-AA3D-F62650B80571}"/>
              </a:ext>
            </a:extLst>
          </p:cNvPr>
          <p:cNvSpPr txBox="1"/>
          <p:nvPr/>
        </p:nvSpPr>
        <p:spPr>
          <a:xfrm>
            <a:off x="8394602" y="3163009"/>
            <a:ext cx="153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A:</a:t>
            </a:r>
            <a:r>
              <a:rPr lang="zh-TW" altLang="en-US" dirty="0"/>
              <a:t>分支度為</a:t>
            </a:r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5FD530EA-A29E-415A-9F0B-1AEDD1AD80C2}"/>
              </a:ext>
            </a:extLst>
          </p:cNvPr>
          <p:cNvSpPr txBox="1"/>
          <p:nvPr/>
        </p:nvSpPr>
        <p:spPr>
          <a:xfrm>
            <a:off x="6008728" y="4778500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Note: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	</a:t>
            </a:r>
            <a:r>
              <a:rPr lang="zh-TW" altLang="en-US" dirty="0">
                <a:solidFill>
                  <a:srgbClr val="FF0000"/>
                </a:solidFill>
              </a:rPr>
              <a:t>樹的分支度為節點最大分支度</a:t>
            </a:r>
          </a:p>
        </p:txBody>
      </p:sp>
    </p:spTree>
    <p:extLst>
      <p:ext uri="{BB962C8B-B14F-4D97-AF65-F5344CB8AC3E}">
        <p14:creationId xmlns:p14="http://schemas.microsoft.com/office/powerpoint/2010/main" val="1096798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39287" y="2511413"/>
            <a:ext cx="4747251" cy="2455368"/>
            <a:chOff x="1913" y="2914"/>
            <a:chExt cx="4884" cy="2526"/>
          </a:xfrm>
        </p:grpSpPr>
        <p:cxnSp>
          <p:nvCxnSpPr>
            <p:cNvPr id="11" name="Line 21359">
              <a:extLst>
                <a:ext uri="{FF2B5EF4-FFF2-40B4-BE49-F238E27FC236}">
                  <a16:creationId xmlns:a16="http://schemas.microsoft.com/office/drawing/2014/main" id="{89E46D34-FDB7-437A-A166-D31D8728F4E2}"/>
                </a:ext>
              </a:extLst>
            </p:cNvPr>
            <p:cNvCxnSpPr/>
            <p:nvPr/>
          </p:nvCxnSpPr>
          <p:spPr bwMode="auto">
            <a:xfrm flipH="1">
              <a:off x="3411" y="3171"/>
              <a:ext cx="773" cy="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2" name="Line 21360">
              <a:extLst>
                <a:ext uri="{FF2B5EF4-FFF2-40B4-BE49-F238E27FC236}">
                  <a16:creationId xmlns:a16="http://schemas.microsoft.com/office/drawing/2014/main" id="{AC6CFD1F-3421-4C3E-8AC7-C74B3CC6CE60}"/>
                </a:ext>
              </a:extLst>
            </p:cNvPr>
            <p:cNvCxnSpPr/>
            <p:nvPr/>
          </p:nvCxnSpPr>
          <p:spPr bwMode="auto">
            <a:xfrm>
              <a:off x="4675" y="3131"/>
              <a:ext cx="1152" cy="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3" name="Oval 21370">
              <a:extLst>
                <a:ext uri="{FF2B5EF4-FFF2-40B4-BE49-F238E27FC236}">
                  <a16:creationId xmlns:a16="http://schemas.microsoft.com/office/drawing/2014/main" id="{0E7C0927-0495-4875-A766-0CA451BDC1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96" y="291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21384">
              <a:extLst>
                <a:ext uri="{FF2B5EF4-FFF2-40B4-BE49-F238E27FC236}">
                  <a16:creationId xmlns:a16="http://schemas.microsoft.com/office/drawing/2014/main" id="{D4D2A8F9-6C41-4D6B-8DA8-D93D121DB192}"/>
                </a:ext>
              </a:extLst>
            </p:cNvPr>
            <p:cNvCxnSpPr/>
            <p:nvPr/>
          </p:nvCxnSpPr>
          <p:spPr bwMode="auto">
            <a:xfrm>
              <a:off x="4441" y="3370"/>
              <a:ext cx="0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B8221B3-9849-453E-B940-AB52A2913AF8}"/>
              </a:ext>
            </a:extLst>
          </p:cNvPr>
          <p:cNvSpPr txBox="1"/>
          <p:nvPr/>
        </p:nvSpPr>
        <p:spPr>
          <a:xfrm>
            <a:off x="721453" y="2169731"/>
            <a:ext cx="77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階度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C86F5485-BFF1-4058-8FB3-23AB29F0BA12}"/>
              </a:ext>
            </a:extLst>
          </p:cNvPr>
          <p:cNvSpPr txBox="1"/>
          <p:nvPr/>
        </p:nvSpPr>
        <p:spPr>
          <a:xfrm>
            <a:off x="880086" y="2558495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1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5B877F0-EF3E-45BB-BE3F-AFC7DAFC5676}"/>
              </a:ext>
            </a:extLst>
          </p:cNvPr>
          <p:cNvSpPr txBox="1"/>
          <p:nvPr/>
        </p:nvSpPr>
        <p:spPr>
          <a:xfrm>
            <a:off x="880086" y="3271289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2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016B786-07ED-4F19-B468-8D99B470864B}"/>
              </a:ext>
            </a:extLst>
          </p:cNvPr>
          <p:cNvSpPr txBox="1"/>
          <p:nvPr/>
        </p:nvSpPr>
        <p:spPr>
          <a:xfrm>
            <a:off x="880086" y="3895313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3</a:t>
            </a:r>
            <a:endParaRPr lang="zh-TW" altLang="en-US" sz="1600" dirty="0">
              <a:latin typeface="+mn-ea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E2B00-23CB-4205-ACB3-13E2C43393B3}"/>
              </a:ext>
            </a:extLst>
          </p:cNvPr>
          <p:cNvSpPr txBox="1"/>
          <p:nvPr/>
        </p:nvSpPr>
        <p:spPr>
          <a:xfrm>
            <a:off x="880086" y="4545607"/>
            <a:ext cx="317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+mn-ea"/>
              </a:rPr>
              <a:t>4</a:t>
            </a:r>
            <a:endParaRPr lang="zh-TW" altLang="en-US" sz="1600" dirty="0">
              <a:latin typeface="+mn-ea"/>
            </a:endParaRP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61C5F9B2-3458-445D-B57B-735BE8627DFA}"/>
              </a:ext>
            </a:extLst>
          </p:cNvPr>
          <p:cNvSpPr txBox="1"/>
          <p:nvPr/>
        </p:nvSpPr>
        <p:spPr>
          <a:xfrm>
            <a:off x="6008728" y="2167173"/>
            <a:ext cx="3578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階度</a:t>
            </a:r>
            <a:r>
              <a:rPr lang="en-US" altLang="zh-TW" dirty="0">
                <a:latin typeface="+mn-ea"/>
              </a:rPr>
              <a:t>:</a:t>
            </a:r>
            <a:r>
              <a:rPr lang="zh-TW" altLang="en-US" dirty="0">
                <a:latin typeface="+mn-ea"/>
              </a:rPr>
              <a:t>一代為一階度，樹根階度為</a:t>
            </a:r>
            <a:r>
              <a:rPr lang="en-US" altLang="zh-TW" dirty="0">
                <a:latin typeface="+mn-ea"/>
              </a:rPr>
              <a:t>1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AD7BD9C0-C321-4A8F-B315-D7FE9C2C9CB3}"/>
              </a:ext>
            </a:extLst>
          </p:cNvPr>
          <p:cNvSpPr txBox="1"/>
          <p:nvPr/>
        </p:nvSpPr>
        <p:spPr>
          <a:xfrm>
            <a:off x="5998096" y="2841948"/>
            <a:ext cx="357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高度</a:t>
            </a:r>
            <a:r>
              <a:rPr lang="en-US" altLang="zh-TW" dirty="0">
                <a:latin typeface="+mn-ea"/>
              </a:rPr>
              <a:t>:</a:t>
            </a:r>
            <a:r>
              <a:rPr lang="zh-TW" altLang="en-US" dirty="0">
                <a:latin typeface="+mn-ea"/>
              </a:rPr>
              <a:t>某節點至樹葉的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最長</a:t>
            </a:r>
            <a:r>
              <a:rPr lang="zh-TW" altLang="en-US" dirty="0">
                <a:latin typeface="+mn-ea"/>
              </a:rPr>
              <a:t>路徑</a:t>
            </a:r>
            <a:endParaRPr lang="en-US" altLang="zh-TW" dirty="0">
              <a:latin typeface="+mn-ea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+mn-ea"/>
              </a:rPr>
              <a:t>Note: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看邊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205548CD-C337-4792-9840-30A21FBA87B4}"/>
              </a:ext>
            </a:extLst>
          </p:cNvPr>
          <p:cNvSpPr txBox="1"/>
          <p:nvPr/>
        </p:nvSpPr>
        <p:spPr>
          <a:xfrm>
            <a:off x="6008727" y="4603338"/>
            <a:ext cx="357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深度</a:t>
            </a:r>
            <a:r>
              <a:rPr lang="en-US" altLang="zh-TW" dirty="0">
                <a:latin typeface="+mn-ea"/>
              </a:rPr>
              <a:t>:</a:t>
            </a:r>
            <a:r>
              <a:rPr lang="zh-TW" altLang="en-US" dirty="0">
                <a:latin typeface="+mn-ea"/>
              </a:rPr>
              <a:t>某節點至樹根的路徑</a:t>
            </a:r>
            <a:endParaRPr lang="en-US" altLang="zh-TW" dirty="0">
              <a:latin typeface="+mn-ea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+mn-ea"/>
              </a:rPr>
              <a:t>Note:</a:t>
            </a:r>
            <a:r>
              <a:rPr lang="zh-TW" altLang="en-US" dirty="0">
                <a:solidFill>
                  <a:srgbClr val="FF0000"/>
                </a:solidFill>
                <a:latin typeface="+mn-ea"/>
              </a:rPr>
              <a:t>看邊</a:t>
            </a:r>
            <a:endParaRPr lang="en-US" altLang="zh-TW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8028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樹狀結構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grpSp>
        <p:nvGrpSpPr>
          <p:cNvPr id="10" name="Group 21358">
            <a:extLst>
              <a:ext uri="{FF2B5EF4-FFF2-40B4-BE49-F238E27FC236}">
                <a16:creationId xmlns:a16="http://schemas.microsoft.com/office/drawing/2014/main" id="{9B373957-3CCF-41FE-AE2A-7C5C16A2B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37104" y="2755447"/>
            <a:ext cx="4747251" cy="1771053"/>
            <a:chOff x="1913" y="3618"/>
            <a:chExt cx="4884" cy="1822"/>
          </a:xfrm>
        </p:grpSpPr>
        <p:cxnSp>
          <p:nvCxnSpPr>
            <p:cNvPr id="14" name="Line 21361">
              <a:extLst>
                <a:ext uri="{FF2B5EF4-FFF2-40B4-BE49-F238E27FC236}">
                  <a16:creationId xmlns:a16="http://schemas.microsoft.com/office/drawing/2014/main" id="{4DB6E464-584F-45AA-83DD-D50A9B6EE836}"/>
                </a:ext>
              </a:extLst>
            </p:cNvPr>
            <p:cNvCxnSpPr/>
            <p:nvPr/>
          </p:nvCxnSpPr>
          <p:spPr bwMode="auto">
            <a:xfrm flipH="1">
              <a:off x="2802" y="4060"/>
              <a:ext cx="306" cy="2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5" name="Line 21362">
              <a:extLst>
                <a:ext uri="{FF2B5EF4-FFF2-40B4-BE49-F238E27FC236}">
                  <a16:creationId xmlns:a16="http://schemas.microsoft.com/office/drawing/2014/main" id="{62C41875-28D5-4DDD-9866-6E9F0F121A2E}"/>
                </a:ext>
              </a:extLst>
            </p:cNvPr>
            <p:cNvCxnSpPr/>
            <p:nvPr/>
          </p:nvCxnSpPr>
          <p:spPr bwMode="auto">
            <a:xfrm>
              <a:off x="3371" y="4092"/>
              <a:ext cx="157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6" name="Line 21363">
              <a:extLst>
                <a:ext uri="{FF2B5EF4-FFF2-40B4-BE49-F238E27FC236}">
                  <a16:creationId xmlns:a16="http://schemas.microsoft.com/office/drawing/2014/main" id="{7D5C557B-EEFC-4CBE-99DB-A1EC9E3A6F89}"/>
                </a:ext>
              </a:extLst>
            </p:cNvPr>
            <p:cNvCxnSpPr/>
            <p:nvPr/>
          </p:nvCxnSpPr>
          <p:spPr bwMode="auto">
            <a:xfrm flipH="1">
              <a:off x="2246" y="4693"/>
              <a:ext cx="251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7" name="Line 21364">
              <a:extLst>
                <a:ext uri="{FF2B5EF4-FFF2-40B4-BE49-F238E27FC236}">
                  <a16:creationId xmlns:a16="http://schemas.microsoft.com/office/drawing/2014/main" id="{237E42D3-7256-49D0-8BC7-8B9DE86945F6}"/>
                </a:ext>
              </a:extLst>
            </p:cNvPr>
            <p:cNvCxnSpPr/>
            <p:nvPr/>
          </p:nvCxnSpPr>
          <p:spPr bwMode="auto">
            <a:xfrm flipH="1">
              <a:off x="3119" y="4727"/>
              <a:ext cx="286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8" name="Line 21365">
              <a:extLst>
                <a:ext uri="{FF2B5EF4-FFF2-40B4-BE49-F238E27FC236}">
                  <a16:creationId xmlns:a16="http://schemas.microsoft.com/office/drawing/2014/main" id="{C65F7C21-A491-4445-8E8D-2F7B6B81EE65}"/>
                </a:ext>
              </a:extLst>
            </p:cNvPr>
            <p:cNvCxnSpPr/>
            <p:nvPr/>
          </p:nvCxnSpPr>
          <p:spPr bwMode="auto">
            <a:xfrm>
              <a:off x="3743" y="4702"/>
              <a:ext cx="196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19" name="Line 21366">
              <a:extLst>
                <a:ext uri="{FF2B5EF4-FFF2-40B4-BE49-F238E27FC236}">
                  <a16:creationId xmlns:a16="http://schemas.microsoft.com/office/drawing/2014/main" id="{666A79C2-6462-46EA-AA91-6D1A1E464614}"/>
                </a:ext>
              </a:extLst>
            </p:cNvPr>
            <p:cNvCxnSpPr/>
            <p:nvPr/>
          </p:nvCxnSpPr>
          <p:spPr bwMode="auto">
            <a:xfrm flipH="1">
              <a:off x="5054" y="4677"/>
              <a:ext cx="245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367">
              <a:extLst>
                <a:ext uri="{FF2B5EF4-FFF2-40B4-BE49-F238E27FC236}">
                  <a16:creationId xmlns:a16="http://schemas.microsoft.com/office/drawing/2014/main" id="{E5E391B1-5AE2-4732-B554-766DEA72C77F}"/>
                </a:ext>
              </a:extLst>
            </p:cNvPr>
            <p:cNvCxnSpPr/>
            <p:nvPr/>
          </p:nvCxnSpPr>
          <p:spPr bwMode="auto">
            <a:xfrm>
              <a:off x="5597" y="4666"/>
              <a:ext cx="272" cy="2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368">
              <a:extLst>
                <a:ext uri="{FF2B5EF4-FFF2-40B4-BE49-F238E27FC236}">
                  <a16:creationId xmlns:a16="http://schemas.microsoft.com/office/drawing/2014/main" id="{358DD9A7-AE8D-4108-A344-9351CBBDF37B}"/>
                </a:ext>
              </a:extLst>
            </p:cNvPr>
            <p:cNvCxnSpPr/>
            <p:nvPr/>
          </p:nvCxnSpPr>
          <p:spPr bwMode="auto">
            <a:xfrm flipH="1">
              <a:off x="5597" y="4042"/>
              <a:ext cx="291" cy="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369">
              <a:extLst>
                <a:ext uri="{FF2B5EF4-FFF2-40B4-BE49-F238E27FC236}">
                  <a16:creationId xmlns:a16="http://schemas.microsoft.com/office/drawing/2014/main" id="{6425DEC9-BB37-472B-99DC-831D0B67B761}"/>
                </a:ext>
              </a:extLst>
            </p:cNvPr>
            <p:cNvCxnSpPr/>
            <p:nvPr/>
          </p:nvCxnSpPr>
          <p:spPr bwMode="auto">
            <a:xfrm>
              <a:off x="6186" y="3984"/>
              <a:ext cx="319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4" name="Oval 21371">
              <a:extLst>
                <a:ext uri="{FF2B5EF4-FFF2-40B4-BE49-F238E27FC236}">
                  <a16:creationId xmlns:a16="http://schemas.microsoft.com/office/drawing/2014/main" id="{E4DCC94C-8CAF-46EF-A0C9-7B8C28C157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23" y="366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5" name="Oval 21372">
              <a:extLst>
                <a:ext uri="{FF2B5EF4-FFF2-40B4-BE49-F238E27FC236}">
                  <a16:creationId xmlns:a16="http://schemas.microsoft.com/office/drawing/2014/main" id="{8BE93649-4AD0-4B4C-9BB6-F0364E0738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78" y="363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6" name="Oval 21373">
              <a:extLst>
                <a:ext uri="{FF2B5EF4-FFF2-40B4-BE49-F238E27FC236}">
                  <a16:creationId xmlns:a16="http://schemas.microsoft.com/office/drawing/2014/main" id="{62448FFF-D7D4-454D-A1CF-12653656F35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58" y="430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7" name="Oval 21374">
              <a:extLst>
                <a:ext uri="{FF2B5EF4-FFF2-40B4-BE49-F238E27FC236}">
                  <a16:creationId xmlns:a16="http://schemas.microsoft.com/office/drawing/2014/main" id="{0E5F5220-71FD-4F11-AE78-C442C8C589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34" y="4349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375">
              <a:extLst>
                <a:ext uri="{FF2B5EF4-FFF2-40B4-BE49-F238E27FC236}">
                  <a16:creationId xmlns:a16="http://schemas.microsoft.com/office/drawing/2014/main" id="{C9D8544A-CE60-4B10-A000-094EADD136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10" y="427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376">
              <a:extLst>
                <a:ext uri="{FF2B5EF4-FFF2-40B4-BE49-F238E27FC236}">
                  <a16:creationId xmlns:a16="http://schemas.microsoft.com/office/drawing/2014/main" id="{BECAE447-E890-4C64-B7B8-3A9BCEA14B4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53" y="43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I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377">
              <a:extLst>
                <a:ext uri="{FF2B5EF4-FFF2-40B4-BE49-F238E27FC236}">
                  <a16:creationId xmlns:a16="http://schemas.microsoft.com/office/drawing/2014/main" id="{FAF52D32-D496-4ACE-AA9C-98086F5E92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13" y="492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J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378">
              <a:extLst>
                <a:ext uri="{FF2B5EF4-FFF2-40B4-BE49-F238E27FC236}">
                  <a16:creationId xmlns:a16="http://schemas.microsoft.com/office/drawing/2014/main" id="{CF6F867C-5A80-4E65-B4A8-2BB9CB2B205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54" y="4280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G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379">
              <a:extLst>
                <a:ext uri="{FF2B5EF4-FFF2-40B4-BE49-F238E27FC236}">
                  <a16:creationId xmlns:a16="http://schemas.microsoft.com/office/drawing/2014/main" id="{28C76710-2932-40E4-8AE5-BE95D4357B9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9" y="3618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380">
              <a:extLst>
                <a:ext uri="{FF2B5EF4-FFF2-40B4-BE49-F238E27FC236}">
                  <a16:creationId xmlns:a16="http://schemas.microsoft.com/office/drawing/2014/main" id="{0F373F0A-AE63-44A3-AC42-EFD95C6BB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62" y="4943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K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381">
              <a:extLst>
                <a:ext uri="{FF2B5EF4-FFF2-40B4-BE49-F238E27FC236}">
                  <a16:creationId xmlns:a16="http://schemas.microsoft.com/office/drawing/2014/main" id="{74254D41-8E3D-4B06-95DD-A6A0BE94D4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9" y="4996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L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382">
              <a:extLst>
                <a:ext uri="{FF2B5EF4-FFF2-40B4-BE49-F238E27FC236}">
                  <a16:creationId xmlns:a16="http://schemas.microsoft.com/office/drawing/2014/main" id="{38828CE5-0189-448C-9D64-9CCBD43F73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99" y="4894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M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383">
              <a:extLst>
                <a:ext uri="{FF2B5EF4-FFF2-40B4-BE49-F238E27FC236}">
                  <a16:creationId xmlns:a16="http://schemas.microsoft.com/office/drawing/2014/main" id="{FBB969CC-6ED8-458F-9D08-3EAAF55885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11" y="4902"/>
              <a:ext cx="444" cy="44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N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38" name="Line 21385">
              <a:extLst>
                <a:ext uri="{FF2B5EF4-FFF2-40B4-BE49-F238E27FC236}">
                  <a16:creationId xmlns:a16="http://schemas.microsoft.com/office/drawing/2014/main" id="{A9D492EF-DC3B-41DA-9596-847C8EEE0817}"/>
                </a:ext>
              </a:extLst>
            </p:cNvPr>
            <p:cNvCxnSpPr/>
            <p:nvPr/>
          </p:nvCxnSpPr>
          <p:spPr bwMode="auto">
            <a:xfrm>
              <a:off x="4471" y="4067"/>
              <a:ext cx="0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20" y="16463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名詞解釋</a:t>
            </a:r>
            <a:r>
              <a:rPr lang="en-US" altLang="zh-TW" b="1" dirty="0">
                <a:latin typeface="+mj-ea"/>
                <a:ea typeface="+mj-ea"/>
              </a:rPr>
              <a:t>: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61C5F9B2-3458-445D-B57B-735BE8627DFA}"/>
              </a:ext>
            </a:extLst>
          </p:cNvPr>
          <p:cNvSpPr txBox="1"/>
          <p:nvPr/>
        </p:nvSpPr>
        <p:spPr>
          <a:xfrm>
            <a:off x="6482351" y="2244196"/>
            <a:ext cx="3578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樹林</a:t>
            </a:r>
            <a:r>
              <a:rPr lang="en-US" altLang="zh-TW" dirty="0">
                <a:latin typeface="+mn-ea"/>
              </a:rPr>
              <a:t>:</a:t>
            </a:r>
          </a:p>
          <a:p>
            <a:r>
              <a:rPr lang="en-US" altLang="zh-TW" dirty="0">
                <a:latin typeface="+mn-ea"/>
              </a:rPr>
              <a:t>	</a:t>
            </a:r>
            <a:r>
              <a:rPr lang="zh-TW" altLang="en-US" dirty="0">
                <a:latin typeface="+mn-ea"/>
              </a:rPr>
              <a:t>由</a:t>
            </a:r>
            <a:r>
              <a:rPr lang="en-US" altLang="zh-TW" dirty="0">
                <a:latin typeface="+mn-ea"/>
              </a:rPr>
              <a:t>n</a:t>
            </a:r>
            <a:r>
              <a:rPr lang="zh-TW" altLang="en-US" dirty="0">
                <a:latin typeface="+mn-ea"/>
              </a:rPr>
              <a:t>顆互斥樹組合而成</a:t>
            </a:r>
            <a:endParaRPr lang="en-US" altLang="zh-TW" dirty="0">
              <a:latin typeface="+mn-ea"/>
            </a:endParaRPr>
          </a:p>
          <a:p>
            <a:r>
              <a:rPr lang="en-US" altLang="zh-TW" dirty="0">
                <a:latin typeface="+mn-ea"/>
              </a:rPr>
              <a:t>	(n&gt;=0)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D3A8E831-6E14-4496-AAE8-C71C5B9CA415}"/>
              </a:ext>
            </a:extLst>
          </p:cNvPr>
          <p:cNvSpPr/>
          <p:nvPr/>
        </p:nvSpPr>
        <p:spPr>
          <a:xfrm>
            <a:off x="1038720" y="2244196"/>
            <a:ext cx="5285064" cy="28354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29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3AD46F9D-A028-41EF-BA60-023B36A9F884}"/>
              </a:ext>
            </a:extLst>
          </p:cNvPr>
          <p:cNvSpPr txBox="1">
            <a:spLocks/>
          </p:cNvSpPr>
          <p:nvPr/>
        </p:nvSpPr>
        <p:spPr>
          <a:xfrm>
            <a:off x="5390535" y="2368823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81CA42E1-994E-4C4C-9EE7-B36D696B6812}"/>
              </a:ext>
            </a:extLst>
          </p:cNvPr>
          <p:cNvSpPr txBox="1">
            <a:spLocks/>
          </p:cNvSpPr>
          <p:nvPr/>
        </p:nvSpPr>
        <p:spPr>
          <a:xfrm>
            <a:off x="5390535" y="4489177"/>
            <a:ext cx="4793700" cy="21203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TW" dirty="0"/>
          </a:p>
          <a:p>
            <a:pPr algn="l"/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AE9A35-4305-4DAF-BB7F-41E4B41F5C72}"/>
              </a:ext>
            </a:extLst>
          </p:cNvPr>
          <p:cNvSpPr txBox="1"/>
          <p:nvPr/>
        </p:nvSpPr>
        <p:spPr>
          <a:xfrm>
            <a:off x="1038719" y="1646302"/>
            <a:ext cx="6838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+mj-ea"/>
                <a:ea typeface="+mj-ea"/>
              </a:rPr>
              <a:t>定義</a:t>
            </a:r>
            <a:r>
              <a:rPr lang="en-US" altLang="zh-TW" b="1" dirty="0">
                <a:latin typeface="+mj-ea"/>
                <a:ea typeface="+mj-ea"/>
              </a:rPr>
              <a:t>:</a:t>
            </a:r>
          </a:p>
          <a:p>
            <a:r>
              <a:rPr lang="en-US" altLang="zh-TW" b="1" dirty="0">
                <a:latin typeface="+mj-ea"/>
                <a:ea typeface="+mj-ea"/>
              </a:rPr>
              <a:t>	</a:t>
            </a:r>
            <a:r>
              <a:rPr lang="zh-TW" altLang="en-US" b="1" dirty="0">
                <a:latin typeface="+mj-ea"/>
                <a:ea typeface="+mj-ea"/>
              </a:rPr>
              <a:t>由節點組成之有限集合</a:t>
            </a:r>
            <a:endParaRPr lang="en-US" altLang="zh-TW" b="1" dirty="0">
              <a:latin typeface="+mj-ea"/>
              <a:ea typeface="+mj-ea"/>
            </a:endParaRPr>
          </a:p>
          <a:p>
            <a:r>
              <a:rPr lang="en-US" altLang="zh-TW" b="1" dirty="0">
                <a:latin typeface="+mj-ea"/>
                <a:ea typeface="+mj-ea"/>
              </a:rPr>
              <a:t>	</a:t>
            </a:r>
            <a:r>
              <a:rPr lang="zh-TW" altLang="en-US" b="1" dirty="0">
                <a:latin typeface="+mj-ea"/>
                <a:ea typeface="+mj-ea"/>
              </a:rPr>
              <a:t>此集合若不是空集合，就是由樹根、左子樹、右子樹所組成</a:t>
            </a:r>
          </a:p>
        </p:txBody>
      </p:sp>
      <p:grpSp>
        <p:nvGrpSpPr>
          <p:cNvPr id="39" name="Group 21393">
            <a:extLst>
              <a:ext uri="{FF2B5EF4-FFF2-40B4-BE49-F238E27FC236}">
                <a16:creationId xmlns:a16="http://schemas.microsoft.com/office/drawing/2014/main" id="{A9F524AC-8A5C-49AF-979B-EC99EC66146F}"/>
              </a:ext>
            </a:extLst>
          </p:cNvPr>
          <p:cNvGrpSpPr>
            <a:grpSpLocks/>
          </p:cNvGrpSpPr>
          <p:nvPr/>
        </p:nvGrpSpPr>
        <p:grpSpPr bwMode="auto">
          <a:xfrm>
            <a:off x="1454582" y="3290505"/>
            <a:ext cx="3935953" cy="1505899"/>
            <a:chOff x="3293" y="11243"/>
            <a:chExt cx="2851" cy="953"/>
          </a:xfrm>
        </p:grpSpPr>
        <p:cxnSp>
          <p:nvCxnSpPr>
            <p:cNvPr id="41" name="Line 21394">
              <a:extLst>
                <a:ext uri="{FF2B5EF4-FFF2-40B4-BE49-F238E27FC236}">
                  <a16:creationId xmlns:a16="http://schemas.microsoft.com/office/drawing/2014/main" id="{8CB7076E-26B6-4B8E-A3AF-7ABE958F8225}"/>
                </a:ext>
              </a:extLst>
            </p:cNvPr>
            <p:cNvCxnSpPr/>
            <p:nvPr/>
          </p:nvCxnSpPr>
          <p:spPr bwMode="auto">
            <a:xfrm flipH="1">
              <a:off x="3550" y="11540"/>
              <a:ext cx="261" cy="3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2" name="Oval 21395">
              <a:extLst>
                <a:ext uri="{FF2B5EF4-FFF2-40B4-BE49-F238E27FC236}">
                  <a16:creationId xmlns:a16="http://schemas.microsoft.com/office/drawing/2014/main" id="{2766D79A-F125-4469-8194-5DEA57432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1256"/>
              <a:ext cx="317" cy="31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3" name="Oval 21396">
              <a:extLst>
                <a:ext uri="{FF2B5EF4-FFF2-40B4-BE49-F238E27FC236}">
                  <a16:creationId xmlns:a16="http://schemas.microsoft.com/office/drawing/2014/main" id="{E241D8E3-5AF5-4E43-A133-D0D483511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3" y="11854"/>
              <a:ext cx="317" cy="31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4" name="Line 21397">
              <a:extLst>
                <a:ext uri="{FF2B5EF4-FFF2-40B4-BE49-F238E27FC236}">
                  <a16:creationId xmlns:a16="http://schemas.microsoft.com/office/drawing/2014/main" id="{14E405A5-48E6-4715-9CE3-FDC1D1760F4A}"/>
                </a:ext>
              </a:extLst>
            </p:cNvPr>
            <p:cNvCxnSpPr/>
            <p:nvPr/>
          </p:nvCxnSpPr>
          <p:spPr bwMode="auto">
            <a:xfrm>
              <a:off x="5645" y="11533"/>
              <a:ext cx="319" cy="3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5" name="Oval 21398">
              <a:extLst>
                <a:ext uri="{FF2B5EF4-FFF2-40B4-BE49-F238E27FC236}">
                  <a16:creationId xmlns:a16="http://schemas.microsoft.com/office/drawing/2014/main" id="{7EEF4CF6-8C80-4347-ADA4-FA42299D2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4" y="11243"/>
              <a:ext cx="317" cy="31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6" name="Oval 21399">
              <a:extLst>
                <a:ext uri="{FF2B5EF4-FFF2-40B4-BE49-F238E27FC236}">
                  <a16:creationId xmlns:a16="http://schemas.microsoft.com/office/drawing/2014/main" id="{F7DA949A-A05A-4C29-B578-1277CFE67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7" y="11879"/>
              <a:ext cx="317" cy="31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1C131FE5-EAAE-4392-ACA4-648076EA263D}"/>
              </a:ext>
            </a:extLst>
          </p:cNvPr>
          <p:cNvSpPr txBox="1"/>
          <p:nvPr/>
        </p:nvSpPr>
        <p:spPr>
          <a:xfrm>
            <a:off x="931178" y="4932727"/>
            <a:ext cx="187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樹根</a:t>
            </a:r>
            <a:r>
              <a:rPr lang="en-US" altLang="zh-TW" dirty="0"/>
              <a:t>+</a:t>
            </a:r>
            <a:r>
              <a:rPr lang="zh-TW" altLang="en-US" dirty="0"/>
              <a:t>左子樹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A00859FA-05FC-4B10-B64F-782EA010BF03}"/>
              </a:ext>
            </a:extLst>
          </p:cNvPr>
          <p:cNvSpPr txBox="1"/>
          <p:nvPr/>
        </p:nvSpPr>
        <p:spPr>
          <a:xfrm>
            <a:off x="4208675" y="4932727"/>
            <a:ext cx="187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樹根</a:t>
            </a:r>
            <a:r>
              <a:rPr lang="en-US" altLang="zh-TW" dirty="0"/>
              <a:t>+</a:t>
            </a:r>
            <a:r>
              <a:rPr lang="zh-TW" altLang="en-US" dirty="0"/>
              <a:t>右子樹</a:t>
            </a:r>
          </a:p>
        </p:txBody>
      </p:sp>
      <p:sp>
        <p:nvSpPr>
          <p:cNvPr id="48" name="Oval 21395">
            <a:extLst>
              <a:ext uri="{FF2B5EF4-FFF2-40B4-BE49-F238E27FC236}">
                <a16:creationId xmlns:a16="http://schemas.microsoft.com/office/drawing/2014/main" id="{BBF0A0F3-1E0C-46E4-9C91-31769CC0E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8567" y="3250266"/>
            <a:ext cx="437635" cy="500913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sz="100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rPr>
              <a:t>A</a:t>
            </a:r>
            <a:endParaRPr lang="zh-TW" sz="100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明體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en-US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2FFC1041-DB7B-4B7E-8B92-C615BC7C96AC}"/>
              </a:ext>
            </a:extLst>
          </p:cNvPr>
          <p:cNvSpPr txBox="1"/>
          <p:nvPr/>
        </p:nvSpPr>
        <p:spPr>
          <a:xfrm>
            <a:off x="6609409" y="4932727"/>
            <a:ext cx="266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樹根</a:t>
            </a:r>
            <a:r>
              <a:rPr lang="en-US" altLang="zh-TW" dirty="0"/>
              <a:t>+</a:t>
            </a:r>
            <a:r>
              <a:rPr lang="zh-TW" altLang="en-US" dirty="0"/>
              <a:t>左右子樹為空集合</a:t>
            </a:r>
            <a:endParaRPr lang="en-US" altLang="zh-TW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3D4B953-FFBA-4541-818E-908616DC150C}"/>
              </a:ext>
            </a:extLst>
          </p:cNvPr>
          <p:cNvSpPr txBox="1"/>
          <p:nvPr/>
        </p:nvSpPr>
        <p:spPr>
          <a:xfrm>
            <a:off x="6096000" y="5347558"/>
            <a:ext cx="304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Note: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	</a:t>
            </a:r>
            <a:r>
              <a:rPr lang="zh-TW" altLang="en-US" dirty="0">
                <a:solidFill>
                  <a:srgbClr val="FF0000"/>
                </a:solidFill>
              </a:rPr>
              <a:t>左、右子樹可為空集合</a:t>
            </a:r>
          </a:p>
        </p:txBody>
      </p:sp>
    </p:spTree>
    <p:extLst>
      <p:ext uri="{BB962C8B-B14F-4D97-AF65-F5344CB8AC3E}">
        <p14:creationId xmlns:p14="http://schemas.microsoft.com/office/powerpoint/2010/main" val="1048066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</a:p>
        </p:txBody>
      </p:sp>
      <p:grpSp>
        <p:nvGrpSpPr>
          <p:cNvPr id="18" name="Group 18525">
            <a:extLst>
              <a:ext uri="{FF2B5EF4-FFF2-40B4-BE49-F238E27FC236}">
                <a16:creationId xmlns:a16="http://schemas.microsoft.com/office/drawing/2014/main" id="{235312EA-E8C8-4BDC-97F3-B312C8510BB7}"/>
              </a:ext>
            </a:extLst>
          </p:cNvPr>
          <p:cNvGrpSpPr>
            <a:grpSpLocks/>
          </p:cNvGrpSpPr>
          <p:nvPr/>
        </p:nvGrpSpPr>
        <p:grpSpPr bwMode="auto">
          <a:xfrm>
            <a:off x="1595126" y="1785302"/>
            <a:ext cx="7678877" cy="2649831"/>
            <a:chOff x="1493" y="1911"/>
            <a:chExt cx="7597" cy="2630"/>
          </a:xfrm>
        </p:grpSpPr>
        <p:cxnSp>
          <p:nvCxnSpPr>
            <p:cNvPr id="19" name="Line 21454">
              <a:extLst>
                <a:ext uri="{FF2B5EF4-FFF2-40B4-BE49-F238E27FC236}">
                  <a16:creationId xmlns:a16="http://schemas.microsoft.com/office/drawing/2014/main" id="{3FA10B7C-7EFB-442E-9412-2E9218381315}"/>
                </a:ext>
              </a:extLst>
            </p:cNvPr>
            <p:cNvCxnSpPr/>
            <p:nvPr/>
          </p:nvCxnSpPr>
          <p:spPr bwMode="auto">
            <a:xfrm flipH="1">
              <a:off x="8428" y="3674"/>
              <a:ext cx="30" cy="5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455">
              <a:extLst>
                <a:ext uri="{FF2B5EF4-FFF2-40B4-BE49-F238E27FC236}">
                  <a16:creationId xmlns:a16="http://schemas.microsoft.com/office/drawing/2014/main" id="{EEE9AE9A-D097-43F4-94F2-A168DA38B87B}"/>
                </a:ext>
              </a:extLst>
            </p:cNvPr>
            <p:cNvCxnSpPr/>
            <p:nvPr/>
          </p:nvCxnSpPr>
          <p:spPr bwMode="auto">
            <a:xfrm>
              <a:off x="7848" y="3728"/>
              <a:ext cx="186" cy="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456">
              <a:extLst>
                <a:ext uri="{FF2B5EF4-FFF2-40B4-BE49-F238E27FC236}">
                  <a16:creationId xmlns:a16="http://schemas.microsoft.com/office/drawing/2014/main" id="{C484E0A7-D570-4AB2-8E89-B81BBEB71C3E}"/>
                </a:ext>
              </a:extLst>
            </p:cNvPr>
            <p:cNvCxnSpPr/>
            <p:nvPr/>
          </p:nvCxnSpPr>
          <p:spPr bwMode="auto">
            <a:xfrm flipH="1">
              <a:off x="7595" y="2939"/>
              <a:ext cx="375" cy="1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457">
              <a:extLst>
                <a:ext uri="{FF2B5EF4-FFF2-40B4-BE49-F238E27FC236}">
                  <a16:creationId xmlns:a16="http://schemas.microsoft.com/office/drawing/2014/main" id="{85543374-E79C-434C-9F80-E3E78B216703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grpSp>
          <p:nvGrpSpPr>
            <p:cNvPr id="24" name="Group 21459">
              <a:extLst>
                <a:ext uri="{FF2B5EF4-FFF2-40B4-BE49-F238E27FC236}">
                  <a16:creationId xmlns:a16="http://schemas.microsoft.com/office/drawing/2014/main" id="{DC6F155E-2CC9-4B3A-8037-9B73F184A9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93" y="1943"/>
              <a:ext cx="1529" cy="2598"/>
              <a:chOff x="1233" y="9032"/>
              <a:chExt cx="1529" cy="2598"/>
            </a:xfrm>
          </p:grpSpPr>
          <p:cxnSp>
            <p:nvCxnSpPr>
              <p:cNvPr id="74" name="Line 21460">
                <a:extLst>
                  <a:ext uri="{FF2B5EF4-FFF2-40B4-BE49-F238E27FC236}">
                    <a16:creationId xmlns:a16="http://schemas.microsoft.com/office/drawing/2014/main" id="{5857D313-E62F-484B-97A6-B1F445F18FCA}"/>
                  </a:ext>
                </a:extLst>
              </p:cNvPr>
              <p:cNvCxnSpPr/>
              <p:nvPr/>
            </p:nvCxnSpPr>
            <p:spPr bwMode="auto">
              <a:xfrm flipV="1">
                <a:off x="1455" y="9270"/>
                <a:ext cx="1125" cy="21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75" name="Oval 21461">
                <a:extLst>
                  <a:ext uri="{FF2B5EF4-FFF2-40B4-BE49-F238E27FC236}">
                    <a16:creationId xmlns:a16="http://schemas.microsoft.com/office/drawing/2014/main" id="{21E6E94A-6445-4B38-B317-731E767CE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2" y="9032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Oval 21462">
                <a:extLst>
                  <a:ext uri="{FF2B5EF4-FFF2-40B4-BE49-F238E27FC236}">
                    <a16:creationId xmlns:a16="http://schemas.microsoft.com/office/drawing/2014/main" id="{982A6623-965F-4FDA-93BD-2C24C73FC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9" y="9790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B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Oval 21463">
                <a:extLst>
                  <a:ext uri="{FF2B5EF4-FFF2-40B4-BE49-F238E27FC236}">
                    <a16:creationId xmlns:a16="http://schemas.microsoft.com/office/drawing/2014/main" id="{7342A286-DDA1-4EB4-9430-C8D066643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3" y="10487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Oval 21464">
                <a:extLst>
                  <a:ext uri="{FF2B5EF4-FFF2-40B4-BE49-F238E27FC236}">
                    <a16:creationId xmlns:a16="http://schemas.microsoft.com/office/drawing/2014/main" id="{83FFAEA5-76D7-45FF-86C6-21A846688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3" y="11270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6" name="Line 21466">
              <a:extLst>
                <a:ext uri="{FF2B5EF4-FFF2-40B4-BE49-F238E27FC236}">
                  <a16:creationId xmlns:a16="http://schemas.microsoft.com/office/drawing/2014/main" id="{8CA4C611-4DAF-4D2A-A8EA-8364EF1D3ED1}"/>
                </a:ext>
              </a:extLst>
            </p:cNvPr>
            <p:cNvCxnSpPr/>
            <p:nvPr/>
          </p:nvCxnSpPr>
          <p:spPr bwMode="auto">
            <a:xfrm>
              <a:off x="7426" y="2136"/>
              <a:ext cx="1605" cy="2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7" name="Line 21467">
              <a:extLst>
                <a:ext uri="{FF2B5EF4-FFF2-40B4-BE49-F238E27FC236}">
                  <a16:creationId xmlns:a16="http://schemas.microsoft.com/office/drawing/2014/main" id="{CDF4AA37-3B5A-4A35-B75B-D12C2DEA991F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8" name="Line 21468">
              <a:extLst>
                <a:ext uri="{FF2B5EF4-FFF2-40B4-BE49-F238E27FC236}">
                  <a16:creationId xmlns:a16="http://schemas.microsoft.com/office/drawing/2014/main" id="{7491D775-4ABD-427F-ABB2-9BC0F49BF226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9" name="Oval 21469">
              <a:extLst>
                <a:ext uri="{FF2B5EF4-FFF2-40B4-BE49-F238E27FC236}">
                  <a16:creationId xmlns:a16="http://schemas.microsoft.com/office/drawing/2014/main" id="{DDAE580C-A0E9-4B3C-B366-D05F668D6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0">
              <a:extLst>
                <a:ext uri="{FF2B5EF4-FFF2-40B4-BE49-F238E27FC236}">
                  <a16:creationId xmlns:a16="http://schemas.microsoft.com/office/drawing/2014/main" id="{A075A8EB-6C40-4AB7-8FDC-DBD9D61F4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2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1">
              <a:extLst>
                <a:ext uri="{FF2B5EF4-FFF2-40B4-BE49-F238E27FC236}">
                  <a16:creationId xmlns:a16="http://schemas.microsoft.com/office/drawing/2014/main" id="{11D5F984-7502-4717-B959-97B45B04A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2">
              <a:extLst>
                <a:ext uri="{FF2B5EF4-FFF2-40B4-BE49-F238E27FC236}">
                  <a16:creationId xmlns:a16="http://schemas.microsoft.com/office/drawing/2014/main" id="{C47AC438-6C11-41D6-B628-F4F323666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3">
              <a:extLst>
                <a:ext uri="{FF2B5EF4-FFF2-40B4-BE49-F238E27FC236}">
                  <a16:creationId xmlns:a16="http://schemas.microsoft.com/office/drawing/2014/main" id="{24B9F7B6-0032-499B-BB97-A71779AF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6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4">
              <a:extLst>
                <a:ext uri="{FF2B5EF4-FFF2-40B4-BE49-F238E27FC236}">
                  <a16:creationId xmlns:a16="http://schemas.microsoft.com/office/drawing/2014/main" id="{4DB3E334-1146-4CB3-BCA6-7D8888B8C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9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475">
              <a:extLst>
                <a:ext uri="{FF2B5EF4-FFF2-40B4-BE49-F238E27FC236}">
                  <a16:creationId xmlns:a16="http://schemas.microsoft.com/office/drawing/2014/main" id="{1D2A51D5-DB9B-445C-878E-C3FCE731C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10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476">
              <a:extLst>
                <a:ext uri="{FF2B5EF4-FFF2-40B4-BE49-F238E27FC236}">
                  <a16:creationId xmlns:a16="http://schemas.microsoft.com/office/drawing/2014/main" id="{08A85889-32CB-4453-B81E-079966ED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7" name="Oval 21477">
              <a:extLst>
                <a:ext uri="{FF2B5EF4-FFF2-40B4-BE49-F238E27FC236}">
                  <a16:creationId xmlns:a16="http://schemas.microsoft.com/office/drawing/2014/main" id="{B797F676-26F8-4CC2-98FA-4558AB220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3" y="4164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121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8" name="Oval 21478">
              <a:extLst>
                <a:ext uri="{FF2B5EF4-FFF2-40B4-BE49-F238E27FC236}">
                  <a16:creationId xmlns:a16="http://schemas.microsoft.com/office/drawing/2014/main" id="{E00F38C0-F664-4A10-BBE9-49270756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" y="415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0" name="Oval 21479">
              <a:extLst>
                <a:ext uri="{FF2B5EF4-FFF2-40B4-BE49-F238E27FC236}">
                  <a16:creationId xmlns:a16="http://schemas.microsoft.com/office/drawing/2014/main" id="{8A1A0F6E-3A09-4129-9F5B-43EF52B68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0" name="Oval 21480">
              <a:extLst>
                <a:ext uri="{FF2B5EF4-FFF2-40B4-BE49-F238E27FC236}">
                  <a16:creationId xmlns:a16="http://schemas.microsoft.com/office/drawing/2014/main" id="{D43C6BCA-A221-4021-8925-EC9995DF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" y="416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1" name="Oval 21481">
              <a:extLst>
                <a:ext uri="{FF2B5EF4-FFF2-40B4-BE49-F238E27FC236}">
                  <a16:creationId xmlns:a16="http://schemas.microsoft.com/office/drawing/2014/main" id="{83AA7D0E-E02B-4168-B9CD-242DE15F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8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1482">
              <a:extLst>
                <a:ext uri="{FF2B5EF4-FFF2-40B4-BE49-F238E27FC236}">
                  <a16:creationId xmlns:a16="http://schemas.microsoft.com/office/drawing/2014/main" id="{B617DA57-7427-4BE4-B87A-767BBCBEF2A5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53" name="Line 21483">
              <a:extLst>
                <a:ext uri="{FF2B5EF4-FFF2-40B4-BE49-F238E27FC236}">
                  <a16:creationId xmlns:a16="http://schemas.microsoft.com/office/drawing/2014/main" id="{7F50F2B5-5E33-4883-A999-ABF717CD4987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4" name="Oval 21484">
              <a:extLst>
                <a:ext uri="{FF2B5EF4-FFF2-40B4-BE49-F238E27FC236}">
                  <a16:creationId xmlns:a16="http://schemas.microsoft.com/office/drawing/2014/main" id="{67134EEF-084B-4E93-B660-0221A2636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5" name="Oval 21485">
              <a:extLst>
                <a:ext uri="{FF2B5EF4-FFF2-40B4-BE49-F238E27FC236}">
                  <a16:creationId xmlns:a16="http://schemas.microsoft.com/office/drawing/2014/main" id="{0D8973BD-FF2A-42A9-AA59-E3FA142E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7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18526">
              <a:extLst>
                <a:ext uri="{FF2B5EF4-FFF2-40B4-BE49-F238E27FC236}">
                  <a16:creationId xmlns:a16="http://schemas.microsoft.com/office/drawing/2014/main" id="{BAA788CB-073B-49B8-B664-B061EC758A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1" y="1911"/>
              <a:ext cx="2599" cy="2613"/>
              <a:chOff x="2880" y="9000"/>
              <a:chExt cx="2599" cy="2613"/>
            </a:xfrm>
          </p:grpSpPr>
          <p:cxnSp>
            <p:nvCxnSpPr>
              <p:cNvPr id="57" name="Line 21487">
                <a:extLst>
                  <a:ext uri="{FF2B5EF4-FFF2-40B4-BE49-F238E27FC236}">
                    <a16:creationId xmlns:a16="http://schemas.microsoft.com/office/drawing/2014/main" id="{84652212-011E-44A2-8ACB-AD2629DD7593}"/>
                  </a:ext>
                </a:extLst>
              </p:cNvPr>
              <p:cNvCxnSpPr/>
              <p:nvPr/>
            </p:nvCxnSpPr>
            <p:spPr bwMode="auto">
              <a:xfrm flipH="1">
                <a:off x="4713" y="10123"/>
                <a:ext cx="150" cy="3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58" name="Line 21488">
                <a:extLst>
                  <a:ext uri="{FF2B5EF4-FFF2-40B4-BE49-F238E27FC236}">
                    <a16:creationId xmlns:a16="http://schemas.microsoft.com/office/drawing/2014/main" id="{FC7E709B-0261-4897-92A8-4AD4D518BBFA}"/>
                  </a:ext>
                </a:extLst>
              </p:cNvPr>
              <p:cNvCxnSpPr/>
              <p:nvPr/>
            </p:nvCxnSpPr>
            <p:spPr bwMode="auto">
              <a:xfrm>
                <a:off x="3537" y="10755"/>
                <a:ext cx="127" cy="6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59" name="Line 21489">
                <a:extLst>
                  <a:ext uri="{FF2B5EF4-FFF2-40B4-BE49-F238E27FC236}">
                    <a16:creationId xmlns:a16="http://schemas.microsoft.com/office/drawing/2014/main" id="{90C6EF9A-0D83-4083-A2F1-EF7543DD39D6}"/>
                  </a:ext>
                </a:extLst>
              </p:cNvPr>
              <p:cNvCxnSpPr/>
              <p:nvPr/>
            </p:nvCxnSpPr>
            <p:spPr bwMode="auto">
              <a:xfrm flipH="1">
                <a:off x="3972" y="10748"/>
                <a:ext cx="157" cy="6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60" name="Line 21490">
                <a:extLst>
                  <a:ext uri="{FF2B5EF4-FFF2-40B4-BE49-F238E27FC236}">
                    <a16:creationId xmlns:a16="http://schemas.microsoft.com/office/drawing/2014/main" id="{4A1C7B75-FB07-417B-8B50-C52EEC066409}"/>
                  </a:ext>
                </a:extLst>
              </p:cNvPr>
              <p:cNvCxnSpPr/>
              <p:nvPr/>
            </p:nvCxnSpPr>
            <p:spPr bwMode="auto">
              <a:xfrm>
                <a:off x="3917" y="10020"/>
                <a:ext cx="600" cy="139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61" name="Line 21491">
                <a:extLst>
                  <a:ext uri="{FF2B5EF4-FFF2-40B4-BE49-F238E27FC236}">
                    <a16:creationId xmlns:a16="http://schemas.microsoft.com/office/drawing/2014/main" id="{0C818600-2FBB-484A-8843-8F17A42155A2}"/>
                  </a:ext>
                </a:extLst>
              </p:cNvPr>
              <p:cNvCxnSpPr/>
              <p:nvPr/>
            </p:nvCxnSpPr>
            <p:spPr bwMode="auto">
              <a:xfrm>
                <a:off x="4412" y="9225"/>
                <a:ext cx="960" cy="145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62" name="Line 21492">
                <a:extLst>
                  <a:ext uri="{FF2B5EF4-FFF2-40B4-BE49-F238E27FC236}">
                    <a16:creationId xmlns:a16="http://schemas.microsoft.com/office/drawing/2014/main" id="{C02648BF-8266-45FD-A58E-14DFB3CEC284}"/>
                  </a:ext>
                </a:extLst>
              </p:cNvPr>
              <p:cNvCxnSpPr/>
              <p:nvPr/>
            </p:nvCxnSpPr>
            <p:spPr bwMode="auto">
              <a:xfrm flipH="1">
                <a:off x="3047" y="9225"/>
                <a:ext cx="1260" cy="21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63" name="Oval 21493">
                <a:extLst>
                  <a:ext uri="{FF2B5EF4-FFF2-40B4-BE49-F238E27FC236}">
                    <a16:creationId xmlns:a16="http://schemas.microsoft.com/office/drawing/2014/main" id="{E3E16396-D916-48AC-8CBD-D464CCB6D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9000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Oval 21494">
                <a:extLst>
                  <a:ext uri="{FF2B5EF4-FFF2-40B4-BE49-F238E27FC236}">
                    <a16:creationId xmlns:a16="http://schemas.microsoft.com/office/drawing/2014/main" id="{879B5015-DA9B-446E-BFA8-39C031BD3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1" y="9771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B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Oval 21495">
                <a:extLst>
                  <a:ext uri="{FF2B5EF4-FFF2-40B4-BE49-F238E27FC236}">
                    <a16:creationId xmlns:a16="http://schemas.microsoft.com/office/drawing/2014/main" id="{161856E5-3304-47AF-B552-F6DF1EC321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4" y="9772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Oval 21496">
                <a:extLst>
                  <a:ext uri="{FF2B5EF4-FFF2-40B4-BE49-F238E27FC236}">
                    <a16:creationId xmlns:a16="http://schemas.microsoft.com/office/drawing/2014/main" id="{A12A7539-87F6-43E4-9C7E-AEF769EAE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0" y="10445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Oval 21497">
                <a:extLst>
                  <a:ext uri="{FF2B5EF4-FFF2-40B4-BE49-F238E27FC236}">
                    <a16:creationId xmlns:a16="http://schemas.microsoft.com/office/drawing/2014/main" id="{A131FA91-A196-4A60-8D87-11186779D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0" y="10450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E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Oval 21498">
                <a:extLst>
                  <a:ext uri="{FF2B5EF4-FFF2-40B4-BE49-F238E27FC236}">
                    <a16:creationId xmlns:a16="http://schemas.microsoft.com/office/drawing/2014/main" id="{108BC72B-3818-4674-B3F2-F30B522C7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0" y="10463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F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Oval 21499">
                <a:extLst>
                  <a:ext uri="{FF2B5EF4-FFF2-40B4-BE49-F238E27FC236}">
                    <a16:creationId xmlns:a16="http://schemas.microsoft.com/office/drawing/2014/main" id="{6E3056EB-4A6E-449E-AFF6-116DAF23E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9" y="10468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G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Oval 21500">
                <a:extLst>
                  <a:ext uri="{FF2B5EF4-FFF2-40B4-BE49-F238E27FC236}">
                    <a16:creationId xmlns:a16="http://schemas.microsoft.com/office/drawing/2014/main" id="{59182A7F-300E-4056-B342-59C551793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1" y="11251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K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Oval 21501">
                <a:extLst>
                  <a:ext uri="{FF2B5EF4-FFF2-40B4-BE49-F238E27FC236}">
                    <a16:creationId xmlns:a16="http://schemas.microsoft.com/office/drawing/2014/main" id="{6FC4858E-C097-4D9C-BC02-B005F1818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1241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H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Oval 21502">
                <a:extLst>
                  <a:ext uri="{FF2B5EF4-FFF2-40B4-BE49-F238E27FC236}">
                    <a16:creationId xmlns:a16="http://schemas.microsoft.com/office/drawing/2014/main" id="{5FE6A34A-8341-4B62-A4CF-D7109073C8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7" y="11253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J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Oval 21503">
                <a:extLst>
                  <a:ext uri="{FF2B5EF4-FFF2-40B4-BE49-F238E27FC236}">
                    <a16:creationId xmlns:a16="http://schemas.microsoft.com/office/drawing/2014/main" id="{EEF1F9CC-7243-43EB-830F-00278B1E7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11237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100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I</a:t>
                </a:r>
                <a:endParaRPr lang="zh-TW" sz="100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E947B5D0-2B20-4804-AE01-6106E5590093}"/>
              </a:ext>
            </a:extLst>
          </p:cNvPr>
          <p:cNvSpPr txBox="1"/>
          <p:nvPr/>
        </p:nvSpPr>
        <p:spPr>
          <a:xfrm>
            <a:off x="1393809" y="4545126"/>
            <a:ext cx="994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/>
              <a:t>左斜樹</a:t>
            </a:r>
            <a:endParaRPr lang="en-US" altLang="zh-TW" b="1" dirty="0"/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C1DDC258-9AE2-42D5-850D-388BF144C4AA}"/>
              </a:ext>
            </a:extLst>
          </p:cNvPr>
          <p:cNvSpPr txBox="1"/>
          <p:nvPr/>
        </p:nvSpPr>
        <p:spPr>
          <a:xfrm>
            <a:off x="3777878" y="4553843"/>
            <a:ext cx="1385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/>
              <a:t>完整二元樹</a:t>
            </a:r>
            <a:endParaRPr lang="en-US" altLang="zh-TW" b="1" dirty="0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E6CBDBE4-4046-44B9-BE00-4924F13D08A6}"/>
              </a:ext>
            </a:extLst>
          </p:cNvPr>
          <p:cNvSpPr txBox="1"/>
          <p:nvPr/>
        </p:nvSpPr>
        <p:spPr>
          <a:xfrm>
            <a:off x="6849744" y="4548806"/>
            <a:ext cx="1385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/>
              <a:t>滿枝二元樹</a:t>
            </a:r>
            <a:endParaRPr lang="en-US" altLang="zh-TW" b="1" dirty="0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9B6D0247-068C-4EDF-8AF4-220166BEE8EE}"/>
              </a:ext>
            </a:extLst>
          </p:cNvPr>
          <p:cNvSpPr txBox="1"/>
          <p:nvPr/>
        </p:nvSpPr>
        <p:spPr>
          <a:xfrm>
            <a:off x="1097990" y="4918138"/>
            <a:ext cx="1858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右子樹為空集合</a:t>
            </a:r>
            <a:endParaRPr lang="en-US" altLang="zh-TW" sz="1600" dirty="0"/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4590A635-24F9-4E92-954C-6669C4F5DBF7}"/>
              </a:ext>
            </a:extLst>
          </p:cNvPr>
          <p:cNvSpPr txBox="1"/>
          <p:nvPr/>
        </p:nvSpPr>
        <p:spPr>
          <a:xfrm>
            <a:off x="3674035" y="4897414"/>
            <a:ext cx="1858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缺必在右下</a:t>
            </a:r>
            <a:endParaRPr lang="en-US" altLang="zh-TW" sz="1600" dirty="0"/>
          </a:p>
          <a:p>
            <a:r>
              <a:rPr lang="zh-TW" altLang="en-US" sz="1600" dirty="0"/>
              <a:t>若階度為</a:t>
            </a:r>
            <a:r>
              <a:rPr lang="en-US" altLang="zh-TW" sz="1600" dirty="0"/>
              <a:t>k</a:t>
            </a:r>
          </a:p>
          <a:p>
            <a:r>
              <a:rPr lang="zh-TW" altLang="en-US" sz="1600" dirty="0"/>
              <a:t>則節點必</a:t>
            </a:r>
            <a:r>
              <a:rPr lang="en-US" altLang="zh-TW" sz="1600" dirty="0"/>
              <a:t>&lt;2</a:t>
            </a:r>
            <a:r>
              <a:rPr lang="en-US" altLang="zh-TW" sz="1600" baseline="30000" dirty="0"/>
              <a:t>k</a:t>
            </a:r>
            <a:r>
              <a:rPr lang="en-US" altLang="zh-TW" sz="1600" dirty="0"/>
              <a:t>–1</a:t>
            </a:r>
            <a:r>
              <a:rPr lang="zh-TW" altLang="en-US" sz="1600" dirty="0"/>
              <a:t>個</a:t>
            </a:r>
            <a:endParaRPr lang="en-US" altLang="zh-TW" sz="1600" dirty="0"/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18388D36-94BD-4D47-AF66-AB808877A86B}"/>
              </a:ext>
            </a:extLst>
          </p:cNvPr>
          <p:cNvSpPr txBox="1"/>
          <p:nvPr/>
        </p:nvSpPr>
        <p:spPr>
          <a:xfrm>
            <a:off x="6752701" y="4922631"/>
            <a:ext cx="1858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若階度為</a:t>
            </a:r>
            <a:r>
              <a:rPr lang="en-US" altLang="zh-TW" sz="1600" dirty="0"/>
              <a:t>k</a:t>
            </a:r>
          </a:p>
          <a:p>
            <a:r>
              <a:rPr lang="zh-TW" altLang="en-US" sz="1600" dirty="0"/>
              <a:t>則節點必</a:t>
            </a:r>
            <a:r>
              <a:rPr lang="en-US" altLang="zh-TW" sz="1600" dirty="0"/>
              <a:t>=2</a:t>
            </a:r>
            <a:r>
              <a:rPr lang="en-US" altLang="zh-TW" sz="1600" baseline="30000" dirty="0"/>
              <a:t>k</a:t>
            </a:r>
            <a:r>
              <a:rPr lang="en-US" altLang="zh-TW" sz="1600" dirty="0"/>
              <a:t>–1</a:t>
            </a:r>
            <a:r>
              <a:rPr lang="zh-TW" altLang="en-US" sz="1600" dirty="0"/>
              <a:t>個</a:t>
            </a:r>
            <a:endParaRPr lang="en-US" altLang="zh-TW" sz="16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CA826A1-534B-40A3-9ED6-ECFBD8968D7F}"/>
              </a:ext>
            </a:extLst>
          </p:cNvPr>
          <p:cNvSpPr txBox="1"/>
          <p:nvPr/>
        </p:nvSpPr>
        <p:spPr>
          <a:xfrm>
            <a:off x="3039433" y="5812950"/>
            <a:ext cx="7376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Note: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	</a:t>
            </a:r>
            <a:r>
              <a:rPr lang="zh-TW" altLang="en-US" dirty="0">
                <a:solidFill>
                  <a:srgbClr val="FF0000"/>
                </a:solidFill>
              </a:rPr>
              <a:t>順序必為由上到下，由左至右</a:t>
            </a:r>
          </a:p>
        </p:txBody>
      </p:sp>
    </p:spTree>
    <p:extLst>
      <p:ext uri="{BB962C8B-B14F-4D97-AF65-F5344CB8AC3E}">
        <p14:creationId xmlns:p14="http://schemas.microsoft.com/office/powerpoint/2010/main" val="772896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</a:p>
        </p:txBody>
      </p:sp>
      <p:grpSp>
        <p:nvGrpSpPr>
          <p:cNvPr id="18" name="Group 18525">
            <a:extLst>
              <a:ext uri="{FF2B5EF4-FFF2-40B4-BE49-F238E27FC236}">
                <a16:creationId xmlns:a16="http://schemas.microsoft.com/office/drawing/2014/main" id="{235312EA-E8C8-4BDC-97F3-B312C8510BB7}"/>
              </a:ext>
            </a:extLst>
          </p:cNvPr>
          <p:cNvGrpSpPr>
            <a:grpSpLocks/>
          </p:cNvGrpSpPr>
          <p:nvPr/>
        </p:nvGrpSpPr>
        <p:grpSpPr bwMode="auto">
          <a:xfrm>
            <a:off x="1234784" y="1783217"/>
            <a:ext cx="3443719" cy="2633710"/>
            <a:chOff x="5683" y="1913"/>
            <a:chExt cx="3407" cy="2614"/>
          </a:xfrm>
        </p:grpSpPr>
        <p:cxnSp>
          <p:nvCxnSpPr>
            <p:cNvPr id="19" name="Line 21454">
              <a:extLst>
                <a:ext uri="{FF2B5EF4-FFF2-40B4-BE49-F238E27FC236}">
                  <a16:creationId xmlns:a16="http://schemas.microsoft.com/office/drawing/2014/main" id="{3FA10B7C-7EFB-442E-9412-2E9218381315}"/>
                </a:ext>
              </a:extLst>
            </p:cNvPr>
            <p:cNvCxnSpPr/>
            <p:nvPr/>
          </p:nvCxnSpPr>
          <p:spPr bwMode="auto">
            <a:xfrm flipH="1">
              <a:off x="8428" y="3674"/>
              <a:ext cx="30" cy="5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455">
              <a:extLst>
                <a:ext uri="{FF2B5EF4-FFF2-40B4-BE49-F238E27FC236}">
                  <a16:creationId xmlns:a16="http://schemas.microsoft.com/office/drawing/2014/main" id="{EEE9AE9A-D097-43F4-94F2-A168DA38B87B}"/>
                </a:ext>
              </a:extLst>
            </p:cNvPr>
            <p:cNvCxnSpPr/>
            <p:nvPr/>
          </p:nvCxnSpPr>
          <p:spPr bwMode="auto">
            <a:xfrm>
              <a:off x="7848" y="3728"/>
              <a:ext cx="186" cy="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456">
              <a:extLst>
                <a:ext uri="{FF2B5EF4-FFF2-40B4-BE49-F238E27FC236}">
                  <a16:creationId xmlns:a16="http://schemas.microsoft.com/office/drawing/2014/main" id="{C484E0A7-D570-4AB2-8E89-B81BBEB71C3E}"/>
                </a:ext>
              </a:extLst>
            </p:cNvPr>
            <p:cNvCxnSpPr/>
            <p:nvPr/>
          </p:nvCxnSpPr>
          <p:spPr bwMode="auto">
            <a:xfrm flipH="1">
              <a:off x="7595" y="2939"/>
              <a:ext cx="375" cy="1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457">
              <a:extLst>
                <a:ext uri="{FF2B5EF4-FFF2-40B4-BE49-F238E27FC236}">
                  <a16:creationId xmlns:a16="http://schemas.microsoft.com/office/drawing/2014/main" id="{85543374-E79C-434C-9F80-E3E78B216703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6">
              <a:extLst>
                <a:ext uri="{FF2B5EF4-FFF2-40B4-BE49-F238E27FC236}">
                  <a16:creationId xmlns:a16="http://schemas.microsoft.com/office/drawing/2014/main" id="{8CA4C611-4DAF-4D2A-A8EA-8364EF1D3ED1}"/>
                </a:ext>
              </a:extLst>
            </p:cNvPr>
            <p:cNvCxnSpPr/>
            <p:nvPr/>
          </p:nvCxnSpPr>
          <p:spPr bwMode="auto">
            <a:xfrm>
              <a:off x="7426" y="2136"/>
              <a:ext cx="1605" cy="2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7" name="Line 21467">
              <a:extLst>
                <a:ext uri="{FF2B5EF4-FFF2-40B4-BE49-F238E27FC236}">
                  <a16:creationId xmlns:a16="http://schemas.microsoft.com/office/drawing/2014/main" id="{CDF4AA37-3B5A-4A35-B75B-D12C2DEA991F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8" name="Line 21468">
              <a:extLst>
                <a:ext uri="{FF2B5EF4-FFF2-40B4-BE49-F238E27FC236}">
                  <a16:creationId xmlns:a16="http://schemas.microsoft.com/office/drawing/2014/main" id="{7491D775-4ABD-427F-ABB2-9BC0F49BF226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9" name="Oval 21469">
              <a:extLst>
                <a:ext uri="{FF2B5EF4-FFF2-40B4-BE49-F238E27FC236}">
                  <a16:creationId xmlns:a16="http://schemas.microsoft.com/office/drawing/2014/main" id="{DDAE580C-A0E9-4B3C-B366-D05F668D6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0">
              <a:extLst>
                <a:ext uri="{FF2B5EF4-FFF2-40B4-BE49-F238E27FC236}">
                  <a16:creationId xmlns:a16="http://schemas.microsoft.com/office/drawing/2014/main" id="{A075A8EB-6C40-4AB7-8FDC-DBD9D61F4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2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1">
              <a:extLst>
                <a:ext uri="{FF2B5EF4-FFF2-40B4-BE49-F238E27FC236}">
                  <a16:creationId xmlns:a16="http://schemas.microsoft.com/office/drawing/2014/main" id="{11D5F984-7502-4717-B959-97B45B04A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2">
              <a:extLst>
                <a:ext uri="{FF2B5EF4-FFF2-40B4-BE49-F238E27FC236}">
                  <a16:creationId xmlns:a16="http://schemas.microsoft.com/office/drawing/2014/main" id="{C47AC438-6C11-41D6-B628-F4F323666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3">
              <a:extLst>
                <a:ext uri="{FF2B5EF4-FFF2-40B4-BE49-F238E27FC236}">
                  <a16:creationId xmlns:a16="http://schemas.microsoft.com/office/drawing/2014/main" id="{24B9F7B6-0032-499B-BB97-A71779AF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6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4">
              <a:extLst>
                <a:ext uri="{FF2B5EF4-FFF2-40B4-BE49-F238E27FC236}">
                  <a16:creationId xmlns:a16="http://schemas.microsoft.com/office/drawing/2014/main" id="{4DB3E334-1146-4CB3-BCA6-7D8888B8C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9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475">
              <a:extLst>
                <a:ext uri="{FF2B5EF4-FFF2-40B4-BE49-F238E27FC236}">
                  <a16:creationId xmlns:a16="http://schemas.microsoft.com/office/drawing/2014/main" id="{1D2A51D5-DB9B-445C-878E-C3FCE731C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10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476">
              <a:extLst>
                <a:ext uri="{FF2B5EF4-FFF2-40B4-BE49-F238E27FC236}">
                  <a16:creationId xmlns:a16="http://schemas.microsoft.com/office/drawing/2014/main" id="{08A85889-32CB-4453-B81E-079966ED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7" name="Oval 21477">
              <a:extLst>
                <a:ext uri="{FF2B5EF4-FFF2-40B4-BE49-F238E27FC236}">
                  <a16:creationId xmlns:a16="http://schemas.microsoft.com/office/drawing/2014/main" id="{B797F676-26F8-4CC2-98FA-4558AB220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3" y="4164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121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8" name="Oval 21478">
              <a:extLst>
                <a:ext uri="{FF2B5EF4-FFF2-40B4-BE49-F238E27FC236}">
                  <a16:creationId xmlns:a16="http://schemas.microsoft.com/office/drawing/2014/main" id="{E00F38C0-F664-4A10-BBE9-49270756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" y="415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0" name="Oval 21479">
              <a:extLst>
                <a:ext uri="{FF2B5EF4-FFF2-40B4-BE49-F238E27FC236}">
                  <a16:creationId xmlns:a16="http://schemas.microsoft.com/office/drawing/2014/main" id="{8A1A0F6E-3A09-4129-9F5B-43EF52B68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0" name="Oval 21480">
              <a:extLst>
                <a:ext uri="{FF2B5EF4-FFF2-40B4-BE49-F238E27FC236}">
                  <a16:creationId xmlns:a16="http://schemas.microsoft.com/office/drawing/2014/main" id="{D43C6BCA-A221-4021-8925-EC9995DF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" y="416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1" name="Oval 21481">
              <a:extLst>
                <a:ext uri="{FF2B5EF4-FFF2-40B4-BE49-F238E27FC236}">
                  <a16:creationId xmlns:a16="http://schemas.microsoft.com/office/drawing/2014/main" id="{83AA7D0E-E02B-4168-B9CD-242DE15F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8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1482">
              <a:extLst>
                <a:ext uri="{FF2B5EF4-FFF2-40B4-BE49-F238E27FC236}">
                  <a16:creationId xmlns:a16="http://schemas.microsoft.com/office/drawing/2014/main" id="{B617DA57-7427-4BE4-B87A-767BBCBEF2A5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53" name="Line 21483">
              <a:extLst>
                <a:ext uri="{FF2B5EF4-FFF2-40B4-BE49-F238E27FC236}">
                  <a16:creationId xmlns:a16="http://schemas.microsoft.com/office/drawing/2014/main" id="{7F50F2B5-5E33-4883-A999-ABF717CD4987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4" name="Oval 21484">
              <a:extLst>
                <a:ext uri="{FF2B5EF4-FFF2-40B4-BE49-F238E27FC236}">
                  <a16:creationId xmlns:a16="http://schemas.microsoft.com/office/drawing/2014/main" id="{67134EEF-084B-4E93-B660-0221A2636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5" name="Oval 21485">
              <a:extLst>
                <a:ext uri="{FF2B5EF4-FFF2-40B4-BE49-F238E27FC236}">
                  <a16:creationId xmlns:a16="http://schemas.microsoft.com/office/drawing/2014/main" id="{0D8973BD-FF2A-42A9-AA59-E3FA142E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7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FE690145-80AB-4255-9FBC-8B849F08DD0B}"/>
              </a:ext>
            </a:extLst>
          </p:cNvPr>
          <p:cNvSpPr txBox="1"/>
          <p:nvPr/>
        </p:nvSpPr>
        <p:spPr>
          <a:xfrm>
            <a:off x="5019020" y="1782359"/>
            <a:ext cx="498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/>
              <a:t>第</a:t>
            </a:r>
            <a:r>
              <a:rPr lang="en-US" altLang="zh-TW" dirty="0" err="1"/>
              <a:t>i</a:t>
            </a:r>
            <a:r>
              <a:rPr lang="zh-TW" altLang="zh-TW" dirty="0"/>
              <a:t>階度的最多</a:t>
            </a:r>
            <a:r>
              <a:rPr lang="zh-TW" altLang="en-US" dirty="0"/>
              <a:t>有</a:t>
            </a:r>
            <a:r>
              <a:rPr lang="en-US" altLang="zh-TW" dirty="0"/>
              <a:t>2</a:t>
            </a:r>
            <a:r>
              <a:rPr lang="en-US" altLang="zh-TW" baseline="30000" dirty="0"/>
              <a:t>i-1</a:t>
            </a:r>
            <a:r>
              <a:rPr lang="zh-TW" altLang="zh-TW" dirty="0"/>
              <a:t>，</a:t>
            </a:r>
            <a:r>
              <a:rPr lang="en-US" altLang="zh-TW" dirty="0" err="1"/>
              <a:t>i</a:t>
            </a:r>
            <a:r>
              <a:rPr lang="en-US" altLang="zh-TW" dirty="0"/>
              <a:t> </a:t>
            </a:r>
            <a:r>
              <a:rPr lang="en-US" altLang="zh-TW" dirty="0">
                <a:sym typeface="Symbol" panose="05050102010706020507" pitchFamily="18" charset="2"/>
              </a:rPr>
              <a:t></a:t>
            </a:r>
            <a:r>
              <a:rPr lang="en-US" altLang="zh-TW" dirty="0"/>
              <a:t> 1</a:t>
            </a:r>
            <a:r>
              <a:rPr lang="zh-TW" altLang="en-US" dirty="0"/>
              <a:t>個</a:t>
            </a:r>
            <a:r>
              <a:rPr lang="zh-TW" altLang="zh-TW" dirty="0"/>
              <a:t>節點</a:t>
            </a:r>
            <a:endParaRPr lang="zh-TW" altLang="en-US" dirty="0"/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1A0687D7-F403-4718-A6EB-8B19E21F20F3}"/>
              </a:ext>
            </a:extLst>
          </p:cNvPr>
          <p:cNvSpPr txBox="1"/>
          <p:nvPr/>
        </p:nvSpPr>
        <p:spPr>
          <a:xfrm>
            <a:off x="5019020" y="2449088"/>
            <a:ext cx="498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/>
              <a:t>階度為</a:t>
            </a:r>
            <a:r>
              <a:rPr lang="en-US" altLang="zh-TW" dirty="0"/>
              <a:t>k</a:t>
            </a:r>
            <a:r>
              <a:rPr lang="zh-TW" altLang="zh-TW" dirty="0"/>
              <a:t>的二元樹，最多</a:t>
            </a:r>
            <a:r>
              <a:rPr lang="zh-TW" altLang="en-US" dirty="0"/>
              <a:t>有</a:t>
            </a:r>
            <a:r>
              <a:rPr lang="en-US" altLang="zh-TW" dirty="0"/>
              <a:t>2</a:t>
            </a:r>
            <a:r>
              <a:rPr lang="en-US" altLang="zh-TW" baseline="30000" dirty="0"/>
              <a:t>k</a:t>
            </a:r>
            <a:r>
              <a:rPr lang="en-US" altLang="zh-TW" dirty="0"/>
              <a:t>–1</a:t>
            </a:r>
            <a:r>
              <a:rPr lang="zh-TW" altLang="zh-TW" dirty="0"/>
              <a:t>，</a:t>
            </a:r>
            <a:r>
              <a:rPr lang="en-US" altLang="zh-TW" dirty="0"/>
              <a:t>k </a:t>
            </a:r>
            <a:r>
              <a:rPr lang="en-US" altLang="zh-TW" dirty="0">
                <a:sym typeface="Symbol" panose="05050102010706020507" pitchFamily="18" charset="2"/>
              </a:rPr>
              <a:t></a:t>
            </a:r>
            <a:r>
              <a:rPr lang="en-US" altLang="zh-TW" dirty="0"/>
              <a:t> 1</a:t>
            </a:r>
            <a:r>
              <a:rPr lang="zh-TW" altLang="en-US" dirty="0"/>
              <a:t>個</a:t>
            </a:r>
            <a:r>
              <a:rPr lang="zh-TW" altLang="zh-TW" dirty="0"/>
              <a:t>節點</a:t>
            </a:r>
            <a:endParaRPr lang="zh-TW" altLang="en-US" dirty="0"/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5019019" y="3187305"/>
            <a:ext cx="4988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n</a:t>
            </a:r>
            <a:r>
              <a:rPr lang="en-US" altLang="zh-TW" baseline="-25000" dirty="0"/>
              <a:t>0</a:t>
            </a:r>
            <a:r>
              <a:rPr lang="zh-TW" altLang="en-US" dirty="0"/>
              <a:t>為所有樹葉節點個數</a:t>
            </a:r>
            <a:endParaRPr lang="en-US" altLang="zh-TW" dirty="0"/>
          </a:p>
          <a:p>
            <a:r>
              <a:rPr lang="en-US" altLang="zh-TW" dirty="0"/>
              <a:t>n</a:t>
            </a:r>
            <a:r>
              <a:rPr lang="en-US" altLang="zh-TW" baseline="-25000" dirty="0"/>
              <a:t>2</a:t>
            </a:r>
            <a:r>
              <a:rPr lang="zh-TW" altLang="en-US" dirty="0"/>
              <a:t>為分支度為</a:t>
            </a:r>
            <a:r>
              <a:rPr lang="en-US" altLang="zh-TW" dirty="0"/>
              <a:t>2</a:t>
            </a:r>
            <a:r>
              <a:rPr lang="zh-TW" altLang="en-US" dirty="0"/>
              <a:t>的節點個數</a:t>
            </a:r>
            <a:endParaRPr lang="en-US" altLang="zh-TW" dirty="0"/>
          </a:p>
          <a:p>
            <a:r>
              <a:rPr lang="en-US" altLang="zh-TW" dirty="0"/>
              <a:t>	</a:t>
            </a:r>
            <a:r>
              <a:rPr lang="en-US" altLang="zh-TW" dirty="0">
                <a:solidFill>
                  <a:srgbClr val="FF0000"/>
                </a:solidFill>
              </a:rPr>
              <a:t>n</a:t>
            </a:r>
            <a:r>
              <a:rPr lang="en-US" altLang="zh-TW" baseline="-25000" dirty="0">
                <a:solidFill>
                  <a:srgbClr val="FF0000"/>
                </a:solidFill>
              </a:rPr>
              <a:t>0  </a:t>
            </a:r>
            <a:r>
              <a:rPr lang="en-US" altLang="zh-TW" dirty="0">
                <a:solidFill>
                  <a:srgbClr val="FF0000"/>
                </a:solidFill>
              </a:rPr>
              <a:t>=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n</a:t>
            </a:r>
            <a:r>
              <a:rPr lang="en-US" altLang="zh-TW" baseline="-25000" dirty="0">
                <a:solidFill>
                  <a:srgbClr val="FF0000"/>
                </a:solidFill>
              </a:rPr>
              <a:t>2  </a:t>
            </a:r>
            <a:r>
              <a:rPr lang="en-US" altLang="zh-TW" dirty="0">
                <a:solidFill>
                  <a:srgbClr val="FF0000"/>
                </a:solidFill>
              </a:rPr>
              <a:t>+ 1</a:t>
            </a:r>
          </a:p>
        </p:txBody>
      </p:sp>
    </p:spTree>
    <p:extLst>
      <p:ext uri="{BB962C8B-B14F-4D97-AF65-F5344CB8AC3E}">
        <p14:creationId xmlns:p14="http://schemas.microsoft.com/office/powerpoint/2010/main" val="1851984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en-US" altLang="zh-TW" sz="4000" b="1" dirty="0">
                <a:solidFill>
                  <a:schemeClr val="tx1"/>
                </a:solidFill>
              </a:rPr>
              <a:t>n</a:t>
            </a:r>
            <a:r>
              <a:rPr lang="en-US" altLang="zh-TW" sz="4000" b="1" baseline="-25000" dirty="0">
                <a:solidFill>
                  <a:schemeClr val="tx1"/>
                </a:solidFill>
              </a:rPr>
              <a:t>0  </a:t>
            </a:r>
            <a:r>
              <a:rPr lang="en-US" altLang="zh-TW" sz="4000" b="1" dirty="0">
                <a:solidFill>
                  <a:schemeClr val="tx1"/>
                </a:solidFill>
              </a:rPr>
              <a:t>=</a:t>
            </a:r>
            <a:r>
              <a:rPr lang="zh-TW" altLang="en-US" sz="4000" b="1" dirty="0">
                <a:solidFill>
                  <a:schemeClr val="tx1"/>
                </a:solidFill>
              </a:rPr>
              <a:t> </a:t>
            </a:r>
            <a:r>
              <a:rPr lang="en-US" altLang="zh-TW" sz="4000" b="1" dirty="0">
                <a:solidFill>
                  <a:schemeClr val="tx1"/>
                </a:solidFill>
              </a:rPr>
              <a:t>n</a:t>
            </a:r>
            <a:r>
              <a:rPr lang="en-US" altLang="zh-TW" sz="4000" b="1" baseline="-25000" dirty="0">
                <a:solidFill>
                  <a:schemeClr val="tx1"/>
                </a:solidFill>
              </a:rPr>
              <a:t>2  </a:t>
            </a:r>
            <a:r>
              <a:rPr lang="en-US" altLang="zh-TW" sz="4000" b="1" dirty="0">
                <a:solidFill>
                  <a:schemeClr val="tx1"/>
                </a:solidFill>
              </a:rPr>
              <a:t>+ 1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grpSp>
        <p:nvGrpSpPr>
          <p:cNvPr id="18" name="Group 18525">
            <a:extLst>
              <a:ext uri="{FF2B5EF4-FFF2-40B4-BE49-F238E27FC236}">
                <a16:creationId xmlns:a16="http://schemas.microsoft.com/office/drawing/2014/main" id="{235312EA-E8C8-4BDC-97F3-B312C8510BB7}"/>
              </a:ext>
            </a:extLst>
          </p:cNvPr>
          <p:cNvGrpSpPr>
            <a:grpSpLocks/>
          </p:cNvGrpSpPr>
          <p:nvPr/>
        </p:nvGrpSpPr>
        <p:grpSpPr bwMode="auto">
          <a:xfrm>
            <a:off x="1234786" y="1783217"/>
            <a:ext cx="3443720" cy="2633710"/>
            <a:chOff x="5683" y="1913"/>
            <a:chExt cx="3407" cy="2614"/>
          </a:xfrm>
        </p:grpSpPr>
        <p:cxnSp>
          <p:nvCxnSpPr>
            <p:cNvPr id="19" name="Line 21454">
              <a:extLst>
                <a:ext uri="{FF2B5EF4-FFF2-40B4-BE49-F238E27FC236}">
                  <a16:creationId xmlns:a16="http://schemas.microsoft.com/office/drawing/2014/main" id="{3FA10B7C-7EFB-442E-9412-2E9218381315}"/>
                </a:ext>
              </a:extLst>
            </p:cNvPr>
            <p:cNvCxnSpPr/>
            <p:nvPr/>
          </p:nvCxnSpPr>
          <p:spPr bwMode="auto">
            <a:xfrm flipH="1">
              <a:off x="8428" y="3674"/>
              <a:ext cx="30" cy="5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455">
              <a:extLst>
                <a:ext uri="{FF2B5EF4-FFF2-40B4-BE49-F238E27FC236}">
                  <a16:creationId xmlns:a16="http://schemas.microsoft.com/office/drawing/2014/main" id="{EEE9AE9A-D097-43F4-94F2-A168DA38B87B}"/>
                </a:ext>
              </a:extLst>
            </p:cNvPr>
            <p:cNvCxnSpPr/>
            <p:nvPr/>
          </p:nvCxnSpPr>
          <p:spPr bwMode="auto">
            <a:xfrm>
              <a:off x="7848" y="3728"/>
              <a:ext cx="186" cy="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456">
              <a:extLst>
                <a:ext uri="{FF2B5EF4-FFF2-40B4-BE49-F238E27FC236}">
                  <a16:creationId xmlns:a16="http://schemas.microsoft.com/office/drawing/2014/main" id="{C484E0A7-D570-4AB2-8E89-B81BBEB71C3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95" y="2939"/>
              <a:ext cx="375" cy="1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457">
              <a:extLst>
                <a:ext uri="{FF2B5EF4-FFF2-40B4-BE49-F238E27FC236}">
                  <a16:creationId xmlns:a16="http://schemas.microsoft.com/office/drawing/2014/main" id="{85543374-E79C-434C-9F80-E3E78B216703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6">
              <a:extLst>
                <a:ext uri="{FF2B5EF4-FFF2-40B4-BE49-F238E27FC236}">
                  <a16:creationId xmlns:a16="http://schemas.microsoft.com/office/drawing/2014/main" id="{8CA4C611-4DAF-4D2A-A8EA-8364EF1D3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6" y="2136"/>
              <a:ext cx="1605" cy="2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7" name="Line 21467">
              <a:extLst>
                <a:ext uri="{FF2B5EF4-FFF2-40B4-BE49-F238E27FC236}">
                  <a16:creationId xmlns:a16="http://schemas.microsoft.com/office/drawing/2014/main" id="{CDF4AA37-3B5A-4A35-B75B-D12C2DEA991F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8" name="Line 21468">
              <a:extLst>
                <a:ext uri="{FF2B5EF4-FFF2-40B4-BE49-F238E27FC236}">
                  <a16:creationId xmlns:a16="http://schemas.microsoft.com/office/drawing/2014/main" id="{7491D775-4ABD-427F-ABB2-9BC0F49BF226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9" name="Oval 21469">
              <a:extLst>
                <a:ext uri="{FF2B5EF4-FFF2-40B4-BE49-F238E27FC236}">
                  <a16:creationId xmlns:a16="http://schemas.microsoft.com/office/drawing/2014/main" id="{DDAE580C-A0E9-4B3C-B366-D05F668D6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0">
              <a:extLst>
                <a:ext uri="{FF2B5EF4-FFF2-40B4-BE49-F238E27FC236}">
                  <a16:creationId xmlns:a16="http://schemas.microsoft.com/office/drawing/2014/main" id="{A075A8EB-6C40-4AB7-8FDC-DBD9D61F4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2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1">
              <a:extLst>
                <a:ext uri="{FF2B5EF4-FFF2-40B4-BE49-F238E27FC236}">
                  <a16:creationId xmlns:a16="http://schemas.microsoft.com/office/drawing/2014/main" id="{11D5F984-7502-4717-B959-97B45B04A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2">
              <a:extLst>
                <a:ext uri="{FF2B5EF4-FFF2-40B4-BE49-F238E27FC236}">
                  <a16:creationId xmlns:a16="http://schemas.microsoft.com/office/drawing/2014/main" id="{C47AC438-6C11-41D6-B628-F4F323666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5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3">
              <a:extLst>
                <a:ext uri="{FF2B5EF4-FFF2-40B4-BE49-F238E27FC236}">
                  <a16:creationId xmlns:a16="http://schemas.microsoft.com/office/drawing/2014/main" id="{24B9F7B6-0032-499B-BB97-A71779AF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6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4">
              <a:extLst>
                <a:ext uri="{FF2B5EF4-FFF2-40B4-BE49-F238E27FC236}">
                  <a16:creationId xmlns:a16="http://schemas.microsoft.com/office/drawing/2014/main" id="{4DB3E334-1146-4CB3-BCA6-7D8888B8C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9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475">
              <a:extLst>
                <a:ext uri="{FF2B5EF4-FFF2-40B4-BE49-F238E27FC236}">
                  <a16:creationId xmlns:a16="http://schemas.microsoft.com/office/drawing/2014/main" id="{1D2A51D5-DB9B-445C-878E-C3FCE731C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10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476">
              <a:extLst>
                <a:ext uri="{FF2B5EF4-FFF2-40B4-BE49-F238E27FC236}">
                  <a16:creationId xmlns:a16="http://schemas.microsoft.com/office/drawing/2014/main" id="{08A85889-32CB-4453-B81E-079966ED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7" name="Oval 21477">
              <a:extLst>
                <a:ext uri="{FF2B5EF4-FFF2-40B4-BE49-F238E27FC236}">
                  <a16:creationId xmlns:a16="http://schemas.microsoft.com/office/drawing/2014/main" id="{B797F676-26F8-4CC2-98FA-4558AB220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3" y="4164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121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8" name="Oval 21478">
              <a:extLst>
                <a:ext uri="{FF2B5EF4-FFF2-40B4-BE49-F238E27FC236}">
                  <a16:creationId xmlns:a16="http://schemas.microsoft.com/office/drawing/2014/main" id="{E00F38C0-F664-4A10-BBE9-49270756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" y="415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13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0" name="Oval 21479">
              <a:extLst>
                <a:ext uri="{FF2B5EF4-FFF2-40B4-BE49-F238E27FC236}">
                  <a16:creationId xmlns:a16="http://schemas.microsoft.com/office/drawing/2014/main" id="{8A1A0F6E-3A09-4129-9F5B-43EF52B68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14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0" name="Oval 21480">
              <a:extLst>
                <a:ext uri="{FF2B5EF4-FFF2-40B4-BE49-F238E27FC236}">
                  <a16:creationId xmlns:a16="http://schemas.microsoft.com/office/drawing/2014/main" id="{D43C6BCA-A221-4021-8925-EC9995DF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" y="416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15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1" name="Oval 21481">
              <a:extLst>
                <a:ext uri="{FF2B5EF4-FFF2-40B4-BE49-F238E27FC236}">
                  <a16:creationId xmlns:a16="http://schemas.microsoft.com/office/drawing/2014/main" id="{83AA7D0E-E02B-4168-B9CD-242DE15F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8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1482">
              <a:extLst>
                <a:ext uri="{FF2B5EF4-FFF2-40B4-BE49-F238E27FC236}">
                  <a16:creationId xmlns:a16="http://schemas.microsoft.com/office/drawing/2014/main" id="{B617DA57-7427-4BE4-B87A-767BBCBEF2A5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53" name="Line 21483">
              <a:extLst>
                <a:ext uri="{FF2B5EF4-FFF2-40B4-BE49-F238E27FC236}">
                  <a16:creationId xmlns:a16="http://schemas.microsoft.com/office/drawing/2014/main" id="{7F50F2B5-5E33-4883-A999-ABF717CD4987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4" name="Oval 21484">
              <a:extLst>
                <a:ext uri="{FF2B5EF4-FFF2-40B4-BE49-F238E27FC236}">
                  <a16:creationId xmlns:a16="http://schemas.microsoft.com/office/drawing/2014/main" id="{67134EEF-084B-4E93-B660-0221A2636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5" name="Oval 21485">
              <a:extLst>
                <a:ext uri="{FF2B5EF4-FFF2-40B4-BE49-F238E27FC236}">
                  <a16:creationId xmlns:a16="http://schemas.microsoft.com/office/drawing/2014/main" id="{0D8973BD-FF2A-42A9-AA59-E3FA142E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7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5030254" y="1783217"/>
            <a:ext cx="4988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n : </a:t>
            </a:r>
            <a:r>
              <a:rPr lang="zh-TW" altLang="en-US" dirty="0"/>
              <a:t>所有節點</a:t>
            </a:r>
            <a:endParaRPr lang="en-US" altLang="zh-TW" dirty="0"/>
          </a:p>
          <a:p>
            <a:r>
              <a:rPr lang="en-US" altLang="zh-TW" dirty="0"/>
              <a:t>n</a:t>
            </a:r>
            <a:r>
              <a:rPr lang="en-US" altLang="zh-TW" baseline="-25000" dirty="0"/>
              <a:t>0</a:t>
            </a:r>
            <a:r>
              <a:rPr lang="en-US" altLang="zh-TW" dirty="0"/>
              <a:t> : </a:t>
            </a:r>
            <a:r>
              <a:rPr lang="zh-TW" altLang="en-US" dirty="0"/>
              <a:t>所有樹葉節點</a:t>
            </a:r>
            <a:endParaRPr lang="en-US" altLang="zh-TW" dirty="0"/>
          </a:p>
          <a:p>
            <a:r>
              <a:rPr lang="en-US" altLang="zh-TW" dirty="0"/>
              <a:t>n</a:t>
            </a:r>
            <a:r>
              <a:rPr lang="en-US" altLang="zh-TW" baseline="-25000" dirty="0"/>
              <a:t>1</a:t>
            </a:r>
            <a:r>
              <a:rPr lang="en-US" altLang="zh-TW" dirty="0"/>
              <a:t> : </a:t>
            </a:r>
            <a:r>
              <a:rPr lang="zh-TW" altLang="en-US" dirty="0"/>
              <a:t>所有分支度為</a:t>
            </a:r>
            <a:r>
              <a:rPr lang="en-US" altLang="zh-TW" dirty="0"/>
              <a:t>1</a:t>
            </a:r>
            <a:r>
              <a:rPr lang="zh-TW" altLang="en-US" dirty="0"/>
              <a:t>的節點</a:t>
            </a:r>
            <a:endParaRPr lang="en-US" altLang="zh-TW" dirty="0"/>
          </a:p>
          <a:p>
            <a:r>
              <a:rPr lang="en-US" altLang="zh-TW" dirty="0"/>
              <a:t>n</a:t>
            </a:r>
            <a:r>
              <a:rPr lang="en-US" altLang="zh-TW" baseline="-25000" dirty="0"/>
              <a:t>2</a:t>
            </a:r>
            <a:r>
              <a:rPr lang="en-US" altLang="zh-TW" dirty="0"/>
              <a:t> : </a:t>
            </a:r>
            <a:r>
              <a:rPr lang="zh-TW" altLang="en-US" dirty="0"/>
              <a:t>所有分支度為</a:t>
            </a:r>
            <a:r>
              <a:rPr lang="en-US" altLang="zh-TW" dirty="0"/>
              <a:t>2</a:t>
            </a:r>
            <a:r>
              <a:rPr lang="zh-TW" altLang="en-US" dirty="0"/>
              <a:t>的節點</a:t>
            </a:r>
            <a:endParaRPr lang="en-US" altLang="zh-TW" dirty="0"/>
          </a:p>
          <a:p>
            <a:r>
              <a:rPr lang="en-US" altLang="zh-TW" dirty="0"/>
              <a:t>B : </a:t>
            </a:r>
            <a:r>
              <a:rPr lang="zh-TW" altLang="en-US" dirty="0"/>
              <a:t>所有的分支</a:t>
            </a:r>
            <a:endParaRPr lang="en-US" altLang="zh-TW" dirty="0"/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F355CECD-C30A-4462-AD76-F6DD67662911}"/>
              </a:ext>
            </a:extLst>
          </p:cNvPr>
          <p:cNvSpPr txBox="1"/>
          <p:nvPr/>
        </p:nvSpPr>
        <p:spPr>
          <a:xfrm>
            <a:off x="5030254" y="3609887"/>
            <a:ext cx="49889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證明 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n = n</a:t>
            </a:r>
            <a:r>
              <a:rPr lang="en-US" altLang="zh-TW" baseline="-25000" dirty="0"/>
              <a:t>0</a:t>
            </a:r>
            <a:r>
              <a:rPr lang="en-US" altLang="zh-TW" dirty="0"/>
              <a:t> + n</a:t>
            </a:r>
            <a:r>
              <a:rPr lang="en-US" altLang="zh-TW" baseline="-25000" dirty="0"/>
              <a:t>1</a:t>
            </a:r>
            <a:r>
              <a:rPr lang="en-US" altLang="zh-TW" dirty="0"/>
              <a:t> + n</a:t>
            </a:r>
            <a:r>
              <a:rPr lang="en-US" altLang="zh-TW" baseline="-25000" dirty="0"/>
              <a:t>2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B = n </a:t>
            </a:r>
            <a:r>
              <a:rPr lang="zh-TW" altLang="en-US" dirty="0"/>
              <a:t>− </a:t>
            </a:r>
            <a:r>
              <a:rPr lang="en-US" altLang="zh-TW" dirty="0"/>
              <a:t>1(</a:t>
            </a:r>
            <a:r>
              <a:rPr lang="zh-TW" altLang="en-US" dirty="0"/>
              <a:t>不含樹根</a:t>
            </a:r>
            <a:r>
              <a:rPr lang="en-US" altLang="zh-TW" dirty="0"/>
              <a:t>) </a:t>
            </a:r>
          </a:p>
          <a:p>
            <a:r>
              <a:rPr lang="en-US" altLang="zh-TW" dirty="0"/>
              <a:t>B = 0 ∗ n</a:t>
            </a:r>
            <a:r>
              <a:rPr lang="en-US" altLang="zh-TW" baseline="-25000" dirty="0"/>
              <a:t>0</a:t>
            </a:r>
            <a:r>
              <a:rPr lang="en-US" altLang="zh-TW" dirty="0"/>
              <a:t> + 1 ∗ n</a:t>
            </a:r>
            <a:r>
              <a:rPr lang="en-US" altLang="zh-TW" baseline="-25000" dirty="0"/>
              <a:t>1</a:t>
            </a:r>
            <a:r>
              <a:rPr lang="en-US" altLang="zh-TW" dirty="0"/>
              <a:t> + 2 ∗ n</a:t>
            </a:r>
            <a:r>
              <a:rPr lang="en-US" altLang="zh-TW" baseline="-25000" dirty="0"/>
              <a:t>2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   = n</a:t>
            </a:r>
            <a:r>
              <a:rPr lang="en-US" altLang="zh-TW" baseline="-25000" dirty="0"/>
              <a:t>1</a:t>
            </a:r>
            <a:r>
              <a:rPr lang="en-US" altLang="zh-TW" dirty="0"/>
              <a:t> + 2n</a:t>
            </a:r>
            <a:r>
              <a:rPr lang="en-US" altLang="zh-TW" baseline="-25000" dirty="0"/>
              <a:t>2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n </a:t>
            </a:r>
            <a:r>
              <a:rPr lang="zh-TW" altLang="en-US" dirty="0"/>
              <a:t>− </a:t>
            </a:r>
            <a:r>
              <a:rPr lang="en-US" altLang="zh-TW" dirty="0"/>
              <a:t>1 = n</a:t>
            </a:r>
            <a:r>
              <a:rPr lang="en-US" altLang="zh-TW" baseline="-25000" dirty="0"/>
              <a:t>1</a:t>
            </a:r>
            <a:r>
              <a:rPr lang="en-US" altLang="zh-TW" dirty="0"/>
              <a:t> + 2n</a:t>
            </a:r>
            <a:r>
              <a:rPr lang="en-US" altLang="zh-TW" baseline="-25000" dirty="0"/>
              <a:t>2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n</a:t>
            </a:r>
            <a:r>
              <a:rPr lang="en-US" altLang="zh-TW" baseline="-25000" dirty="0"/>
              <a:t>0</a:t>
            </a:r>
            <a:r>
              <a:rPr lang="en-US" altLang="zh-TW" dirty="0"/>
              <a:t> + n</a:t>
            </a:r>
            <a:r>
              <a:rPr lang="en-US" altLang="zh-TW" baseline="-25000" dirty="0"/>
              <a:t>1</a:t>
            </a:r>
            <a:r>
              <a:rPr lang="en-US" altLang="zh-TW" dirty="0"/>
              <a:t> + n</a:t>
            </a:r>
            <a:r>
              <a:rPr lang="en-US" altLang="zh-TW" baseline="-25000" dirty="0"/>
              <a:t>2</a:t>
            </a:r>
            <a:r>
              <a:rPr lang="en-US" altLang="zh-TW" dirty="0"/>
              <a:t> − 1 = n</a:t>
            </a:r>
            <a:r>
              <a:rPr lang="en-US" altLang="zh-TW" baseline="-25000" dirty="0"/>
              <a:t>1</a:t>
            </a:r>
            <a:r>
              <a:rPr lang="en-US" altLang="zh-TW" dirty="0"/>
              <a:t> + 2n</a:t>
            </a:r>
            <a:r>
              <a:rPr lang="en-US" altLang="zh-TW" baseline="-25000" dirty="0"/>
              <a:t>2</a:t>
            </a:r>
            <a:r>
              <a:rPr lang="en-US" altLang="zh-TW" dirty="0"/>
              <a:t> </a:t>
            </a:r>
          </a:p>
          <a:p>
            <a:r>
              <a:rPr lang="en-US" altLang="zh-TW" b="1" u="sng" dirty="0">
                <a:solidFill>
                  <a:srgbClr val="FF0000"/>
                </a:solidFill>
              </a:rPr>
              <a:t>n</a:t>
            </a:r>
            <a:r>
              <a:rPr lang="en-US" altLang="zh-TW" b="1" u="sng" baseline="-25000" dirty="0">
                <a:solidFill>
                  <a:srgbClr val="FF0000"/>
                </a:solidFill>
              </a:rPr>
              <a:t>0</a:t>
            </a:r>
            <a:r>
              <a:rPr lang="en-US" altLang="zh-TW" b="1" u="sng" dirty="0">
                <a:solidFill>
                  <a:srgbClr val="FF0000"/>
                </a:solidFill>
              </a:rPr>
              <a:t> = n</a:t>
            </a:r>
            <a:r>
              <a:rPr lang="en-US" altLang="zh-TW" b="1" u="sng" baseline="-25000" dirty="0">
                <a:solidFill>
                  <a:srgbClr val="FF0000"/>
                </a:solidFill>
              </a:rPr>
              <a:t>2</a:t>
            </a:r>
            <a:r>
              <a:rPr lang="en-US" altLang="zh-TW" b="1" u="sng" dirty="0">
                <a:solidFill>
                  <a:srgbClr val="FF0000"/>
                </a:solidFill>
              </a:rPr>
              <a:t> + 1</a:t>
            </a:r>
          </a:p>
        </p:txBody>
      </p:sp>
    </p:spTree>
    <p:extLst>
      <p:ext uri="{BB962C8B-B14F-4D97-AF65-F5344CB8AC3E}">
        <p14:creationId xmlns:p14="http://schemas.microsoft.com/office/powerpoint/2010/main" val="3660655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節點關係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grpSp>
        <p:nvGrpSpPr>
          <p:cNvPr id="18" name="Group 18525">
            <a:extLst>
              <a:ext uri="{FF2B5EF4-FFF2-40B4-BE49-F238E27FC236}">
                <a16:creationId xmlns:a16="http://schemas.microsoft.com/office/drawing/2014/main" id="{235312EA-E8C8-4BDC-97F3-B312C8510BB7}"/>
              </a:ext>
            </a:extLst>
          </p:cNvPr>
          <p:cNvGrpSpPr>
            <a:grpSpLocks/>
          </p:cNvGrpSpPr>
          <p:nvPr/>
        </p:nvGrpSpPr>
        <p:grpSpPr bwMode="auto">
          <a:xfrm>
            <a:off x="471386" y="1783217"/>
            <a:ext cx="2986848" cy="2633710"/>
            <a:chOff x="5683" y="1913"/>
            <a:chExt cx="2955" cy="2614"/>
          </a:xfrm>
        </p:grpSpPr>
        <p:cxnSp>
          <p:nvCxnSpPr>
            <p:cNvPr id="21" name="Line 21456">
              <a:extLst>
                <a:ext uri="{FF2B5EF4-FFF2-40B4-BE49-F238E27FC236}">
                  <a16:creationId xmlns:a16="http://schemas.microsoft.com/office/drawing/2014/main" id="{C484E0A7-D570-4AB2-8E89-B81BBEB71C3E}"/>
                </a:ext>
              </a:extLst>
            </p:cNvPr>
            <p:cNvCxnSpPr>
              <a:cxnSpLocks/>
              <a:endCxn id="33" idx="4"/>
            </p:cNvCxnSpPr>
            <p:nvPr/>
          </p:nvCxnSpPr>
          <p:spPr bwMode="auto">
            <a:xfrm flipH="1">
              <a:off x="7775" y="2939"/>
              <a:ext cx="195" cy="8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457">
              <a:extLst>
                <a:ext uri="{FF2B5EF4-FFF2-40B4-BE49-F238E27FC236}">
                  <a16:creationId xmlns:a16="http://schemas.microsoft.com/office/drawing/2014/main" id="{85543374-E79C-434C-9F80-E3E78B216703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6">
              <a:extLst>
                <a:ext uri="{FF2B5EF4-FFF2-40B4-BE49-F238E27FC236}">
                  <a16:creationId xmlns:a16="http://schemas.microsoft.com/office/drawing/2014/main" id="{8CA4C611-4DAF-4D2A-A8EA-8364EF1D3ED1}"/>
                </a:ext>
              </a:extLst>
            </p:cNvPr>
            <p:cNvCxnSpPr>
              <a:cxnSpLocks/>
              <a:endCxn id="55" idx="5"/>
            </p:cNvCxnSpPr>
            <p:nvPr/>
          </p:nvCxnSpPr>
          <p:spPr bwMode="auto">
            <a:xfrm>
              <a:off x="7426" y="2136"/>
              <a:ext cx="1159" cy="15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7" name="Line 21467">
              <a:extLst>
                <a:ext uri="{FF2B5EF4-FFF2-40B4-BE49-F238E27FC236}">
                  <a16:creationId xmlns:a16="http://schemas.microsoft.com/office/drawing/2014/main" id="{CDF4AA37-3B5A-4A35-B75B-D12C2DEA991F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8" name="Line 21468">
              <a:extLst>
                <a:ext uri="{FF2B5EF4-FFF2-40B4-BE49-F238E27FC236}">
                  <a16:creationId xmlns:a16="http://schemas.microsoft.com/office/drawing/2014/main" id="{7491D775-4ABD-427F-ABB2-9BC0F49BF226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9" name="Oval 21469">
              <a:extLst>
                <a:ext uri="{FF2B5EF4-FFF2-40B4-BE49-F238E27FC236}">
                  <a16:creationId xmlns:a16="http://schemas.microsoft.com/office/drawing/2014/main" id="{DDAE580C-A0E9-4B3C-B366-D05F668D6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0">
              <a:extLst>
                <a:ext uri="{FF2B5EF4-FFF2-40B4-BE49-F238E27FC236}">
                  <a16:creationId xmlns:a16="http://schemas.microsoft.com/office/drawing/2014/main" id="{A075A8EB-6C40-4AB7-8FDC-DBD9D61F4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2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1">
              <a:extLst>
                <a:ext uri="{FF2B5EF4-FFF2-40B4-BE49-F238E27FC236}">
                  <a16:creationId xmlns:a16="http://schemas.microsoft.com/office/drawing/2014/main" id="{11D5F984-7502-4717-B959-97B45B04A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2">
              <a:extLst>
                <a:ext uri="{FF2B5EF4-FFF2-40B4-BE49-F238E27FC236}">
                  <a16:creationId xmlns:a16="http://schemas.microsoft.com/office/drawing/2014/main" id="{C47AC438-6C11-41D6-B628-F4F323666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5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3">
              <a:extLst>
                <a:ext uri="{FF2B5EF4-FFF2-40B4-BE49-F238E27FC236}">
                  <a16:creationId xmlns:a16="http://schemas.microsoft.com/office/drawing/2014/main" id="{24B9F7B6-0032-499B-BB97-A71779AF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6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4">
              <a:extLst>
                <a:ext uri="{FF2B5EF4-FFF2-40B4-BE49-F238E27FC236}">
                  <a16:creationId xmlns:a16="http://schemas.microsoft.com/office/drawing/2014/main" id="{4DB3E334-1146-4CB3-BCA6-7D8888B8C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9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475">
              <a:extLst>
                <a:ext uri="{FF2B5EF4-FFF2-40B4-BE49-F238E27FC236}">
                  <a16:creationId xmlns:a16="http://schemas.microsoft.com/office/drawing/2014/main" id="{1D2A51D5-DB9B-445C-878E-C3FCE731C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10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476">
              <a:extLst>
                <a:ext uri="{FF2B5EF4-FFF2-40B4-BE49-F238E27FC236}">
                  <a16:creationId xmlns:a16="http://schemas.microsoft.com/office/drawing/2014/main" id="{08A85889-32CB-4453-B81E-079966ED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1" name="Oval 21481">
              <a:extLst>
                <a:ext uri="{FF2B5EF4-FFF2-40B4-BE49-F238E27FC236}">
                  <a16:creationId xmlns:a16="http://schemas.microsoft.com/office/drawing/2014/main" id="{83AA7D0E-E02B-4168-B9CD-242DE15F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8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1482">
              <a:extLst>
                <a:ext uri="{FF2B5EF4-FFF2-40B4-BE49-F238E27FC236}">
                  <a16:creationId xmlns:a16="http://schemas.microsoft.com/office/drawing/2014/main" id="{B617DA57-7427-4BE4-B87A-767BBCBEF2A5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53" name="Line 21483">
              <a:extLst>
                <a:ext uri="{FF2B5EF4-FFF2-40B4-BE49-F238E27FC236}">
                  <a16:creationId xmlns:a16="http://schemas.microsoft.com/office/drawing/2014/main" id="{7F50F2B5-5E33-4883-A999-ABF717CD4987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4" name="Oval 21484">
              <a:extLst>
                <a:ext uri="{FF2B5EF4-FFF2-40B4-BE49-F238E27FC236}">
                  <a16:creationId xmlns:a16="http://schemas.microsoft.com/office/drawing/2014/main" id="{67134EEF-084B-4E93-B660-0221A2636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5" name="Oval 21485">
              <a:extLst>
                <a:ext uri="{FF2B5EF4-FFF2-40B4-BE49-F238E27FC236}">
                  <a16:creationId xmlns:a16="http://schemas.microsoft.com/office/drawing/2014/main" id="{0D8973BD-FF2A-42A9-AA59-E3FA142E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7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3483401" y="1783217"/>
            <a:ext cx="4439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樹中任意節點 </a:t>
            </a:r>
            <a:r>
              <a:rPr lang="en-US" altLang="zh-TW" dirty="0" err="1"/>
              <a:t>i</a:t>
            </a:r>
            <a:r>
              <a:rPr lang="zh-TW" altLang="en-US" dirty="0"/>
              <a:t> 有以下特性 </a:t>
            </a:r>
            <a:r>
              <a:rPr lang="en-US" altLang="zh-TW" dirty="0"/>
              <a:t>:</a:t>
            </a:r>
          </a:p>
          <a:p>
            <a:endParaRPr lang="en-US" altLang="zh-TW" dirty="0"/>
          </a:p>
          <a:p>
            <a:r>
              <a:rPr lang="en-US" altLang="zh-TW" dirty="0" err="1"/>
              <a:t>i</a:t>
            </a:r>
            <a:r>
              <a:rPr lang="en-US" altLang="zh-TW" dirty="0"/>
              <a:t>=1 : </a:t>
            </a:r>
            <a:r>
              <a:rPr lang="en-US" altLang="zh-TW" dirty="0" err="1"/>
              <a:t>i</a:t>
            </a:r>
            <a:r>
              <a:rPr lang="zh-TW" altLang="en-US" dirty="0"/>
              <a:t>為樹根</a:t>
            </a:r>
            <a:endParaRPr lang="en-US" altLang="zh-TW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73F39F75-6AD4-49C1-B790-DB8FC1E204D5}"/>
              </a:ext>
            </a:extLst>
          </p:cNvPr>
          <p:cNvSpPr txBox="1"/>
          <p:nvPr/>
        </p:nvSpPr>
        <p:spPr>
          <a:xfrm>
            <a:off x="6674496" y="2330529"/>
            <a:ext cx="5567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/>
              <a:t>i</a:t>
            </a:r>
            <a:r>
              <a:rPr lang="zh-TW" altLang="en-US" dirty="0"/>
              <a:t>≠</a:t>
            </a:r>
            <a:r>
              <a:rPr lang="en-US" altLang="zh-TW" dirty="0"/>
              <a:t>1 :</a:t>
            </a:r>
            <a:r>
              <a:rPr lang="zh-TW" altLang="en-US" dirty="0"/>
              <a:t>第</a:t>
            </a:r>
            <a:r>
              <a:rPr lang="en-US" altLang="zh-TW" dirty="0" err="1"/>
              <a:t>i</a:t>
            </a:r>
            <a:r>
              <a:rPr lang="zh-TW" altLang="en-US" dirty="0"/>
              <a:t>個節點的父節點</a:t>
            </a:r>
            <a:endParaRPr lang="en-US" altLang="zh-TW" dirty="0"/>
          </a:p>
          <a:p>
            <a:r>
              <a:rPr lang="zh-TW" altLang="en-US" dirty="0"/>
              <a:t>為 </a:t>
            </a:r>
            <a:r>
              <a:rPr lang="en-US" altLang="zh-TW" dirty="0"/>
              <a:t>&lt;= </a:t>
            </a:r>
            <a:r>
              <a:rPr lang="zh-TW" altLang="en-US" dirty="0"/>
              <a:t>𝑖</a:t>
            </a:r>
            <a:r>
              <a:rPr lang="en-US" altLang="zh-TW" dirty="0"/>
              <a:t>/2 </a:t>
            </a:r>
            <a:r>
              <a:rPr lang="zh-TW" altLang="en-US" dirty="0"/>
              <a:t>的最大正整數</a:t>
            </a:r>
            <a:endParaRPr lang="en-US" altLang="zh-TW" dirty="0"/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8AE9E6FB-F606-4A64-B8B3-18537F21F496}"/>
              </a:ext>
            </a:extLst>
          </p:cNvPr>
          <p:cNvSpPr txBox="1"/>
          <p:nvPr/>
        </p:nvSpPr>
        <p:spPr>
          <a:xfrm>
            <a:off x="3483402" y="3390774"/>
            <a:ext cx="263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2i &lt;= n :</a:t>
            </a:r>
          </a:p>
          <a:p>
            <a:r>
              <a:rPr lang="zh-TW" altLang="en-US" dirty="0"/>
              <a:t>節點</a:t>
            </a:r>
            <a:r>
              <a:rPr lang="en-US" altLang="zh-TW" dirty="0" err="1"/>
              <a:t>i</a:t>
            </a:r>
            <a:r>
              <a:rPr lang="zh-TW" altLang="en-US" dirty="0"/>
              <a:t>的左子節點在</a:t>
            </a:r>
            <a:r>
              <a:rPr lang="en-US" altLang="zh-TW" dirty="0"/>
              <a:t>2i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BB6351ED-0747-4BAB-B234-D0497D8D07BF}"/>
              </a:ext>
            </a:extLst>
          </p:cNvPr>
          <p:cNvSpPr txBox="1"/>
          <p:nvPr/>
        </p:nvSpPr>
        <p:spPr>
          <a:xfrm>
            <a:off x="6674496" y="3390774"/>
            <a:ext cx="263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2i &gt; n :</a:t>
            </a:r>
          </a:p>
          <a:p>
            <a:r>
              <a:rPr lang="zh-TW" altLang="en-US" dirty="0"/>
              <a:t>節點</a:t>
            </a:r>
            <a:r>
              <a:rPr lang="en-US" altLang="zh-TW" dirty="0" err="1"/>
              <a:t>i</a:t>
            </a:r>
            <a:r>
              <a:rPr lang="zh-TW" altLang="en-US" dirty="0"/>
              <a:t>無左子節點</a:t>
            </a:r>
            <a:endParaRPr lang="en-US" altLang="zh-TW" dirty="0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63AFE00B-7D1A-4E1C-B03A-8B0218ACA6AB}"/>
              </a:ext>
            </a:extLst>
          </p:cNvPr>
          <p:cNvSpPr txBox="1"/>
          <p:nvPr/>
        </p:nvSpPr>
        <p:spPr>
          <a:xfrm>
            <a:off x="3483402" y="4721332"/>
            <a:ext cx="263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2i + 1 &lt;= n :</a:t>
            </a:r>
          </a:p>
          <a:p>
            <a:r>
              <a:rPr lang="zh-TW" altLang="en-US" dirty="0"/>
              <a:t>節點</a:t>
            </a:r>
            <a:r>
              <a:rPr lang="en-US" altLang="zh-TW" dirty="0" err="1"/>
              <a:t>i</a:t>
            </a:r>
            <a:r>
              <a:rPr lang="zh-TW" altLang="en-US" dirty="0"/>
              <a:t>的右子節點在</a:t>
            </a:r>
            <a:r>
              <a:rPr lang="en-US" altLang="zh-TW" dirty="0"/>
              <a:t>2i+1 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2D96AB1-98ED-49CF-ACFF-E4A42B863ABF}"/>
              </a:ext>
            </a:extLst>
          </p:cNvPr>
          <p:cNvSpPr txBox="1"/>
          <p:nvPr/>
        </p:nvSpPr>
        <p:spPr>
          <a:xfrm>
            <a:off x="6603614" y="4721332"/>
            <a:ext cx="263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2i + 1 &gt; n :</a:t>
            </a:r>
          </a:p>
          <a:p>
            <a:r>
              <a:rPr lang="zh-TW" altLang="en-US" dirty="0"/>
              <a:t>節點</a:t>
            </a:r>
            <a:r>
              <a:rPr lang="en-US" altLang="zh-TW" dirty="0" err="1"/>
              <a:t>i</a:t>
            </a:r>
            <a:r>
              <a:rPr lang="zh-TW" altLang="en-US" dirty="0"/>
              <a:t>無右子節點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6109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陣列表示法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1507067" y="1752525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左斜樹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6746D74-FA73-4FB3-879F-27DED0F44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758483"/>
              </p:ext>
            </p:extLst>
          </p:nvPr>
        </p:nvGraphicFramePr>
        <p:xfrm>
          <a:off x="3674379" y="2928722"/>
          <a:ext cx="5730615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04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842417796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224351727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142522818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27428730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2655987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481609864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796615194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90584105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91247911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508849147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128592726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172726232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pSp>
        <p:nvGrpSpPr>
          <p:cNvPr id="47" name="Group 21459">
            <a:extLst>
              <a:ext uri="{FF2B5EF4-FFF2-40B4-BE49-F238E27FC236}">
                <a16:creationId xmlns:a16="http://schemas.microsoft.com/office/drawing/2014/main" id="{3A0714B4-B8BB-45BA-A6BA-DF9CF2405B64}"/>
              </a:ext>
            </a:extLst>
          </p:cNvPr>
          <p:cNvGrpSpPr>
            <a:grpSpLocks/>
          </p:cNvGrpSpPr>
          <p:nvPr/>
        </p:nvGrpSpPr>
        <p:grpSpPr bwMode="auto">
          <a:xfrm>
            <a:off x="1167287" y="2206129"/>
            <a:ext cx="1545479" cy="2617590"/>
            <a:chOff x="1233" y="9032"/>
            <a:chExt cx="1529" cy="2598"/>
          </a:xfrm>
        </p:grpSpPr>
        <p:cxnSp>
          <p:nvCxnSpPr>
            <p:cNvPr id="92" name="Line 21460">
              <a:extLst>
                <a:ext uri="{FF2B5EF4-FFF2-40B4-BE49-F238E27FC236}">
                  <a16:creationId xmlns:a16="http://schemas.microsoft.com/office/drawing/2014/main" id="{F163615F-A065-4BAE-8B31-13672906FC01}"/>
                </a:ext>
              </a:extLst>
            </p:cNvPr>
            <p:cNvCxnSpPr/>
            <p:nvPr/>
          </p:nvCxnSpPr>
          <p:spPr bwMode="auto">
            <a:xfrm flipV="1">
              <a:off x="1455" y="9270"/>
              <a:ext cx="1125" cy="21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93" name="Oval 21461">
              <a:extLst>
                <a:ext uri="{FF2B5EF4-FFF2-40B4-BE49-F238E27FC236}">
                  <a16:creationId xmlns:a16="http://schemas.microsoft.com/office/drawing/2014/main" id="{97AB615B-6385-4DB4-829D-50DD7F800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903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94" name="Oval 21462">
              <a:extLst>
                <a:ext uri="{FF2B5EF4-FFF2-40B4-BE49-F238E27FC236}">
                  <a16:creationId xmlns:a16="http://schemas.microsoft.com/office/drawing/2014/main" id="{F5B8A6EE-7A73-4160-A171-26102ADA2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97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95" name="Oval 21463">
              <a:extLst>
                <a:ext uri="{FF2B5EF4-FFF2-40B4-BE49-F238E27FC236}">
                  <a16:creationId xmlns:a16="http://schemas.microsoft.com/office/drawing/2014/main" id="{EE14E749-610B-403E-A2A0-26A4F3914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3" y="1048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96" name="Oval 21464">
              <a:extLst>
                <a:ext uri="{FF2B5EF4-FFF2-40B4-BE49-F238E27FC236}">
                  <a16:creationId xmlns:a16="http://schemas.microsoft.com/office/drawing/2014/main" id="{E3362A41-0EB4-4D37-BF8C-9233DB2E4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3" y="112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8687F363-2E23-4475-8E1A-845E91384115}"/>
              </a:ext>
            </a:extLst>
          </p:cNvPr>
          <p:cNvCxnSpPr>
            <a:cxnSpLocks/>
          </p:cNvCxnSpPr>
          <p:nvPr/>
        </p:nvCxnSpPr>
        <p:spPr>
          <a:xfrm flipH="1">
            <a:off x="3607266" y="3429000"/>
            <a:ext cx="260059" cy="4244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CC0C3A5F-E150-4A6A-A7F9-E9F42EB00A0B}"/>
              </a:ext>
            </a:extLst>
          </p:cNvPr>
          <p:cNvSpPr txBox="1"/>
          <p:nvPr/>
        </p:nvSpPr>
        <p:spPr>
          <a:xfrm>
            <a:off x="3004416" y="3908776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第一階度</a:t>
            </a:r>
            <a:endParaRPr lang="en-US" altLang="zh-TW" dirty="0"/>
          </a:p>
        </p:txBody>
      </p:sp>
      <p:sp>
        <p:nvSpPr>
          <p:cNvPr id="8" name="左大括弧 7">
            <a:extLst>
              <a:ext uri="{FF2B5EF4-FFF2-40B4-BE49-F238E27FC236}">
                <a16:creationId xmlns:a16="http://schemas.microsoft.com/office/drawing/2014/main" id="{06AE6F34-B3B0-4364-8020-F3B5AA49409B}"/>
              </a:ext>
            </a:extLst>
          </p:cNvPr>
          <p:cNvSpPr/>
          <p:nvPr/>
        </p:nvSpPr>
        <p:spPr>
          <a:xfrm rot="16200000">
            <a:off x="4351151" y="3299891"/>
            <a:ext cx="231173" cy="51324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9851474E-9F7B-4677-B8E3-28EC93F100BA}"/>
              </a:ext>
            </a:extLst>
          </p:cNvPr>
          <p:cNvSpPr txBox="1"/>
          <p:nvPr/>
        </p:nvSpPr>
        <p:spPr>
          <a:xfrm>
            <a:off x="4082876" y="3750647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第二階度</a:t>
            </a:r>
            <a:endParaRPr lang="en-US" altLang="zh-TW" dirty="0"/>
          </a:p>
        </p:txBody>
      </p:sp>
      <p:sp>
        <p:nvSpPr>
          <p:cNvPr id="99" name="左大括弧 98">
            <a:extLst>
              <a:ext uri="{FF2B5EF4-FFF2-40B4-BE49-F238E27FC236}">
                <a16:creationId xmlns:a16="http://schemas.microsoft.com/office/drawing/2014/main" id="{822929BA-9541-400D-BBF0-939FD995861E}"/>
              </a:ext>
            </a:extLst>
          </p:cNvPr>
          <p:cNvSpPr/>
          <p:nvPr/>
        </p:nvSpPr>
        <p:spPr>
          <a:xfrm rot="16200000">
            <a:off x="5417630" y="2993730"/>
            <a:ext cx="231173" cy="112556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18E8513-242F-4A8D-BE81-71128D801B10}"/>
              </a:ext>
            </a:extLst>
          </p:cNvPr>
          <p:cNvSpPr txBox="1"/>
          <p:nvPr/>
        </p:nvSpPr>
        <p:spPr>
          <a:xfrm>
            <a:off x="5288575" y="3750647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第三階度</a:t>
            </a:r>
            <a:endParaRPr lang="en-US" altLang="zh-TW" dirty="0"/>
          </a:p>
        </p:txBody>
      </p:sp>
      <p:sp>
        <p:nvSpPr>
          <p:cNvPr id="101" name="左大括弧 100">
            <a:extLst>
              <a:ext uri="{FF2B5EF4-FFF2-40B4-BE49-F238E27FC236}">
                <a16:creationId xmlns:a16="http://schemas.microsoft.com/office/drawing/2014/main" id="{A0FB29F9-8285-406D-BBE9-96EB944A15CC}"/>
              </a:ext>
            </a:extLst>
          </p:cNvPr>
          <p:cNvSpPr/>
          <p:nvPr/>
        </p:nvSpPr>
        <p:spPr>
          <a:xfrm rot="16200000">
            <a:off x="7732912" y="2202288"/>
            <a:ext cx="231173" cy="270844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C665E41F-588E-4975-BF03-A1EC58A23240}"/>
              </a:ext>
            </a:extLst>
          </p:cNvPr>
          <p:cNvSpPr txBox="1"/>
          <p:nvPr/>
        </p:nvSpPr>
        <p:spPr>
          <a:xfrm>
            <a:off x="7245648" y="3751660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第四階度</a:t>
            </a:r>
            <a:endParaRPr lang="en-US" altLang="zh-TW" dirty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274AD801-BBC4-4052-B45F-C5A1599A2591}"/>
              </a:ext>
            </a:extLst>
          </p:cNvPr>
          <p:cNvSpPr txBox="1"/>
          <p:nvPr/>
        </p:nvSpPr>
        <p:spPr>
          <a:xfrm>
            <a:off x="8326810" y="4656101"/>
            <a:ext cx="1751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空間浪費</a:t>
            </a:r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12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陣列表示法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1507067" y="1752525"/>
            <a:ext cx="144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完整二元樹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6746D74-FA73-4FB3-879F-27DED0F44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564231"/>
              </p:ext>
            </p:extLst>
          </p:nvPr>
        </p:nvGraphicFramePr>
        <p:xfrm>
          <a:off x="4531736" y="2937953"/>
          <a:ext cx="5730615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04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842417796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224351727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142522818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27428730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2655987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481609864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796615194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90584105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91247911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508849147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128592726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172726232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H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8687F363-2E23-4475-8E1A-845E91384115}"/>
              </a:ext>
            </a:extLst>
          </p:cNvPr>
          <p:cNvCxnSpPr>
            <a:cxnSpLocks/>
          </p:cNvCxnSpPr>
          <p:nvPr/>
        </p:nvCxnSpPr>
        <p:spPr>
          <a:xfrm flipH="1">
            <a:off x="4464623" y="3438231"/>
            <a:ext cx="260059" cy="4244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CC0C3A5F-E150-4A6A-A7F9-E9F42EB00A0B}"/>
              </a:ext>
            </a:extLst>
          </p:cNvPr>
          <p:cNvSpPr txBox="1"/>
          <p:nvPr/>
        </p:nvSpPr>
        <p:spPr>
          <a:xfrm>
            <a:off x="3861773" y="3918007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第一階度</a:t>
            </a:r>
            <a:endParaRPr lang="en-US" altLang="zh-TW" dirty="0"/>
          </a:p>
        </p:txBody>
      </p:sp>
      <p:sp>
        <p:nvSpPr>
          <p:cNvPr id="8" name="左大括弧 7">
            <a:extLst>
              <a:ext uri="{FF2B5EF4-FFF2-40B4-BE49-F238E27FC236}">
                <a16:creationId xmlns:a16="http://schemas.microsoft.com/office/drawing/2014/main" id="{06AE6F34-B3B0-4364-8020-F3B5AA49409B}"/>
              </a:ext>
            </a:extLst>
          </p:cNvPr>
          <p:cNvSpPr/>
          <p:nvPr/>
        </p:nvSpPr>
        <p:spPr>
          <a:xfrm rot="16200000">
            <a:off x="5208508" y="3309122"/>
            <a:ext cx="231173" cy="51324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9851474E-9F7B-4677-B8E3-28EC93F100BA}"/>
              </a:ext>
            </a:extLst>
          </p:cNvPr>
          <p:cNvSpPr txBox="1"/>
          <p:nvPr/>
        </p:nvSpPr>
        <p:spPr>
          <a:xfrm>
            <a:off x="4940233" y="3759878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第二階度</a:t>
            </a:r>
            <a:endParaRPr lang="en-US" altLang="zh-TW" dirty="0"/>
          </a:p>
        </p:txBody>
      </p:sp>
      <p:sp>
        <p:nvSpPr>
          <p:cNvPr id="99" name="左大括弧 98">
            <a:extLst>
              <a:ext uri="{FF2B5EF4-FFF2-40B4-BE49-F238E27FC236}">
                <a16:creationId xmlns:a16="http://schemas.microsoft.com/office/drawing/2014/main" id="{822929BA-9541-400D-BBF0-939FD995861E}"/>
              </a:ext>
            </a:extLst>
          </p:cNvPr>
          <p:cNvSpPr/>
          <p:nvPr/>
        </p:nvSpPr>
        <p:spPr>
          <a:xfrm rot="16200000">
            <a:off x="6274987" y="3002961"/>
            <a:ext cx="231173" cy="112556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18E8513-242F-4A8D-BE81-71128D801B10}"/>
              </a:ext>
            </a:extLst>
          </p:cNvPr>
          <p:cNvSpPr txBox="1"/>
          <p:nvPr/>
        </p:nvSpPr>
        <p:spPr>
          <a:xfrm>
            <a:off x="6145932" y="3759878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第三階度</a:t>
            </a:r>
            <a:endParaRPr lang="en-US" altLang="zh-TW" dirty="0"/>
          </a:p>
        </p:txBody>
      </p:sp>
      <p:sp>
        <p:nvSpPr>
          <p:cNvPr id="101" name="左大括弧 100">
            <a:extLst>
              <a:ext uri="{FF2B5EF4-FFF2-40B4-BE49-F238E27FC236}">
                <a16:creationId xmlns:a16="http://schemas.microsoft.com/office/drawing/2014/main" id="{A0FB29F9-8285-406D-BBE9-96EB944A15CC}"/>
              </a:ext>
            </a:extLst>
          </p:cNvPr>
          <p:cNvSpPr/>
          <p:nvPr/>
        </p:nvSpPr>
        <p:spPr>
          <a:xfrm rot="16200000">
            <a:off x="8590269" y="2211519"/>
            <a:ext cx="231173" cy="270844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C665E41F-588E-4975-BF03-A1EC58A23240}"/>
              </a:ext>
            </a:extLst>
          </p:cNvPr>
          <p:cNvSpPr txBox="1"/>
          <p:nvPr/>
        </p:nvSpPr>
        <p:spPr>
          <a:xfrm>
            <a:off x="8103005" y="3760891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第四階度</a:t>
            </a:r>
            <a:endParaRPr lang="en-US" altLang="zh-TW" dirty="0"/>
          </a:p>
        </p:txBody>
      </p:sp>
      <p:grpSp>
        <p:nvGrpSpPr>
          <p:cNvPr id="19" name="Group 18525">
            <a:extLst>
              <a:ext uri="{FF2B5EF4-FFF2-40B4-BE49-F238E27FC236}">
                <a16:creationId xmlns:a16="http://schemas.microsoft.com/office/drawing/2014/main" id="{B6EA0C16-A67B-48D0-BAB9-AFBDF453E09A}"/>
              </a:ext>
            </a:extLst>
          </p:cNvPr>
          <p:cNvGrpSpPr>
            <a:grpSpLocks/>
          </p:cNvGrpSpPr>
          <p:nvPr/>
        </p:nvGrpSpPr>
        <p:grpSpPr bwMode="auto">
          <a:xfrm>
            <a:off x="658619" y="2239657"/>
            <a:ext cx="2986847" cy="2633710"/>
            <a:chOff x="5683" y="1913"/>
            <a:chExt cx="2955" cy="2614"/>
          </a:xfrm>
        </p:grpSpPr>
        <p:cxnSp>
          <p:nvCxnSpPr>
            <p:cNvPr id="22" name="Line 21456">
              <a:extLst>
                <a:ext uri="{FF2B5EF4-FFF2-40B4-BE49-F238E27FC236}">
                  <a16:creationId xmlns:a16="http://schemas.microsoft.com/office/drawing/2014/main" id="{F79AC989-DCF4-4F41-979B-16222F3F05EA}"/>
                </a:ext>
              </a:extLst>
            </p:cNvPr>
            <p:cNvCxnSpPr>
              <a:cxnSpLocks/>
              <a:endCxn id="31" idx="4"/>
            </p:cNvCxnSpPr>
            <p:nvPr/>
          </p:nvCxnSpPr>
          <p:spPr bwMode="auto">
            <a:xfrm flipH="1">
              <a:off x="7775" y="2939"/>
              <a:ext cx="195" cy="8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3" name="Line 21457">
              <a:extLst>
                <a:ext uri="{FF2B5EF4-FFF2-40B4-BE49-F238E27FC236}">
                  <a16:creationId xmlns:a16="http://schemas.microsoft.com/office/drawing/2014/main" id="{26B81333-AC8A-4326-A8CF-069C69FF0C82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4" name="Line 21466">
              <a:extLst>
                <a:ext uri="{FF2B5EF4-FFF2-40B4-BE49-F238E27FC236}">
                  <a16:creationId xmlns:a16="http://schemas.microsoft.com/office/drawing/2014/main" id="{D204C3D7-AC42-4187-B474-10667F8A3BFD}"/>
                </a:ext>
              </a:extLst>
            </p:cNvPr>
            <p:cNvCxnSpPr>
              <a:cxnSpLocks/>
              <a:endCxn id="43" idx="5"/>
            </p:cNvCxnSpPr>
            <p:nvPr/>
          </p:nvCxnSpPr>
          <p:spPr bwMode="auto">
            <a:xfrm>
              <a:off x="7426" y="2136"/>
              <a:ext cx="1159" cy="15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5" name="Line 21467">
              <a:extLst>
                <a:ext uri="{FF2B5EF4-FFF2-40B4-BE49-F238E27FC236}">
                  <a16:creationId xmlns:a16="http://schemas.microsoft.com/office/drawing/2014/main" id="{601E5F85-5E17-4BDE-A8CA-ABE6829CF632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8">
              <a:extLst>
                <a:ext uri="{FF2B5EF4-FFF2-40B4-BE49-F238E27FC236}">
                  <a16:creationId xmlns:a16="http://schemas.microsoft.com/office/drawing/2014/main" id="{0BB2A68B-0BC4-4C17-9B4A-02F6673597BE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7" name="Oval 21469">
              <a:extLst>
                <a:ext uri="{FF2B5EF4-FFF2-40B4-BE49-F238E27FC236}">
                  <a16:creationId xmlns:a16="http://schemas.microsoft.com/office/drawing/2014/main" id="{EC8A5547-B9DE-4C52-A88E-7E9C1AFD8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470">
              <a:extLst>
                <a:ext uri="{FF2B5EF4-FFF2-40B4-BE49-F238E27FC236}">
                  <a16:creationId xmlns:a16="http://schemas.microsoft.com/office/drawing/2014/main" id="{FE1880F2-61EB-4DB1-9BE2-80DEEFD74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471">
              <a:extLst>
                <a:ext uri="{FF2B5EF4-FFF2-40B4-BE49-F238E27FC236}">
                  <a16:creationId xmlns:a16="http://schemas.microsoft.com/office/drawing/2014/main" id="{ED9D1A82-4230-45B5-9D7F-5C99757E3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2">
              <a:extLst>
                <a:ext uri="{FF2B5EF4-FFF2-40B4-BE49-F238E27FC236}">
                  <a16:creationId xmlns:a16="http://schemas.microsoft.com/office/drawing/2014/main" id="{0043B5B2-A927-47C8-8561-EB19135DF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3">
              <a:extLst>
                <a:ext uri="{FF2B5EF4-FFF2-40B4-BE49-F238E27FC236}">
                  <a16:creationId xmlns:a16="http://schemas.microsoft.com/office/drawing/2014/main" id="{E949D08D-4FD8-4750-8E02-3148F3B74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4">
              <a:extLst>
                <a:ext uri="{FF2B5EF4-FFF2-40B4-BE49-F238E27FC236}">
                  <a16:creationId xmlns:a16="http://schemas.microsoft.com/office/drawing/2014/main" id="{C59872C6-4EB0-49EC-A98F-80A3CF8AF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900" spc="40" dirty="0"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I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5">
              <a:extLst>
                <a:ext uri="{FF2B5EF4-FFF2-40B4-BE49-F238E27FC236}">
                  <a16:creationId xmlns:a16="http://schemas.microsoft.com/office/drawing/2014/main" id="{13414ED2-E5A1-46FA-9046-F23F8D9D0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J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6">
              <a:extLst>
                <a:ext uri="{FF2B5EF4-FFF2-40B4-BE49-F238E27FC236}">
                  <a16:creationId xmlns:a16="http://schemas.microsoft.com/office/drawing/2014/main" id="{92B2B31F-CD08-4A94-82BE-455596BE9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K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9" name="Oval 21481">
              <a:extLst>
                <a:ext uri="{FF2B5EF4-FFF2-40B4-BE49-F238E27FC236}">
                  <a16:creationId xmlns:a16="http://schemas.microsoft.com/office/drawing/2014/main" id="{245A7F55-A582-457A-82AC-01F58DB6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0" name="Line 21482">
              <a:extLst>
                <a:ext uri="{FF2B5EF4-FFF2-40B4-BE49-F238E27FC236}">
                  <a16:creationId xmlns:a16="http://schemas.microsoft.com/office/drawing/2014/main" id="{647037EB-3ED1-4ED3-9A7A-929E760DB10C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41" name="Line 21483">
              <a:extLst>
                <a:ext uri="{FF2B5EF4-FFF2-40B4-BE49-F238E27FC236}">
                  <a16:creationId xmlns:a16="http://schemas.microsoft.com/office/drawing/2014/main" id="{D8D3435E-04AA-4B11-9E0E-6C1073B68559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2" name="Oval 21484">
              <a:extLst>
                <a:ext uri="{FF2B5EF4-FFF2-40B4-BE49-F238E27FC236}">
                  <a16:creationId xmlns:a16="http://schemas.microsoft.com/office/drawing/2014/main" id="{BE8C58B6-E7E0-4A63-98D9-D5C31C97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3" name="Oval 21485">
              <a:extLst>
                <a:ext uri="{FF2B5EF4-FFF2-40B4-BE49-F238E27FC236}">
                  <a16:creationId xmlns:a16="http://schemas.microsoft.com/office/drawing/2014/main" id="{F1F3C030-DE49-415E-A1E6-719CCEFC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G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A9D6ECCB-461F-4138-B2A3-C6ED62BDB703}"/>
              </a:ext>
            </a:extLst>
          </p:cNvPr>
          <p:cNvSpPr txBox="1"/>
          <p:nvPr/>
        </p:nvSpPr>
        <p:spPr>
          <a:xfrm>
            <a:off x="8326810" y="4656101"/>
            <a:ext cx="1751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空間浪費</a:t>
            </a:r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646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陣列表示法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1507067" y="1752525"/>
            <a:ext cx="144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滿枝二元樹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6746D74-FA73-4FB3-879F-27DED0F44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304035"/>
              </p:ext>
            </p:extLst>
          </p:nvPr>
        </p:nvGraphicFramePr>
        <p:xfrm>
          <a:off x="4531736" y="2937953"/>
          <a:ext cx="5730615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04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842417796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224351727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142522818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27428730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2655987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3481609864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2796615194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905841058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91247911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508849147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128592726"/>
                    </a:ext>
                  </a:extLst>
                </a:gridCol>
                <a:gridCol w="382041">
                  <a:extLst>
                    <a:ext uri="{9D8B030D-6E8A-4147-A177-3AD203B41FA5}">
                      <a16:colId xmlns:a16="http://schemas.microsoft.com/office/drawing/2014/main" val="4172726232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H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O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8687F363-2E23-4475-8E1A-845E91384115}"/>
              </a:ext>
            </a:extLst>
          </p:cNvPr>
          <p:cNvCxnSpPr>
            <a:cxnSpLocks/>
          </p:cNvCxnSpPr>
          <p:nvPr/>
        </p:nvCxnSpPr>
        <p:spPr>
          <a:xfrm flipH="1">
            <a:off x="4464623" y="3438231"/>
            <a:ext cx="260059" cy="4244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CC0C3A5F-E150-4A6A-A7F9-E9F42EB00A0B}"/>
              </a:ext>
            </a:extLst>
          </p:cNvPr>
          <p:cNvSpPr txBox="1"/>
          <p:nvPr/>
        </p:nvSpPr>
        <p:spPr>
          <a:xfrm>
            <a:off x="3861773" y="3918007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第一階度</a:t>
            </a:r>
            <a:endParaRPr lang="en-US" altLang="zh-TW" dirty="0"/>
          </a:p>
        </p:txBody>
      </p:sp>
      <p:sp>
        <p:nvSpPr>
          <p:cNvPr id="8" name="左大括弧 7">
            <a:extLst>
              <a:ext uri="{FF2B5EF4-FFF2-40B4-BE49-F238E27FC236}">
                <a16:creationId xmlns:a16="http://schemas.microsoft.com/office/drawing/2014/main" id="{06AE6F34-B3B0-4364-8020-F3B5AA49409B}"/>
              </a:ext>
            </a:extLst>
          </p:cNvPr>
          <p:cNvSpPr/>
          <p:nvPr/>
        </p:nvSpPr>
        <p:spPr>
          <a:xfrm rot="16200000">
            <a:off x="5208508" y="3309122"/>
            <a:ext cx="231173" cy="513245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9851474E-9F7B-4677-B8E3-28EC93F100BA}"/>
              </a:ext>
            </a:extLst>
          </p:cNvPr>
          <p:cNvSpPr txBox="1"/>
          <p:nvPr/>
        </p:nvSpPr>
        <p:spPr>
          <a:xfrm>
            <a:off x="4940233" y="3759878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第二階度</a:t>
            </a:r>
            <a:endParaRPr lang="en-US" altLang="zh-TW" dirty="0"/>
          </a:p>
        </p:txBody>
      </p:sp>
      <p:sp>
        <p:nvSpPr>
          <p:cNvPr id="99" name="左大括弧 98">
            <a:extLst>
              <a:ext uri="{FF2B5EF4-FFF2-40B4-BE49-F238E27FC236}">
                <a16:creationId xmlns:a16="http://schemas.microsoft.com/office/drawing/2014/main" id="{822929BA-9541-400D-BBF0-939FD995861E}"/>
              </a:ext>
            </a:extLst>
          </p:cNvPr>
          <p:cNvSpPr/>
          <p:nvPr/>
        </p:nvSpPr>
        <p:spPr>
          <a:xfrm rot="16200000">
            <a:off x="6274987" y="3002961"/>
            <a:ext cx="231173" cy="1125567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818E8513-242F-4A8D-BE81-71128D801B10}"/>
              </a:ext>
            </a:extLst>
          </p:cNvPr>
          <p:cNvSpPr txBox="1"/>
          <p:nvPr/>
        </p:nvSpPr>
        <p:spPr>
          <a:xfrm>
            <a:off x="6145932" y="3759878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第三階度</a:t>
            </a:r>
            <a:endParaRPr lang="en-US" altLang="zh-TW" dirty="0"/>
          </a:p>
        </p:txBody>
      </p:sp>
      <p:sp>
        <p:nvSpPr>
          <p:cNvPr id="101" name="左大括弧 100">
            <a:extLst>
              <a:ext uri="{FF2B5EF4-FFF2-40B4-BE49-F238E27FC236}">
                <a16:creationId xmlns:a16="http://schemas.microsoft.com/office/drawing/2014/main" id="{A0FB29F9-8285-406D-BBE9-96EB944A15CC}"/>
              </a:ext>
            </a:extLst>
          </p:cNvPr>
          <p:cNvSpPr/>
          <p:nvPr/>
        </p:nvSpPr>
        <p:spPr>
          <a:xfrm rot="16200000">
            <a:off x="8590269" y="2211519"/>
            <a:ext cx="231173" cy="270844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C665E41F-588E-4975-BF03-A1EC58A23240}"/>
              </a:ext>
            </a:extLst>
          </p:cNvPr>
          <p:cNvSpPr txBox="1"/>
          <p:nvPr/>
        </p:nvSpPr>
        <p:spPr>
          <a:xfrm>
            <a:off x="8103005" y="3760891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第四階度</a:t>
            </a:r>
            <a:endParaRPr lang="en-US" altLang="zh-TW" dirty="0"/>
          </a:p>
        </p:txBody>
      </p:sp>
      <p:grpSp>
        <p:nvGrpSpPr>
          <p:cNvPr id="19" name="Group 18525">
            <a:extLst>
              <a:ext uri="{FF2B5EF4-FFF2-40B4-BE49-F238E27FC236}">
                <a16:creationId xmlns:a16="http://schemas.microsoft.com/office/drawing/2014/main" id="{B6EA0C16-A67B-48D0-BAB9-AFBDF453E09A}"/>
              </a:ext>
            </a:extLst>
          </p:cNvPr>
          <p:cNvGrpSpPr>
            <a:grpSpLocks/>
          </p:cNvGrpSpPr>
          <p:nvPr/>
        </p:nvGrpSpPr>
        <p:grpSpPr bwMode="auto">
          <a:xfrm>
            <a:off x="658619" y="2239657"/>
            <a:ext cx="3141496" cy="2633710"/>
            <a:chOff x="5683" y="1913"/>
            <a:chExt cx="3108" cy="2614"/>
          </a:xfrm>
        </p:grpSpPr>
        <p:cxnSp>
          <p:nvCxnSpPr>
            <p:cNvPr id="22" name="Line 21456">
              <a:extLst>
                <a:ext uri="{FF2B5EF4-FFF2-40B4-BE49-F238E27FC236}">
                  <a16:creationId xmlns:a16="http://schemas.microsoft.com/office/drawing/2014/main" id="{F79AC989-DCF4-4F41-979B-16222F3F05E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95" y="2939"/>
              <a:ext cx="375" cy="1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3" name="Line 21457">
              <a:extLst>
                <a:ext uri="{FF2B5EF4-FFF2-40B4-BE49-F238E27FC236}">
                  <a16:creationId xmlns:a16="http://schemas.microsoft.com/office/drawing/2014/main" id="{26B81333-AC8A-4326-A8CF-069C69FF0C82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4" name="Line 21466">
              <a:extLst>
                <a:ext uri="{FF2B5EF4-FFF2-40B4-BE49-F238E27FC236}">
                  <a16:creationId xmlns:a16="http://schemas.microsoft.com/office/drawing/2014/main" id="{D204C3D7-AC42-4187-B474-10667F8A3B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6" y="2136"/>
              <a:ext cx="1365" cy="20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5" name="Line 21467">
              <a:extLst>
                <a:ext uri="{FF2B5EF4-FFF2-40B4-BE49-F238E27FC236}">
                  <a16:creationId xmlns:a16="http://schemas.microsoft.com/office/drawing/2014/main" id="{601E5F85-5E17-4BDE-A8CA-ABE6829CF632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8">
              <a:extLst>
                <a:ext uri="{FF2B5EF4-FFF2-40B4-BE49-F238E27FC236}">
                  <a16:creationId xmlns:a16="http://schemas.microsoft.com/office/drawing/2014/main" id="{0BB2A68B-0BC4-4C17-9B4A-02F6673597BE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7" name="Oval 21469">
              <a:extLst>
                <a:ext uri="{FF2B5EF4-FFF2-40B4-BE49-F238E27FC236}">
                  <a16:creationId xmlns:a16="http://schemas.microsoft.com/office/drawing/2014/main" id="{EC8A5547-B9DE-4C52-A88E-7E9C1AFD8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470">
              <a:extLst>
                <a:ext uri="{FF2B5EF4-FFF2-40B4-BE49-F238E27FC236}">
                  <a16:creationId xmlns:a16="http://schemas.microsoft.com/office/drawing/2014/main" id="{FE1880F2-61EB-4DB1-9BE2-80DEEFD74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471">
              <a:extLst>
                <a:ext uri="{FF2B5EF4-FFF2-40B4-BE49-F238E27FC236}">
                  <a16:creationId xmlns:a16="http://schemas.microsoft.com/office/drawing/2014/main" id="{ED9D1A82-4230-45B5-9D7F-5C99757E3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2">
              <a:extLst>
                <a:ext uri="{FF2B5EF4-FFF2-40B4-BE49-F238E27FC236}">
                  <a16:creationId xmlns:a16="http://schemas.microsoft.com/office/drawing/2014/main" id="{0043B5B2-A927-47C8-8561-EB19135DF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3">
              <a:extLst>
                <a:ext uri="{FF2B5EF4-FFF2-40B4-BE49-F238E27FC236}">
                  <a16:creationId xmlns:a16="http://schemas.microsoft.com/office/drawing/2014/main" id="{E949D08D-4FD8-4750-8E02-3148F3B74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4">
              <a:extLst>
                <a:ext uri="{FF2B5EF4-FFF2-40B4-BE49-F238E27FC236}">
                  <a16:creationId xmlns:a16="http://schemas.microsoft.com/office/drawing/2014/main" id="{C59872C6-4EB0-49EC-A98F-80A3CF8AF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900" spc="40" dirty="0"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I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5">
              <a:extLst>
                <a:ext uri="{FF2B5EF4-FFF2-40B4-BE49-F238E27FC236}">
                  <a16:creationId xmlns:a16="http://schemas.microsoft.com/office/drawing/2014/main" id="{13414ED2-E5A1-46FA-9046-F23F8D9D0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J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6">
              <a:extLst>
                <a:ext uri="{FF2B5EF4-FFF2-40B4-BE49-F238E27FC236}">
                  <a16:creationId xmlns:a16="http://schemas.microsoft.com/office/drawing/2014/main" id="{92B2B31F-CD08-4A94-82BE-455596BE9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K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9" name="Oval 21481">
              <a:extLst>
                <a:ext uri="{FF2B5EF4-FFF2-40B4-BE49-F238E27FC236}">
                  <a16:creationId xmlns:a16="http://schemas.microsoft.com/office/drawing/2014/main" id="{245A7F55-A582-457A-82AC-01F58DB6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0" name="Line 21482">
              <a:extLst>
                <a:ext uri="{FF2B5EF4-FFF2-40B4-BE49-F238E27FC236}">
                  <a16:creationId xmlns:a16="http://schemas.microsoft.com/office/drawing/2014/main" id="{647037EB-3ED1-4ED3-9A7A-929E760DB10C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41" name="Line 21483">
              <a:extLst>
                <a:ext uri="{FF2B5EF4-FFF2-40B4-BE49-F238E27FC236}">
                  <a16:creationId xmlns:a16="http://schemas.microsoft.com/office/drawing/2014/main" id="{D8D3435E-04AA-4B11-9E0E-6C1073B68559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2" name="Oval 21484">
              <a:extLst>
                <a:ext uri="{FF2B5EF4-FFF2-40B4-BE49-F238E27FC236}">
                  <a16:creationId xmlns:a16="http://schemas.microsoft.com/office/drawing/2014/main" id="{BE8C58B6-E7E0-4A63-98D9-D5C31C97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3" name="Oval 21485">
              <a:extLst>
                <a:ext uri="{FF2B5EF4-FFF2-40B4-BE49-F238E27FC236}">
                  <a16:creationId xmlns:a16="http://schemas.microsoft.com/office/drawing/2014/main" id="{F1F3C030-DE49-415E-A1E6-719CCEFC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G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A9D6ECCB-461F-4138-B2A3-C6ED62BDB703}"/>
              </a:ext>
            </a:extLst>
          </p:cNvPr>
          <p:cNvSpPr txBox="1"/>
          <p:nvPr/>
        </p:nvSpPr>
        <p:spPr>
          <a:xfrm>
            <a:off x="8326810" y="4656101"/>
            <a:ext cx="1751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無空間浪費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35" name="Oval 21476">
            <a:extLst>
              <a:ext uri="{FF2B5EF4-FFF2-40B4-BE49-F238E27FC236}">
                <a16:creationId xmlns:a16="http://schemas.microsoft.com/office/drawing/2014/main" id="{85FEC724-7C4E-46A7-8312-8333F5F40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0620" y="4510051"/>
            <a:ext cx="363880" cy="3627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altLang="zh-TW" sz="1000" spc="4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L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36" name="Oval 21476">
            <a:extLst>
              <a:ext uri="{FF2B5EF4-FFF2-40B4-BE49-F238E27FC236}">
                <a16:creationId xmlns:a16="http://schemas.microsoft.com/office/drawing/2014/main" id="{E69F967E-3554-4243-A7D9-397155E25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536" y="4508638"/>
            <a:ext cx="363880" cy="3627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altLang="zh-TW" sz="1000" spc="4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O</a:t>
            </a: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37" name="Line 21457">
            <a:extLst>
              <a:ext uri="{FF2B5EF4-FFF2-40B4-BE49-F238E27FC236}">
                <a16:creationId xmlns:a16="http://schemas.microsoft.com/office/drawing/2014/main" id="{D50B9A3F-7B6D-42FC-8E54-6CEB391AF477}"/>
              </a:ext>
            </a:extLst>
          </p:cNvPr>
          <p:cNvCxnSpPr>
            <a:cxnSpLocks/>
          </p:cNvCxnSpPr>
          <p:nvPr/>
        </p:nvCxnSpPr>
        <p:spPr bwMode="auto">
          <a:xfrm>
            <a:off x="2828357" y="4073120"/>
            <a:ext cx="229050" cy="476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sp>
        <p:nvSpPr>
          <p:cNvPr id="44" name="Oval 21476">
            <a:extLst>
              <a:ext uri="{FF2B5EF4-FFF2-40B4-BE49-F238E27FC236}">
                <a16:creationId xmlns:a16="http://schemas.microsoft.com/office/drawing/2014/main" id="{C099D2E8-B820-4564-A4AD-07E8B76F5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9324" y="4512488"/>
            <a:ext cx="363880" cy="3627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altLang="zh-TW" sz="1000" spc="4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M</a:t>
            </a: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sp>
        <p:nvSpPr>
          <p:cNvPr id="45" name="Oval 21476">
            <a:extLst>
              <a:ext uri="{FF2B5EF4-FFF2-40B4-BE49-F238E27FC236}">
                <a16:creationId xmlns:a16="http://schemas.microsoft.com/office/drawing/2014/main" id="{BD0C20E9-39A5-4D01-A1D8-9B06E9E90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5832" y="4513737"/>
            <a:ext cx="363880" cy="3627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en-US" altLang="zh-TW" sz="1000" spc="4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N</a:t>
            </a:r>
            <a:r>
              <a:rPr lang="en-US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rPr>
              <a:t> </a:t>
            </a:r>
            <a:endParaRPr lang="zh-TW" sz="900" spc="40" dirty="0">
              <a:solidFill>
                <a:srgbClr val="CCCC99"/>
              </a:solidFill>
              <a:effectLst/>
              <a:latin typeface="Times New Roman" panose="02020603050405020304" pitchFamily="18" charset="0"/>
              <a:ea typeface="華康細圓體"/>
              <a:cs typeface="Times New Roman" panose="02020603050405020304" pitchFamily="18" charset="0"/>
            </a:endParaRPr>
          </a:p>
        </p:txBody>
      </p:sp>
      <p:cxnSp>
        <p:nvCxnSpPr>
          <p:cNvPr id="47" name="Line 21457">
            <a:extLst>
              <a:ext uri="{FF2B5EF4-FFF2-40B4-BE49-F238E27FC236}">
                <a16:creationId xmlns:a16="http://schemas.microsoft.com/office/drawing/2014/main" id="{F9CCFD9D-1809-4AB6-88F4-7A043416C810}"/>
              </a:ext>
            </a:extLst>
          </p:cNvPr>
          <p:cNvCxnSpPr>
            <a:cxnSpLocks/>
            <a:stCxn id="43" idx="4"/>
            <a:endCxn id="45" idx="1"/>
          </p:cNvCxnSpPr>
          <p:nvPr/>
        </p:nvCxnSpPr>
        <p:spPr bwMode="auto">
          <a:xfrm flipH="1">
            <a:off x="3339121" y="4066327"/>
            <a:ext cx="124405" cy="50052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33930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鏈結表示法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1507067" y="1733514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資料結構 </a:t>
            </a:r>
            <a:r>
              <a:rPr lang="en-US" altLang="zh-TW" dirty="0"/>
              <a:t>: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6746D74-FA73-4FB3-879F-27DED0F44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908797"/>
              </p:ext>
            </p:extLst>
          </p:nvPr>
        </p:nvGraphicFramePr>
        <p:xfrm>
          <a:off x="1507067" y="2534440"/>
          <a:ext cx="2256639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2213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752213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752213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llink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data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/>
                        <a:t>rlink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sp>
        <p:nvSpPr>
          <p:cNvPr id="3" name="橢圓 2">
            <a:extLst>
              <a:ext uri="{FF2B5EF4-FFF2-40B4-BE49-F238E27FC236}">
                <a16:creationId xmlns:a16="http://schemas.microsoft.com/office/drawing/2014/main" id="{4F62A0DB-13B6-486F-A0A9-249069EE4054}"/>
              </a:ext>
            </a:extLst>
          </p:cNvPr>
          <p:cNvSpPr/>
          <p:nvPr/>
        </p:nvSpPr>
        <p:spPr>
          <a:xfrm>
            <a:off x="5645791" y="2290194"/>
            <a:ext cx="1963024" cy="113880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3EFA2E2-F6F4-4D5F-BE4F-48F9A8C3DD4C}"/>
              </a:ext>
            </a:extLst>
          </p:cNvPr>
          <p:cNvSpPr txBox="1"/>
          <p:nvPr/>
        </p:nvSpPr>
        <p:spPr>
          <a:xfrm>
            <a:off x="6024453" y="2674931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/>
              <a:t>data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5AC5DBD-55B8-4DEF-9134-78054A5C6F62}"/>
              </a:ext>
            </a:extLst>
          </p:cNvPr>
          <p:cNvSpPr txBox="1"/>
          <p:nvPr/>
        </p:nvSpPr>
        <p:spPr>
          <a:xfrm>
            <a:off x="4629170" y="4072892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err="1"/>
              <a:t>llink</a:t>
            </a:r>
            <a:endParaRPr lang="en-US" altLang="zh-TW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1B0E5CEA-568A-417F-ADE9-8A827AFDDC6F}"/>
              </a:ext>
            </a:extLst>
          </p:cNvPr>
          <p:cNvSpPr txBox="1"/>
          <p:nvPr/>
        </p:nvSpPr>
        <p:spPr>
          <a:xfrm>
            <a:off x="7473038" y="4072892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err="1"/>
              <a:t>rlink</a:t>
            </a:r>
            <a:endParaRPr lang="en-US" altLang="zh-TW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1AD248B5-C4D9-49C6-96F7-005109810B9C}"/>
              </a:ext>
            </a:extLst>
          </p:cNvPr>
          <p:cNvCxnSpPr>
            <a:cxnSpLocks/>
          </p:cNvCxnSpPr>
          <p:nvPr/>
        </p:nvCxnSpPr>
        <p:spPr>
          <a:xfrm flipH="1">
            <a:off x="5536734" y="3497640"/>
            <a:ext cx="559266" cy="5752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060F7D6F-55A5-4C0A-B1C8-E2829EA4F7D4}"/>
              </a:ext>
            </a:extLst>
          </p:cNvPr>
          <p:cNvCxnSpPr>
            <a:cxnSpLocks/>
          </p:cNvCxnSpPr>
          <p:nvPr/>
        </p:nvCxnSpPr>
        <p:spPr>
          <a:xfrm>
            <a:off x="7289585" y="3490220"/>
            <a:ext cx="612844" cy="5826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258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鏈結表示法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1507067" y="1752525"/>
            <a:ext cx="120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左斜樹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</p:txBody>
      </p:sp>
      <p:grpSp>
        <p:nvGrpSpPr>
          <p:cNvPr id="47" name="Group 21459">
            <a:extLst>
              <a:ext uri="{FF2B5EF4-FFF2-40B4-BE49-F238E27FC236}">
                <a16:creationId xmlns:a16="http://schemas.microsoft.com/office/drawing/2014/main" id="{3A0714B4-B8BB-45BA-A6BA-DF9CF2405B64}"/>
              </a:ext>
            </a:extLst>
          </p:cNvPr>
          <p:cNvGrpSpPr>
            <a:grpSpLocks/>
          </p:cNvGrpSpPr>
          <p:nvPr/>
        </p:nvGrpSpPr>
        <p:grpSpPr bwMode="auto">
          <a:xfrm>
            <a:off x="1167287" y="2206129"/>
            <a:ext cx="1545479" cy="2617590"/>
            <a:chOff x="1233" y="9032"/>
            <a:chExt cx="1529" cy="2598"/>
          </a:xfrm>
        </p:grpSpPr>
        <p:cxnSp>
          <p:nvCxnSpPr>
            <p:cNvPr id="92" name="Line 21460">
              <a:extLst>
                <a:ext uri="{FF2B5EF4-FFF2-40B4-BE49-F238E27FC236}">
                  <a16:creationId xmlns:a16="http://schemas.microsoft.com/office/drawing/2014/main" id="{F163615F-A065-4BAE-8B31-13672906FC01}"/>
                </a:ext>
              </a:extLst>
            </p:cNvPr>
            <p:cNvCxnSpPr/>
            <p:nvPr/>
          </p:nvCxnSpPr>
          <p:spPr bwMode="auto">
            <a:xfrm flipV="1">
              <a:off x="1455" y="9270"/>
              <a:ext cx="1125" cy="21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93" name="Oval 21461">
              <a:extLst>
                <a:ext uri="{FF2B5EF4-FFF2-40B4-BE49-F238E27FC236}">
                  <a16:creationId xmlns:a16="http://schemas.microsoft.com/office/drawing/2014/main" id="{97AB615B-6385-4DB4-829D-50DD7F800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903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94" name="Oval 21462">
              <a:extLst>
                <a:ext uri="{FF2B5EF4-FFF2-40B4-BE49-F238E27FC236}">
                  <a16:creationId xmlns:a16="http://schemas.microsoft.com/office/drawing/2014/main" id="{F5B8A6EE-7A73-4160-A171-26102ADA2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97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95" name="Oval 21463">
              <a:extLst>
                <a:ext uri="{FF2B5EF4-FFF2-40B4-BE49-F238E27FC236}">
                  <a16:creationId xmlns:a16="http://schemas.microsoft.com/office/drawing/2014/main" id="{EE14E749-610B-403E-A2A0-26A4F3914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3" y="1048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96" name="Oval 21464">
              <a:extLst>
                <a:ext uri="{FF2B5EF4-FFF2-40B4-BE49-F238E27FC236}">
                  <a16:creationId xmlns:a16="http://schemas.microsoft.com/office/drawing/2014/main" id="{E3362A41-0EB4-4D37-BF8C-9233DB2E4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3" y="112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25636091-0909-4D77-B789-6A7ACDEB2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749175"/>
              </p:ext>
            </p:extLst>
          </p:nvPr>
        </p:nvGraphicFramePr>
        <p:xfrm>
          <a:off x="5277502" y="2165006"/>
          <a:ext cx="1137126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42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69246B7B-135B-428A-BE7C-289E113B1E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59074"/>
              </p:ext>
            </p:extLst>
          </p:nvPr>
        </p:nvGraphicFramePr>
        <p:xfrm>
          <a:off x="4428741" y="2887601"/>
          <a:ext cx="1137126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42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2AD063B3-A699-4C4D-9F02-BB934E1C7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525791"/>
              </p:ext>
            </p:extLst>
          </p:nvPr>
        </p:nvGraphicFramePr>
        <p:xfrm>
          <a:off x="3684846" y="3672100"/>
          <a:ext cx="1137126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42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3F9D6C8E-D39C-43AC-B0CC-79C398AD65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881325"/>
              </p:ext>
            </p:extLst>
          </p:nvPr>
        </p:nvGraphicFramePr>
        <p:xfrm>
          <a:off x="2910628" y="4369505"/>
          <a:ext cx="1137126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042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79042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15F42B61-0474-4BC3-A368-D3C668711B79}"/>
              </a:ext>
            </a:extLst>
          </p:cNvPr>
          <p:cNvCxnSpPr>
            <a:endCxn id="32" idx="0"/>
          </p:cNvCxnSpPr>
          <p:nvPr/>
        </p:nvCxnSpPr>
        <p:spPr>
          <a:xfrm flipH="1">
            <a:off x="4997304" y="2404803"/>
            <a:ext cx="479870" cy="4827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C6B1B170-3297-443B-81EA-4A5A4278115C}"/>
              </a:ext>
            </a:extLst>
          </p:cNvPr>
          <p:cNvCxnSpPr/>
          <p:nvPr/>
        </p:nvCxnSpPr>
        <p:spPr>
          <a:xfrm flipH="1">
            <a:off x="4189643" y="3277555"/>
            <a:ext cx="479870" cy="4827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E3E944C7-333B-4A0B-B289-A0D8DA57DDB8}"/>
              </a:ext>
            </a:extLst>
          </p:cNvPr>
          <p:cNvCxnSpPr/>
          <p:nvPr/>
        </p:nvCxnSpPr>
        <p:spPr>
          <a:xfrm flipH="1">
            <a:off x="3444911" y="3958901"/>
            <a:ext cx="479870" cy="4827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54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鏈結表示法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4AA9B01-41F9-441F-BC28-2F715E0AA165}"/>
              </a:ext>
            </a:extLst>
          </p:cNvPr>
          <p:cNvSpPr txBox="1"/>
          <p:nvPr/>
        </p:nvSpPr>
        <p:spPr>
          <a:xfrm>
            <a:off x="1507067" y="1752525"/>
            <a:ext cx="144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完整二元樹 </a:t>
            </a:r>
            <a:r>
              <a:rPr lang="en-US" altLang="zh-TW" dirty="0"/>
              <a:t>:</a:t>
            </a:r>
            <a:r>
              <a:rPr lang="zh-TW" altLang="en-US" dirty="0"/>
              <a:t> </a:t>
            </a:r>
            <a:endParaRPr lang="en-US" altLang="zh-TW" dirty="0"/>
          </a:p>
        </p:txBody>
      </p:sp>
      <p:grpSp>
        <p:nvGrpSpPr>
          <p:cNvPr id="19" name="Group 18525">
            <a:extLst>
              <a:ext uri="{FF2B5EF4-FFF2-40B4-BE49-F238E27FC236}">
                <a16:creationId xmlns:a16="http://schemas.microsoft.com/office/drawing/2014/main" id="{B6EA0C16-A67B-48D0-BAB9-AFBDF453E09A}"/>
              </a:ext>
            </a:extLst>
          </p:cNvPr>
          <p:cNvGrpSpPr>
            <a:grpSpLocks/>
          </p:cNvGrpSpPr>
          <p:nvPr/>
        </p:nvGrpSpPr>
        <p:grpSpPr bwMode="auto">
          <a:xfrm>
            <a:off x="658619" y="2239657"/>
            <a:ext cx="2986847" cy="2633710"/>
            <a:chOff x="5683" y="1913"/>
            <a:chExt cx="2955" cy="2614"/>
          </a:xfrm>
        </p:grpSpPr>
        <p:cxnSp>
          <p:nvCxnSpPr>
            <p:cNvPr id="22" name="Line 21456">
              <a:extLst>
                <a:ext uri="{FF2B5EF4-FFF2-40B4-BE49-F238E27FC236}">
                  <a16:creationId xmlns:a16="http://schemas.microsoft.com/office/drawing/2014/main" id="{F79AC989-DCF4-4F41-979B-16222F3F05EA}"/>
                </a:ext>
              </a:extLst>
            </p:cNvPr>
            <p:cNvCxnSpPr>
              <a:cxnSpLocks/>
              <a:endCxn id="31" idx="4"/>
            </p:cNvCxnSpPr>
            <p:nvPr/>
          </p:nvCxnSpPr>
          <p:spPr bwMode="auto">
            <a:xfrm flipH="1">
              <a:off x="7775" y="2939"/>
              <a:ext cx="195" cy="8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3" name="Line 21457">
              <a:extLst>
                <a:ext uri="{FF2B5EF4-FFF2-40B4-BE49-F238E27FC236}">
                  <a16:creationId xmlns:a16="http://schemas.microsoft.com/office/drawing/2014/main" id="{26B81333-AC8A-4326-A8CF-069C69FF0C82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4" name="Line 21466">
              <a:extLst>
                <a:ext uri="{FF2B5EF4-FFF2-40B4-BE49-F238E27FC236}">
                  <a16:creationId xmlns:a16="http://schemas.microsoft.com/office/drawing/2014/main" id="{D204C3D7-AC42-4187-B474-10667F8A3BFD}"/>
                </a:ext>
              </a:extLst>
            </p:cNvPr>
            <p:cNvCxnSpPr>
              <a:cxnSpLocks/>
              <a:endCxn id="43" idx="5"/>
            </p:cNvCxnSpPr>
            <p:nvPr/>
          </p:nvCxnSpPr>
          <p:spPr bwMode="auto">
            <a:xfrm>
              <a:off x="7426" y="2136"/>
              <a:ext cx="1159" cy="15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5" name="Line 21467">
              <a:extLst>
                <a:ext uri="{FF2B5EF4-FFF2-40B4-BE49-F238E27FC236}">
                  <a16:creationId xmlns:a16="http://schemas.microsoft.com/office/drawing/2014/main" id="{601E5F85-5E17-4BDE-A8CA-ABE6829CF632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8">
              <a:extLst>
                <a:ext uri="{FF2B5EF4-FFF2-40B4-BE49-F238E27FC236}">
                  <a16:creationId xmlns:a16="http://schemas.microsoft.com/office/drawing/2014/main" id="{0BB2A68B-0BC4-4C17-9B4A-02F6673597BE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7" name="Oval 21469">
              <a:extLst>
                <a:ext uri="{FF2B5EF4-FFF2-40B4-BE49-F238E27FC236}">
                  <a16:creationId xmlns:a16="http://schemas.microsoft.com/office/drawing/2014/main" id="{EC8A5547-B9DE-4C52-A88E-7E9C1AFD8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8" name="Oval 21470">
              <a:extLst>
                <a:ext uri="{FF2B5EF4-FFF2-40B4-BE49-F238E27FC236}">
                  <a16:creationId xmlns:a16="http://schemas.microsoft.com/office/drawing/2014/main" id="{FE1880F2-61EB-4DB1-9BE2-80DEEFD74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29" name="Oval 21471">
              <a:extLst>
                <a:ext uri="{FF2B5EF4-FFF2-40B4-BE49-F238E27FC236}">
                  <a16:creationId xmlns:a16="http://schemas.microsoft.com/office/drawing/2014/main" id="{ED9D1A82-4230-45B5-9D7F-5C99757E3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2">
              <a:extLst>
                <a:ext uri="{FF2B5EF4-FFF2-40B4-BE49-F238E27FC236}">
                  <a16:creationId xmlns:a16="http://schemas.microsoft.com/office/drawing/2014/main" id="{0043B5B2-A927-47C8-8561-EB19135DF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E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3">
              <a:extLst>
                <a:ext uri="{FF2B5EF4-FFF2-40B4-BE49-F238E27FC236}">
                  <a16:creationId xmlns:a16="http://schemas.microsoft.com/office/drawing/2014/main" id="{E949D08D-4FD8-4750-8E02-3148F3B74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F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4">
              <a:extLst>
                <a:ext uri="{FF2B5EF4-FFF2-40B4-BE49-F238E27FC236}">
                  <a16:creationId xmlns:a16="http://schemas.microsoft.com/office/drawing/2014/main" id="{C59872C6-4EB0-49EC-A98F-80A3CF8AF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900" spc="40" dirty="0"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I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5">
              <a:extLst>
                <a:ext uri="{FF2B5EF4-FFF2-40B4-BE49-F238E27FC236}">
                  <a16:creationId xmlns:a16="http://schemas.microsoft.com/office/drawing/2014/main" id="{13414ED2-E5A1-46FA-9046-F23F8D9D0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J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6">
              <a:extLst>
                <a:ext uri="{FF2B5EF4-FFF2-40B4-BE49-F238E27FC236}">
                  <a16:creationId xmlns:a16="http://schemas.microsoft.com/office/drawing/2014/main" id="{92B2B31F-CD08-4A94-82BE-455596BE9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K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9" name="Oval 21481">
              <a:extLst>
                <a:ext uri="{FF2B5EF4-FFF2-40B4-BE49-F238E27FC236}">
                  <a16:creationId xmlns:a16="http://schemas.microsoft.com/office/drawing/2014/main" id="{245A7F55-A582-457A-82AC-01F58DB6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H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0" name="Line 21482">
              <a:extLst>
                <a:ext uri="{FF2B5EF4-FFF2-40B4-BE49-F238E27FC236}">
                  <a16:creationId xmlns:a16="http://schemas.microsoft.com/office/drawing/2014/main" id="{647037EB-3ED1-4ED3-9A7A-929E760DB10C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41" name="Line 21483">
              <a:extLst>
                <a:ext uri="{FF2B5EF4-FFF2-40B4-BE49-F238E27FC236}">
                  <a16:creationId xmlns:a16="http://schemas.microsoft.com/office/drawing/2014/main" id="{D8D3435E-04AA-4B11-9E0E-6C1073B68559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2" name="Oval 21484">
              <a:extLst>
                <a:ext uri="{FF2B5EF4-FFF2-40B4-BE49-F238E27FC236}">
                  <a16:creationId xmlns:a16="http://schemas.microsoft.com/office/drawing/2014/main" id="{BE8C58B6-E7E0-4A63-98D9-D5C31C978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3" name="Oval 21485">
              <a:extLst>
                <a:ext uri="{FF2B5EF4-FFF2-40B4-BE49-F238E27FC236}">
                  <a16:creationId xmlns:a16="http://schemas.microsoft.com/office/drawing/2014/main" id="{F1F3C030-DE49-415E-A1E6-719CCEFC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G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F943B593-06E4-403C-80A6-2F98E311D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760243"/>
              </p:ext>
            </p:extLst>
          </p:nvPr>
        </p:nvGraphicFramePr>
        <p:xfrm>
          <a:off x="6252801" y="2160246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C536BBBB-02EF-4DFE-AFDB-83B9855C6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146353"/>
              </p:ext>
            </p:extLst>
          </p:nvPr>
        </p:nvGraphicFramePr>
        <p:xfrm>
          <a:off x="5171269" y="2941021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254DC108-943C-4DD9-BA22-B37D17041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315505"/>
              </p:ext>
            </p:extLst>
          </p:nvPr>
        </p:nvGraphicFramePr>
        <p:xfrm>
          <a:off x="4282835" y="3895137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005D8F51-3D2C-4D81-8398-A235FE725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576712"/>
              </p:ext>
            </p:extLst>
          </p:nvPr>
        </p:nvGraphicFramePr>
        <p:xfrm>
          <a:off x="3366491" y="4876503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H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075673B1-7E6C-495C-A2BE-48B2AE309BE0}"/>
              </a:ext>
            </a:extLst>
          </p:cNvPr>
          <p:cNvCxnSpPr>
            <a:cxnSpLocks/>
          </p:cNvCxnSpPr>
          <p:nvPr/>
        </p:nvCxnSpPr>
        <p:spPr>
          <a:xfrm flipH="1">
            <a:off x="5661457" y="2398541"/>
            <a:ext cx="743572" cy="5360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9046E089-54D7-4A62-A588-54D4E97D27BD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4747401" y="3231249"/>
            <a:ext cx="564614" cy="6638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>
            <a:extLst>
              <a:ext uri="{FF2B5EF4-FFF2-40B4-BE49-F238E27FC236}">
                <a16:creationId xmlns:a16="http://schemas.microsoft.com/office/drawing/2014/main" id="{DE6A8ADC-D95E-4A3C-8539-6ADB0AB63E11}"/>
              </a:ext>
            </a:extLst>
          </p:cNvPr>
          <p:cNvCxnSpPr>
            <a:cxnSpLocks/>
            <a:endCxn id="38" idx="0"/>
          </p:cNvCxnSpPr>
          <p:nvPr/>
        </p:nvCxnSpPr>
        <p:spPr>
          <a:xfrm flipH="1">
            <a:off x="3831057" y="4117615"/>
            <a:ext cx="642053" cy="7588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表格 47">
            <a:extLst>
              <a:ext uri="{FF2B5EF4-FFF2-40B4-BE49-F238E27FC236}">
                <a16:creationId xmlns:a16="http://schemas.microsoft.com/office/drawing/2014/main" id="{8EE2062E-338F-45A4-A365-6A6214464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05910"/>
              </p:ext>
            </p:extLst>
          </p:nvPr>
        </p:nvGraphicFramePr>
        <p:xfrm>
          <a:off x="7129893" y="2882841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49" name="表格 48">
            <a:extLst>
              <a:ext uri="{FF2B5EF4-FFF2-40B4-BE49-F238E27FC236}">
                <a16:creationId xmlns:a16="http://schemas.microsoft.com/office/drawing/2014/main" id="{6ADD6D1A-4D92-4CE9-B0C0-547E807E7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669809"/>
              </p:ext>
            </p:extLst>
          </p:nvPr>
        </p:nvGraphicFramePr>
        <p:xfrm>
          <a:off x="5614447" y="3895136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51" name="表格 50">
            <a:extLst>
              <a:ext uri="{FF2B5EF4-FFF2-40B4-BE49-F238E27FC236}">
                <a16:creationId xmlns:a16="http://schemas.microsoft.com/office/drawing/2014/main" id="{30BCEA2E-6413-419A-B805-81EB47BBF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62716"/>
              </p:ext>
            </p:extLst>
          </p:nvPr>
        </p:nvGraphicFramePr>
        <p:xfrm>
          <a:off x="4510560" y="4876503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52" name="表格 51">
            <a:extLst>
              <a:ext uri="{FF2B5EF4-FFF2-40B4-BE49-F238E27FC236}">
                <a16:creationId xmlns:a16="http://schemas.microsoft.com/office/drawing/2014/main" id="{C5CEE4BC-84AD-4F5F-B8A8-A52FD5E25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036356"/>
              </p:ext>
            </p:extLst>
          </p:nvPr>
        </p:nvGraphicFramePr>
        <p:xfrm>
          <a:off x="5556454" y="4882575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53" name="表格 52">
            <a:extLst>
              <a:ext uri="{FF2B5EF4-FFF2-40B4-BE49-F238E27FC236}">
                <a16:creationId xmlns:a16="http://schemas.microsoft.com/office/drawing/2014/main" id="{1A846736-0B58-4B8D-A90B-3AD8BD4EB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965403"/>
              </p:ext>
            </p:extLst>
          </p:nvPr>
        </p:nvGraphicFramePr>
        <p:xfrm>
          <a:off x="6602348" y="4876503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54" name="表格 53">
            <a:extLst>
              <a:ext uri="{FF2B5EF4-FFF2-40B4-BE49-F238E27FC236}">
                <a16:creationId xmlns:a16="http://schemas.microsoft.com/office/drawing/2014/main" id="{734C750C-B44A-497E-BA8C-86BF46AE0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861684"/>
              </p:ext>
            </p:extLst>
          </p:nvPr>
        </p:nvGraphicFramePr>
        <p:xfrm>
          <a:off x="6902976" y="3877587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55" name="表格 54">
            <a:extLst>
              <a:ext uri="{FF2B5EF4-FFF2-40B4-BE49-F238E27FC236}">
                <a16:creationId xmlns:a16="http://schemas.microsoft.com/office/drawing/2014/main" id="{E7BEA2D2-0ED0-4983-B702-5081B7302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57305"/>
              </p:ext>
            </p:extLst>
          </p:nvPr>
        </p:nvGraphicFramePr>
        <p:xfrm>
          <a:off x="8191996" y="3877587"/>
          <a:ext cx="929133" cy="4449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711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309711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444959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56" name="直線單箭頭接點 55">
            <a:extLst>
              <a:ext uri="{FF2B5EF4-FFF2-40B4-BE49-F238E27FC236}">
                <a16:creationId xmlns:a16="http://schemas.microsoft.com/office/drawing/2014/main" id="{90EBD34B-DF1B-447D-B8AD-ADB1E1707712}"/>
              </a:ext>
            </a:extLst>
          </p:cNvPr>
          <p:cNvCxnSpPr>
            <a:cxnSpLocks/>
            <a:endCxn id="51" idx="0"/>
          </p:cNvCxnSpPr>
          <p:nvPr/>
        </p:nvCxnSpPr>
        <p:spPr>
          <a:xfrm flipH="1">
            <a:off x="4975126" y="4117615"/>
            <a:ext cx="89830" cy="7588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>
            <a:extLst>
              <a:ext uri="{FF2B5EF4-FFF2-40B4-BE49-F238E27FC236}">
                <a16:creationId xmlns:a16="http://schemas.microsoft.com/office/drawing/2014/main" id="{95D438E4-1259-44C3-B9B8-6C73D1F7FFCF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6996373" y="2378809"/>
            <a:ext cx="598086" cy="5040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單箭頭接點 58">
            <a:extLst>
              <a:ext uri="{FF2B5EF4-FFF2-40B4-BE49-F238E27FC236}">
                <a16:creationId xmlns:a16="http://schemas.microsoft.com/office/drawing/2014/main" id="{BA8458F2-3144-48CA-960F-17C46A87B719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7898270" y="3105320"/>
            <a:ext cx="758292" cy="7722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61">
            <a:extLst>
              <a:ext uri="{FF2B5EF4-FFF2-40B4-BE49-F238E27FC236}">
                <a16:creationId xmlns:a16="http://schemas.microsoft.com/office/drawing/2014/main" id="{66BA2833-F8F9-43F6-B046-15C40928E06D}"/>
              </a:ext>
            </a:extLst>
          </p:cNvPr>
          <p:cNvCxnSpPr>
            <a:cxnSpLocks/>
            <a:endCxn id="54" idx="0"/>
          </p:cNvCxnSpPr>
          <p:nvPr/>
        </p:nvCxnSpPr>
        <p:spPr>
          <a:xfrm>
            <a:off x="7295417" y="3112020"/>
            <a:ext cx="72125" cy="7655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單箭頭接點 64">
            <a:extLst>
              <a:ext uri="{FF2B5EF4-FFF2-40B4-BE49-F238E27FC236}">
                <a16:creationId xmlns:a16="http://schemas.microsoft.com/office/drawing/2014/main" id="{BE5F6686-5E3C-4B7D-AEA8-388953EB5EF8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5934271" y="3190190"/>
            <a:ext cx="144742" cy="7049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>
            <a:extLst>
              <a:ext uri="{FF2B5EF4-FFF2-40B4-BE49-F238E27FC236}">
                <a16:creationId xmlns:a16="http://schemas.microsoft.com/office/drawing/2014/main" id="{956A214C-850B-4E1D-AE59-0751A3CD1519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6396184" y="4117615"/>
            <a:ext cx="670730" cy="7588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69">
            <a:extLst>
              <a:ext uri="{FF2B5EF4-FFF2-40B4-BE49-F238E27FC236}">
                <a16:creationId xmlns:a16="http://schemas.microsoft.com/office/drawing/2014/main" id="{7BC1F03B-C482-4ECC-85E0-B4431331D8DF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5793732" y="4117615"/>
            <a:ext cx="227288" cy="7649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72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鏈結表示法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F943B593-06E4-403C-80A6-2F98E311D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231834"/>
              </p:ext>
            </p:extLst>
          </p:nvPr>
        </p:nvGraphicFramePr>
        <p:xfrm>
          <a:off x="6908048" y="2176957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075673B1-7E6C-495C-A2BE-48B2AE309BE0}"/>
              </a:ext>
            </a:extLst>
          </p:cNvPr>
          <p:cNvCxnSpPr>
            <a:cxnSpLocks/>
          </p:cNvCxnSpPr>
          <p:nvPr/>
        </p:nvCxnSpPr>
        <p:spPr>
          <a:xfrm flipH="1">
            <a:off x="6037699" y="2377677"/>
            <a:ext cx="955060" cy="5736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9046E089-54D7-4A62-A588-54D4E97D27BD}"/>
              </a:ext>
            </a:extLst>
          </p:cNvPr>
          <p:cNvCxnSpPr>
            <a:cxnSpLocks/>
          </p:cNvCxnSpPr>
          <p:nvPr/>
        </p:nvCxnSpPr>
        <p:spPr>
          <a:xfrm flipH="1">
            <a:off x="5123643" y="3128730"/>
            <a:ext cx="708343" cy="7831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>
            <a:extLst>
              <a:ext uri="{FF2B5EF4-FFF2-40B4-BE49-F238E27FC236}">
                <a16:creationId xmlns:a16="http://schemas.microsoft.com/office/drawing/2014/main" id="{DE6A8ADC-D95E-4A3C-8539-6ADB0AB63E11}"/>
              </a:ext>
            </a:extLst>
          </p:cNvPr>
          <p:cNvCxnSpPr>
            <a:cxnSpLocks/>
          </p:cNvCxnSpPr>
          <p:nvPr/>
        </p:nvCxnSpPr>
        <p:spPr>
          <a:xfrm flipH="1">
            <a:off x="4207300" y="4072171"/>
            <a:ext cx="700437" cy="8210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單箭頭接點 55">
            <a:extLst>
              <a:ext uri="{FF2B5EF4-FFF2-40B4-BE49-F238E27FC236}">
                <a16:creationId xmlns:a16="http://schemas.microsoft.com/office/drawing/2014/main" id="{90EBD34B-DF1B-447D-B8AD-ADB1E1707712}"/>
              </a:ext>
            </a:extLst>
          </p:cNvPr>
          <p:cNvCxnSpPr>
            <a:cxnSpLocks/>
            <a:endCxn id="122" idx="0"/>
          </p:cNvCxnSpPr>
          <p:nvPr/>
        </p:nvCxnSpPr>
        <p:spPr>
          <a:xfrm flipH="1">
            <a:off x="4798579" y="4072171"/>
            <a:ext cx="480842" cy="8344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>
            <a:extLst>
              <a:ext uri="{FF2B5EF4-FFF2-40B4-BE49-F238E27FC236}">
                <a16:creationId xmlns:a16="http://schemas.microsoft.com/office/drawing/2014/main" id="{95D438E4-1259-44C3-B9B8-6C73D1F7FFCF}"/>
              </a:ext>
            </a:extLst>
          </p:cNvPr>
          <p:cNvCxnSpPr>
            <a:cxnSpLocks/>
            <a:endCxn id="126" idx="0"/>
          </p:cNvCxnSpPr>
          <p:nvPr/>
        </p:nvCxnSpPr>
        <p:spPr>
          <a:xfrm>
            <a:off x="7431788" y="2359837"/>
            <a:ext cx="1029500" cy="5907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單箭頭接點 58">
            <a:extLst>
              <a:ext uri="{FF2B5EF4-FFF2-40B4-BE49-F238E27FC236}">
                <a16:creationId xmlns:a16="http://schemas.microsoft.com/office/drawing/2014/main" id="{BA8458F2-3144-48CA-960F-17C46A87B719}"/>
              </a:ext>
            </a:extLst>
          </p:cNvPr>
          <p:cNvCxnSpPr>
            <a:cxnSpLocks/>
            <a:endCxn id="128" idx="0"/>
          </p:cNvCxnSpPr>
          <p:nvPr/>
        </p:nvCxnSpPr>
        <p:spPr>
          <a:xfrm>
            <a:off x="8658273" y="3128730"/>
            <a:ext cx="736906" cy="738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61">
            <a:extLst>
              <a:ext uri="{FF2B5EF4-FFF2-40B4-BE49-F238E27FC236}">
                <a16:creationId xmlns:a16="http://schemas.microsoft.com/office/drawing/2014/main" id="{66BA2833-F8F9-43F6-B046-15C40928E06D}"/>
              </a:ext>
            </a:extLst>
          </p:cNvPr>
          <p:cNvCxnSpPr>
            <a:cxnSpLocks/>
            <a:endCxn id="127" idx="0"/>
          </p:cNvCxnSpPr>
          <p:nvPr/>
        </p:nvCxnSpPr>
        <p:spPr>
          <a:xfrm flipH="1">
            <a:off x="7730831" y="3156651"/>
            <a:ext cx="514478" cy="7104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單箭頭接點 64">
            <a:extLst>
              <a:ext uri="{FF2B5EF4-FFF2-40B4-BE49-F238E27FC236}">
                <a16:creationId xmlns:a16="http://schemas.microsoft.com/office/drawing/2014/main" id="{BE5F6686-5E3C-4B7D-AEA8-388953EB5EF8}"/>
              </a:ext>
            </a:extLst>
          </p:cNvPr>
          <p:cNvCxnSpPr>
            <a:cxnSpLocks/>
            <a:endCxn id="125" idx="0"/>
          </p:cNvCxnSpPr>
          <p:nvPr/>
        </p:nvCxnSpPr>
        <p:spPr>
          <a:xfrm flipH="1">
            <a:off x="6079094" y="3121568"/>
            <a:ext cx="206134" cy="7677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>
            <a:extLst>
              <a:ext uri="{FF2B5EF4-FFF2-40B4-BE49-F238E27FC236}">
                <a16:creationId xmlns:a16="http://schemas.microsoft.com/office/drawing/2014/main" id="{956A214C-850B-4E1D-AE59-0751A3CD1519}"/>
              </a:ext>
            </a:extLst>
          </p:cNvPr>
          <p:cNvCxnSpPr>
            <a:cxnSpLocks/>
            <a:endCxn id="124" idx="0"/>
          </p:cNvCxnSpPr>
          <p:nvPr/>
        </p:nvCxnSpPr>
        <p:spPr>
          <a:xfrm>
            <a:off x="6282946" y="4081152"/>
            <a:ext cx="145383" cy="8255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69">
            <a:extLst>
              <a:ext uri="{FF2B5EF4-FFF2-40B4-BE49-F238E27FC236}">
                <a16:creationId xmlns:a16="http://schemas.microsoft.com/office/drawing/2014/main" id="{7BC1F03B-C482-4ECC-85E0-B4431331D8DF}"/>
              </a:ext>
            </a:extLst>
          </p:cNvPr>
          <p:cNvCxnSpPr>
            <a:cxnSpLocks/>
            <a:endCxn id="123" idx="0"/>
          </p:cNvCxnSpPr>
          <p:nvPr/>
        </p:nvCxnSpPr>
        <p:spPr>
          <a:xfrm flipH="1">
            <a:off x="5626732" y="4071664"/>
            <a:ext cx="245678" cy="8349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>
            <a:extLst>
              <a:ext uri="{FF2B5EF4-FFF2-40B4-BE49-F238E27FC236}">
                <a16:creationId xmlns:a16="http://schemas.microsoft.com/office/drawing/2014/main" id="{6EC2B89F-3D18-4DE2-9BD0-8593FC1CAB6E}"/>
              </a:ext>
            </a:extLst>
          </p:cNvPr>
          <p:cNvGrpSpPr/>
          <p:nvPr/>
        </p:nvGrpSpPr>
        <p:grpSpPr>
          <a:xfrm>
            <a:off x="383069" y="1699439"/>
            <a:ext cx="3449797" cy="3123926"/>
            <a:chOff x="658619" y="1752525"/>
            <a:chExt cx="3449797" cy="3123926"/>
          </a:xfrm>
        </p:grpSpPr>
        <p:sp>
          <p:nvSpPr>
            <p:cNvPr id="88" name="文字方塊 87">
              <a:extLst>
                <a:ext uri="{FF2B5EF4-FFF2-40B4-BE49-F238E27FC236}">
                  <a16:creationId xmlns:a16="http://schemas.microsoft.com/office/drawing/2014/main" id="{54538B6E-C49B-4D98-85C9-247AD081727E}"/>
                </a:ext>
              </a:extLst>
            </p:cNvPr>
            <p:cNvSpPr txBox="1"/>
            <p:nvPr/>
          </p:nvSpPr>
          <p:spPr>
            <a:xfrm>
              <a:off x="1507067" y="1752525"/>
              <a:ext cx="1448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/>
                <a:t>滿枝二元樹 </a:t>
              </a:r>
              <a:r>
                <a:rPr lang="en-US" altLang="zh-TW" dirty="0"/>
                <a:t>:</a:t>
              </a:r>
              <a:r>
                <a:rPr lang="zh-TW" altLang="en-US" dirty="0"/>
                <a:t> </a:t>
              </a:r>
              <a:endParaRPr lang="en-US" altLang="zh-TW" dirty="0"/>
            </a:p>
          </p:txBody>
        </p:sp>
        <p:grpSp>
          <p:nvGrpSpPr>
            <p:cNvPr id="89" name="Group 18525">
              <a:extLst>
                <a:ext uri="{FF2B5EF4-FFF2-40B4-BE49-F238E27FC236}">
                  <a16:creationId xmlns:a16="http://schemas.microsoft.com/office/drawing/2014/main" id="{0ABFEEFA-A479-40F0-AEEA-DD9873575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619" y="2239657"/>
              <a:ext cx="3141496" cy="2633710"/>
              <a:chOff x="5683" y="1913"/>
              <a:chExt cx="3108" cy="2614"/>
            </a:xfrm>
          </p:grpSpPr>
          <p:cxnSp>
            <p:nvCxnSpPr>
              <p:cNvPr id="90" name="Line 21456">
                <a:extLst>
                  <a:ext uri="{FF2B5EF4-FFF2-40B4-BE49-F238E27FC236}">
                    <a16:creationId xmlns:a16="http://schemas.microsoft.com/office/drawing/2014/main" id="{A5BC5D83-6E31-4309-85A8-5A82C53221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595" y="2939"/>
                <a:ext cx="375" cy="12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91" name="Line 21457">
                <a:extLst>
                  <a:ext uri="{FF2B5EF4-FFF2-40B4-BE49-F238E27FC236}">
                    <a16:creationId xmlns:a16="http://schemas.microsoft.com/office/drawing/2014/main" id="{8FCE9B17-D89E-4BF8-A489-C4DD8B0C5EDC}"/>
                  </a:ext>
                </a:extLst>
              </p:cNvPr>
              <p:cNvCxnSpPr/>
              <p:nvPr/>
            </p:nvCxnSpPr>
            <p:spPr bwMode="auto">
              <a:xfrm flipH="1">
                <a:off x="6696" y="3709"/>
                <a:ext cx="137" cy="5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92" name="Line 21466">
                <a:extLst>
                  <a:ext uri="{FF2B5EF4-FFF2-40B4-BE49-F238E27FC236}">
                    <a16:creationId xmlns:a16="http://schemas.microsoft.com/office/drawing/2014/main" id="{74980356-A55B-4805-BA60-608CD95F1B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26" y="2136"/>
                <a:ext cx="1365" cy="20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93" name="Line 21467">
                <a:extLst>
                  <a:ext uri="{FF2B5EF4-FFF2-40B4-BE49-F238E27FC236}">
                    <a16:creationId xmlns:a16="http://schemas.microsoft.com/office/drawing/2014/main" id="{A2C88077-8CC2-443F-93E8-1BE7EFACF5B0}"/>
                  </a:ext>
                </a:extLst>
              </p:cNvPr>
              <p:cNvCxnSpPr/>
              <p:nvPr/>
            </p:nvCxnSpPr>
            <p:spPr bwMode="auto">
              <a:xfrm flipH="1">
                <a:off x="5776" y="2106"/>
                <a:ext cx="1455" cy="21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94" name="Line 21468">
                <a:extLst>
                  <a:ext uri="{FF2B5EF4-FFF2-40B4-BE49-F238E27FC236}">
                    <a16:creationId xmlns:a16="http://schemas.microsoft.com/office/drawing/2014/main" id="{C29FE132-C8FF-43B4-ACE2-DB789BD68EA6}"/>
                  </a:ext>
                </a:extLst>
              </p:cNvPr>
              <p:cNvCxnSpPr/>
              <p:nvPr/>
            </p:nvCxnSpPr>
            <p:spPr bwMode="auto">
              <a:xfrm>
                <a:off x="6697" y="2993"/>
                <a:ext cx="184" cy="44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95" name="Oval 21469">
                <a:extLst>
                  <a:ext uri="{FF2B5EF4-FFF2-40B4-BE49-F238E27FC236}">
                    <a16:creationId xmlns:a16="http://schemas.microsoft.com/office/drawing/2014/main" id="{F25EB577-74D9-45F7-BF0B-9DEA18847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5" y="1913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Oval 21470">
                <a:extLst>
                  <a:ext uri="{FF2B5EF4-FFF2-40B4-BE49-F238E27FC236}">
                    <a16:creationId xmlns:a16="http://schemas.microsoft.com/office/drawing/2014/main" id="{93AC3CA6-B0B2-448C-8375-3919F76F6E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95" y="2667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B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Oval 21471">
                <a:extLst>
                  <a:ext uri="{FF2B5EF4-FFF2-40B4-BE49-F238E27FC236}">
                    <a16:creationId xmlns:a16="http://schemas.microsoft.com/office/drawing/2014/main" id="{4D9A6AD1-30AD-4EAC-BDAD-B6E7CCB06F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3" y="2661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Oval 21472">
                <a:extLst>
                  <a:ext uri="{FF2B5EF4-FFF2-40B4-BE49-F238E27FC236}">
                    <a16:creationId xmlns:a16="http://schemas.microsoft.com/office/drawing/2014/main" id="{ECE492A1-D6D8-482E-97A8-18FD9954D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4" y="3370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E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Oval 21473">
                <a:extLst>
                  <a:ext uri="{FF2B5EF4-FFF2-40B4-BE49-F238E27FC236}">
                    <a16:creationId xmlns:a16="http://schemas.microsoft.com/office/drawing/2014/main" id="{41E50963-9BA3-48A3-9393-B7DEC9C9E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5" y="3388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F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Oval 21474">
                <a:extLst>
                  <a:ext uri="{FF2B5EF4-FFF2-40B4-BE49-F238E27FC236}">
                    <a16:creationId xmlns:a16="http://schemas.microsoft.com/office/drawing/2014/main" id="{D6727DF6-568C-4607-B10A-BA57E95A7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3" y="4145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900" spc="40" dirty="0"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I</a:t>
                </a: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Oval 21475">
                <a:extLst>
                  <a:ext uri="{FF2B5EF4-FFF2-40B4-BE49-F238E27FC236}">
                    <a16:creationId xmlns:a16="http://schemas.microsoft.com/office/drawing/2014/main" id="{33EC4D3D-86F5-4FAB-9FE8-5BF5FD70B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1" y="4166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spc="4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J</a:t>
                </a: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" name="Oval 21476">
                <a:extLst>
                  <a:ext uri="{FF2B5EF4-FFF2-40B4-BE49-F238E27FC236}">
                    <a16:creationId xmlns:a16="http://schemas.microsoft.com/office/drawing/2014/main" id="{6468EA6A-457E-4462-AC36-444AF4B2DA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5" y="4167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spc="4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K</a:t>
                </a: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" name="Oval 21481">
                <a:extLst>
                  <a:ext uri="{FF2B5EF4-FFF2-40B4-BE49-F238E27FC236}">
                    <a16:creationId xmlns:a16="http://schemas.microsoft.com/office/drawing/2014/main" id="{71355484-97D9-48C8-A6C3-ABDFB2B57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3" y="4149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H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4" name="Line 21482">
                <a:extLst>
                  <a:ext uri="{FF2B5EF4-FFF2-40B4-BE49-F238E27FC236}">
                    <a16:creationId xmlns:a16="http://schemas.microsoft.com/office/drawing/2014/main" id="{EE0B3588-338F-4137-8075-C7EA2771FC99}"/>
                  </a:ext>
                </a:extLst>
              </p:cNvPr>
              <p:cNvCxnSpPr/>
              <p:nvPr/>
            </p:nvCxnSpPr>
            <p:spPr bwMode="auto">
              <a:xfrm>
                <a:off x="6980" y="3703"/>
                <a:ext cx="188" cy="46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105" name="Line 21483">
                <a:extLst>
                  <a:ext uri="{FF2B5EF4-FFF2-40B4-BE49-F238E27FC236}">
                    <a16:creationId xmlns:a16="http://schemas.microsoft.com/office/drawing/2014/main" id="{29872016-80FC-46D0-9A2B-90DA232A5739}"/>
                  </a:ext>
                </a:extLst>
              </p:cNvPr>
              <p:cNvCxnSpPr/>
              <p:nvPr/>
            </p:nvCxnSpPr>
            <p:spPr bwMode="auto">
              <a:xfrm>
                <a:off x="6259" y="3683"/>
                <a:ext cx="128" cy="4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06" name="Oval 21484">
                <a:extLst>
                  <a:ext uri="{FF2B5EF4-FFF2-40B4-BE49-F238E27FC236}">
                    <a16:creationId xmlns:a16="http://schemas.microsoft.com/office/drawing/2014/main" id="{6C66CC87-3738-4C9E-A886-0DCCF95B0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9" y="3390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Oval 21485">
                <a:extLst>
                  <a:ext uri="{FF2B5EF4-FFF2-40B4-BE49-F238E27FC236}">
                    <a16:creationId xmlns:a16="http://schemas.microsoft.com/office/drawing/2014/main" id="{A36EBC99-B688-408D-BD3B-B88A50862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78" y="3366"/>
                <a:ext cx="360" cy="3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spc="4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G</a:t>
                </a: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8" name="Oval 21476">
              <a:extLst>
                <a:ext uri="{FF2B5EF4-FFF2-40B4-BE49-F238E27FC236}">
                  <a16:creationId xmlns:a16="http://schemas.microsoft.com/office/drawing/2014/main" id="{9C401E25-3DCB-4BC8-B1D8-FA663A73F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0620" y="4510051"/>
              <a:ext cx="363880" cy="36271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L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109" name="Oval 21476">
              <a:extLst>
                <a:ext uri="{FF2B5EF4-FFF2-40B4-BE49-F238E27FC236}">
                  <a16:creationId xmlns:a16="http://schemas.microsoft.com/office/drawing/2014/main" id="{B4170E1B-AA6E-4462-93E8-02849D609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536" y="4508638"/>
              <a:ext cx="363880" cy="36271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O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110" name="Line 21457">
              <a:extLst>
                <a:ext uri="{FF2B5EF4-FFF2-40B4-BE49-F238E27FC236}">
                  <a16:creationId xmlns:a16="http://schemas.microsoft.com/office/drawing/2014/main" id="{91957142-5F26-4724-A6A8-FB3CEBD0FC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28357" y="4073120"/>
              <a:ext cx="229050" cy="476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111" name="Oval 21476">
              <a:extLst>
                <a:ext uri="{FF2B5EF4-FFF2-40B4-BE49-F238E27FC236}">
                  <a16:creationId xmlns:a16="http://schemas.microsoft.com/office/drawing/2014/main" id="{E4DA9C38-8827-433A-9162-5F30817F7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9324" y="4512488"/>
              <a:ext cx="363880" cy="36271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M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112" name="Oval 21476">
              <a:extLst>
                <a:ext uri="{FF2B5EF4-FFF2-40B4-BE49-F238E27FC236}">
                  <a16:creationId xmlns:a16="http://schemas.microsoft.com/office/drawing/2014/main" id="{9030D57F-F82B-4C82-9E6F-52A2D1D74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5832" y="4513737"/>
              <a:ext cx="363880" cy="36271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altLang="zh-TW" sz="1000" spc="4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N</a:t>
              </a: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113" name="Line 21457">
              <a:extLst>
                <a:ext uri="{FF2B5EF4-FFF2-40B4-BE49-F238E27FC236}">
                  <a16:creationId xmlns:a16="http://schemas.microsoft.com/office/drawing/2014/main" id="{EDEA5BE0-3401-456B-93D6-BC9978E0448B}"/>
                </a:ext>
              </a:extLst>
            </p:cNvPr>
            <p:cNvCxnSpPr>
              <a:cxnSpLocks/>
              <a:stCxn id="107" idx="4"/>
              <a:endCxn id="112" idx="1"/>
            </p:cNvCxnSpPr>
            <p:nvPr/>
          </p:nvCxnSpPr>
          <p:spPr bwMode="auto">
            <a:xfrm flipH="1">
              <a:off x="3339121" y="4066327"/>
              <a:ext cx="124405" cy="5005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  <p:cxnSp>
        <p:nvCxnSpPr>
          <p:cNvPr id="118" name="直線單箭頭接點 117">
            <a:extLst>
              <a:ext uri="{FF2B5EF4-FFF2-40B4-BE49-F238E27FC236}">
                <a16:creationId xmlns:a16="http://schemas.microsoft.com/office/drawing/2014/main" id="{DCC4E3AA-28DB-4A56-9A9F-5ED3E2F5F610}"/>
              </a:ext>
            </a:extLst>
          </p:cNvPr>
          <p:cNvCxnSpPr>
            <a:cxnSpLocks/>
            <a:endCxn id="131" idx="0"/>
          </p:cNvCxnSpPr>
          <p:nvPr/>
        </p:nvCxnSpPr>
        <p:spPr>
          <a:xfrm flipH="1">
            <a:off x="7258391" y="4063894"/>
            <a:ext cx="242608" cy="8427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9" name="表格 118">
            <a:extLst>
              <a:ext uri="{FF2B5EF4-FFF2-40B4-BE49-F238E27FC236}">
                <a16:creationId xmlns:a16="http://schemas.microsoft.com/office/drawing/2014/main" id="{0E5F9A90-99C2-4B12-8197-625EFD44A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86617"/>
              </p:ext>
            </p:extLst>
          </p:nvPr>
        </p:nvGraphicFramePr>
        <p:xfrm>
          <a:off x="5732757" y="2950604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0" name="表格 119">
            <a:extLst>
              <a:ext uri="{FF2B5EF4-FFF2-40B4-BE49-F238E27FC236}">
                <a16:creationId xmlns:a16="http://schemas.microsoft.com/office/drawing/2014/main" id="{C3DDB759-3D2A-44B4-8E40-9042C1E90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412136"/>
              </p:ext>
            </p:extLst>
          </p:nvPr>
        </p:nvGraphicFramePr>
        <p:xfrm>
          <a:off x="4769045" y="3889291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1" name="表格 120">
            <a:extLst>
              <a:ext uri="{FF2B5EF4-FFF2-40B4-BE49-F238E27FC236}">
                <a16:creationId xmlns:a16="http://schemas.microsoft.com/office/drawing/2014/main" id="{41F58106-FEED-42E4-83DF-2306757CE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554452"/>
              </p:ext>
            </p:extLst>
          </p:nvPr>
        </p:nvGraphicFramePr>
        <p:xfrm>
          <a:off x="3694992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H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2" name="表格 121">
            <a:extLst>
              <a:ext uri="{FF2B5EF4-FFF2-40B4-BE49-F238E27FC236}">
                <a16:creationId xmlns:a16="http://schemas.microsoft.com/office/drawing/2014/main" id="{28197B65-AD3F-4CEB-9934-06B80E509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242605"/>
              </p:ext>
            </p:extLst>
          </p:nvPr>
        </p:nvGraphicFramePr>
        <p:xfrm>
          <a:off x="4473516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3" name="表格 122">
            <a:extLst>
              <a:ext uri="{FF2B5EF4-FFF2-40B4-BE49-F238E27FC236}">
                <a16:creationId xmlns:a16="http://schemas.microsoft.com/office/drawing/2014/main" id="{B12BDA15-6134-487E-866E-FAEB3B49E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75248"/>
              </p:ext>
            </p:extLst>
          </p:nvPr>
        </p:nvGraphicFramePr>
        <p:xfrm>
          <a:off x="5301669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4" name="表格 123">
            <a:extLst>
              <a:ext uri="{FF2B5EF4-FFF2-40B4-BE49-F238E27FC236}">
                <a16:creationId xmlns:a16="http://schemas.microsoft.com/office/drawing/2014/main" id="{00085447-2C15-4EC9-9C63-4CBA1E7BA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988071"/>
              </p:ext>
            </p:extLst>
          </p:nvPr>
        </p:nvGraphicFramePr>
        <p:xfrm>
          <a:off x="6103266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5" name="表格 124">
            <a:extLst>
              <a:ext uri="{FF2B5EF4-FFF2-40B4-BE49-F238E27FC236}">
                <a16:creationId xmlns:a16="http://schemas.microsoft.com/office/drawing/2014/main" id="{B5A0B25B-AAE2-45C1-BEA6-B7EFD2688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426543"/>
              </p:ext>
            </p:extLst>
          </p:nvPr>
        </p:nvGraphicFramePr>
        <p:xfrm>
          <a:off x="5754031" y="3889291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6" name="表格 125">
            <a:extLst>
              <a:ext uri="{FF2B5EF4-FFF2-40B4-BE49-F238E27FC236}">
                <a16:creationId xmlns:a16="http://schemas.microsoft.com/office/drawing/2014/main" id="{2B0813E5-50CD-4950-B697-5026AE94C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31224"/>
              </p:ext>
            </p:extLst>
          </p:nvPr>
        </p:nvGraphicFramePr>
        <p:xfrm>
          <a:off x="8136225" y="2950604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7" name="表格 126">
            <a:extLst>
              <a:ext uri="{FF2B5EF4-FFF2-40B4-BE49-F238E27FC236}">
                <a16:creationId xmlns:a16="http://schemas.microsoft.com/office/drawing/2014/main" id="{7AF75EC3-739D-4445-B7B2-757D5574C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12845"/>
              </p:ext>
            </p:extLst>
          </p:nvPr>
        </p:nvGraphicFramePr>
        <p:xfrm>
          <a:off x="7405768" y="3867148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28" name="表格 127">
            <a:extLst>
              <a:ext uri="{FF2B5EF4-FFF2-40B4-BE49-F238E27FC236}">
                <a16:creationId xmlns:a16="http://schemas.microsoft.com/office/drawing/2014/main" id="{17331344-678A-4721-9978-BC1A3BA60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76744"/>
              </p:ext>
            </p:extLst>
          </p:nvPr>
        </p:nvGraphicFramePr>
        <p:xfrm>
          <a:off x="9070116" y="3867148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31" name="表格 130">
            <a:extLst>
              <a:ext uri="{FF2B5EF4-FFF2-40B4-BE49-F238E27FC236}">
                <a16:creationId xmlns:a16="http://schemas.microsoft.com/office/drawing/2014/main" id="{F11421E2-A4C7-4825-9CBF-6855615B2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72468"/>
              </p:ext>
            </p:extLst>
          </p:nvPr>
        </p:nvGraphicFramePr>
        <p:xfrm>
          <a:off x="6933328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32" name="表格 131">
            <a:extLst>
              <a:ext uri="{FF2B5EF4-FFF2-40B4-BE49-F238E27FC236}">
                <a16:creationId xmlns:a16="http://schemas.microsoft.com/office/drawing/2014/main" id="{A907F5E3-493F-421A-BBE3-6FCF10A18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206693"/>
              </p:ext>
            </p:extLst>
          </p:nvPr>
        </p:nvGraphicFramePr>
        <p:xfrm>
          <a:off x="7782308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CCB6DC6B-FEC6-4669-BE90-C24FE37DA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106575"/>
              </p:ext>
            </p:extLst>
          </p:nvPr>
        </p:nvGraphicFramePr>
        <p:xfrm>
          <a:off x="8589598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graphicFrame>
        <p:nvGraphicFramePr>
          <p:cNvPr id="134" name="表格 133">
            <a:extLst>
              <a:ext uri="{FF2B5EF4-FFF2-40B4-BE49-F238E27FC236}">
                <a16:creationId xmlns:a16="http://schemas.microsoft.com/office/drawing/2014/main" id="{98320DA2-1B4E-44F2-832E-11F20618C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197653"/>
              </p:ext>
            </p:extLst>
          </p:nvPr>
        </p:nvGraphicFramePr>
        <p:xfrm>
          <a:off x="9410072" y="4906656"/>
          <a:ext cx="65012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09">
                  <a:extLst>
                    <a:ext uri="{9D8B030D-6E8A-4147-A177-3AD203B41FA5}">
                      <a16:colId xmlns:a16="http://schemas.microsoft.com/office/drawing/2014/main" val="2327772621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2969975013"/>
                    </a:ext>
                  </a:extLst>
                </a:gridCol>
                <a:gridCol w="216709">
                  <a:extLst>
                    <a:ext uri="{9D8B030D-6E8A-4147-A177-3AD203B41FA5}">
                      <a16:colId xmlns:a16="http://schemas.microsoft.com/office/drawing/2014/main" val="3855213273"/>
                    </a:ext>
                  </a:extLst>
                </a:gridCol>
              </a:tblGrid>
              <a:tr h="362714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O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80005"/>
                  </a:ext>
                </a:extLst>
              </a:tr>
            </a:tbl>
          </a:graphicData>
        </a:graphic>
      </p:graphicFrame>
      <p:cxnSp>
        <p:nvCxnSpPr>
          <p:cNvPr id="136" name="直線單箭頭接點 135">
            <a:extLst>
              <a:ext uri="{FF2B5EF4-FFF2-40B4-BE49-F238E27FC236}">
                <a16:creationId xmlns:a16="http://schemas.microsoft.com/office/drawing/2014/main" id="{7E892E6E-12CB-4632-BBF8-5E969355E9E6}"/>
              </a:ext>
            </a:extLst>
          </p:cNvPr>
          <p:cNvCxnSpPr>
            <a:cxnSpLocks/>
            <a:endCxn id="132" idx="0"/>
          </p:cNvCxnSpPr>
          <p:nvPr/>
        </p:nvCxnSpPr>
        <p:spPr>
          <a:xfrm>
            <a:off x="7961920" y="4060540"/>
            <a:ext cx="145451" cy="8461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單箭頭接點 137">
            <a:extLst>
              <a:ext uri="{FF2B5EF4-FFF2-40B4-BE49-F238E27FC236}">
                <a16:creationId xmlns:a16="http://schemas.microsoft.com/office/drawing/2014/main" id="{DDFA0903-0EF8-4F9E-BC14-79C4DA7E5C51}"/>
              </a:ext>
            </a:extLst>
          </p:cNvPr>
          <p:cNvCxnSpPr>
            <a:cxnSpLocks/>
            <a:endCxn id="133" idx="0"/>
          </p:cNvCxnSpPr>
          <p:nvPr/>
        </p:nvCxnSpPr>
        <p:spPr>
          <a:xfrm flipH="1">
            <a:off x="8914661" y="4054782"/>
            <a:ext cx="274756" cy="8518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線單箭頭接點 139">
            <a:extLst>
              <a:ext uri="{FF2B5EF4-FFF2-40B4-BE49-F238E27FC236}">
                <a16:creationId xmlns:a16="http://schemas.microsoft.com/office/drawing/2014/main" id="{F2D2DF64-7D0B-4106-A6D2-AB738D5EDB7E}"/>
              </a:ext>
            </a:extLst>
          </p:cNvPr>
          <p:cNvCxnSpPr>
            <a:cxnSpLocks/>
            <a:endCxn id="134" idx="0"/>
          </p:cNvCxnSpPr>
          <p:nvPr/>
        </p:nvCxnSpPr>
        <p:spPr>
          <a:xfrm>
            <a:off x="9639193" y="4056098"/>
            <a:ext cx="95942" cy="8505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446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二元樹追蹤</a:t>
            </a:r>
          </a:p>
        </p:txBody>
      </p:sp>
      <p:grpSp>
        <p:nvGrpSpPr>
          <p:cNvPr id="18" name="Group 18525">
            <a:extLst>
              <a:ext uri="{FF2B5EF4-FFF2-40B4-BE49-F238E27FC236}">
                <a16:creationId xmlns:a16="http://schemas.microsoft.com/office/drawing/2014/main" id="{235312EA-E8C8-4BDC-97F3-B312C8510BB7}"/>
              </a:ext>
            </a:extLst>
          </p:cNvPr>
          <p:cNvGrpSpPr>
            <a:grpSpLocks/>
          </p:cNvGrpSpPr>
          <p:nvPr/>
        </p:nvGrpSpPr>
        <p:grpSpPr bwMode="auto">
          <a:xfrm>
            <a:off x="1234784" y="1783217"/>
            <a:ext cx="3443719" cy="2633710"/>
            <a:chOff x="5683" y="1913"/>
            <a:chExt cx="3407" cy="2614"/>
          </a:xfrm>
        </p:grpSpPr>
        <p:cxnSp>
          <p:nvCxnSpPr>
            <p:cNvPr id="19" name="Line 21454">
              <a:extLst>
                <a:ext uri="{FF2B5EF4-FFF2-40B4-BE49-F238E27FC236}">
                  <a16:creationId xmlns:a16="http://schemas.microsoft.com/office/drawing/2014/main" id="{3FA10B7C-7EFB-442E-9412-2E9218381315}"/>
                </a:ext>
              </a:extLst>
            </p:cNvPr>
            <p:cNvCxnSpPr/>
            <p:nvPr/>
          </p:nvCxnSpPr>
          <p:spPr bwMode="auto">
            <a:xfrm flipH="1">
              <a:off x="8428" y="3674"/>
              <a:ext cx="30" cy="5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455">
              <a:extLst>
                <a:ext uri="{FF2B5EF4-FFF2-40B4-BE49-F238E27FC236}">
                  <a16:creationId xmlns:a16="http://schemas.microsoft.com/office/drawing/2014/main" id="{EEE9AE9A-D097-43F4-94F2-A168DA38B87B}"/>
                </a:ext>
              </a:extLst>
            </p:cNvPr>
            <p:cNvCxnSpPr/>
            <p:nvPr/>
          </p:nvCxnSpPr>
          <p:spPr bwMode="auto">
            <a:xfrm>
              <a:off x="7848" y="3728"/>
              <a:ext cx="186" cy="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456">
              <a:extLst>
                <a:ext uri="{FF2B5EF4-FFF2-40B4-BE49-F238E27FC236}">
                  <a16:creationId xmlns:a16="http://schemas.microsoft.com/office/drawing/2014/main" id="{C484E0A7-D570-4AB2-8E89-B81BBEB71C3E}"/>
                </a:ext>
              </a:extLst>
            </p:cNvPr>
            <p:cNvCxnSpPr/>
            <p:nvPr/>
          </p:nvCxnSpPr>
          <p:spPr bwMode="auto">
            <a:xfrm flipH="1">
              <a:off x="7595" y="2939"/>
              <a:ext cx="375" cy="1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457">
              <a:extLst>
                <a:ext uri="{FF2B5EF4-FFF2-40B4-BE49-F238E27FC236}">
                  <a16:creationId xmlns:a16="http://schemas.microsoft.com/office/drawing/2014/main" id="{85543374-E79C-434C-9F80-E3E78B216703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6">
              <a:extLst>
                <a:ext uri="{FF2B5EF4-FFF2-40B4-BE49-F238E27FC236}">
                  <a16:creationId xmlns:a16="http://schemas.microsoft.com/office/drawing/2014/main" id="{8CA4C611-4DAF-4D2A-A8EA-8364EF1D3ED1}"/>
                </a:ext>
              </a:extLst>
            </p:cNvPr>
            <p:cNvCxnSpPr/>
            <p:nvPr/>
          </p:nvCxnSpPr>
          <p:spPr bwMode="auto">
            <a:xfrm>
              <a:off x="7426" y="2136"/>
              <a:ext cx="1605" cy="2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7" name="Line 21467">
              <a:extLst>
                <a:ext uri="{FF2B5EF4-FFF2-40B4-BE49-F238E27FC236}">
                  <a16:creationId xmlns:a16="http://schemas.microsoft.com/office/drawing/2014/main" id="{CDF4AA37-3B5A-4A35-B75B-D12C2DEA991F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8" name="Line 21468">
              <a:extLst>
                <a:ext uri="{FF2B5EF4-FFF2-40B4-BE49-F238E27FC236}">
                  <a16:creationId xmlns:a16="http://schemas.microsoft.com/office/drawing/2014/main" id="{7491D775-4ABD-427F-ABB2-9BC0F49BF226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9" name="Oval 21469">
              <a:extLst>
                <a:ext uri="{FF2B5EF4-FFF2-40B4-BE49-F238E27FC236}">
                  <a16:creationId xmlns:a16="http://schemas.microsoft.com/office/drawing/2014/main" id="{DDAE580C-A0E9-4B3C-B366-D05F668D6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0">
              <a:extLst>
                <a:ext uri="{FF2B5EF4-FFF2-40B4-BE49-F238E27FC236}">
                  <a16:creationId xmlns:a16="http://schemas.microsoft.com/office/drawing/2014/main" id="{A075A8EB-6C40-4AB7-8FDC-DBD9D61F4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2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1">
              <a:extLst>
                <a:ext uri="{FF2B5EF4-FFF2-40B4-BE49-F238E27FC236}">
                  <a16:creationId xmlns:a16="http://schemas.microsoft.com/office/drawing/2014/main" id="{11D5F984-7502-4717-B959-97B45B04A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2">
              <a:extLst>
                <a:ext uri="{FF2B5EF4-FFF2-40B4-BE49-F238E27FC236}">
                  <a16:creationId xmlns:a16="http://schemas.microsoft.com/office/drawing/2014/main" id="{C47AC438-6C11-41D6-B628-F4F323666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3">
              <a:extLst>
                <a:ext uri="{FF2B5EF4-FFF2-40B4-BE49-F238E27FC236}">
                  <a16:creationId xmlns:a16="http://schemas.microsoft.com/office/drawing/2014/main" id="{24B9F7B6-0032-499B-BB97-A71779AF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6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4">
              <a:extLst>
                <a:ext uri="{FF2B5EF4-FFF2-40B4-BE49-F238E27FC236}">
                  <a16:creationId xmlns:a16="http://schemas.microsoft.com/office/drawing/2014/main" id="{4DB3E334-1146-4CB3-BCA6-7D8888B8C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9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475">
              <a:extLst>
                <a:ext uri="{FF2B5EF4-FFF2-40B4-BE49-F238E27FC236}">
                  <a16:creationId xmlns:a16="http://schemas.microsoft.com/office/drawing/2014/main" id="{1D2A51D5-DB9B-445C-878E-C3FCE731C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10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476">
              <a:extLst>
                <a:ext uri="{FF2B5EF4-FFF2-40B4-BE49-F238E27FC236}">
                  <a16:creationId xmlns:a16="http://schemas.microsoft.com/office/drawing/2014/main" id="{08A85889-32CB-4453-B81E-079966ED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7" name="Oval 21477">
              <a:extLst>
                <a:ext uri="{FF2B5EF4-FFF2-40B4-BE49-F238E27FC236}">
                  <a16:creationId xmlns:a16="http://schemas.microsoft.com/office/drawing/2014/main" id="{B797F676-26F8-4CC2-98FA-4558AB220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3" y="4164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121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8" name="Oval 21478">
              <a:extLst>
                <a:ext uri="{FF2B5EF4-FFF2-40B4-BE49-F238E27FC236}">
                  <a16:creationId xmlns:a16="http://schemas.microsoft.com/office/drawing/2014/main" id="{E00F38C0-F664-4A10-BBE9-49270756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" y="415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0" name="Oval 21479">
              <a:extLst>
                <a:ext uri="{FF2B5EF4-FFF2-40B4-BE49-F238E27FC236}">
                  <a16:creationId xmlns:a16="http://schemas.microsoft.com/office/drawing/2014/main" id="{8A1A0F6E-3A09-4129-9F5B-43EF52B68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0" name="Oval 21480">
              <a:extLst>
                <a:ext uri="{FF2B5EF4-FFF2-40B4-BE49-F238E27FC236}">
                  <a16:creationId xmlns:a16="http://schemas.microsoft.com/office/drawing/2014/main" id="{D43C6BCA-A221-4021-8925-EC9995DF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" y="416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1" name="Oval 21481">
              <a:extLst>
                <a:ext uri="{FF2B5EF4-FFF2-40B4-BE49-F238E27FC236}">
                  <a16:creationId xmlns:a16="http://schemas.microsoft.com/office/drawing/2014/main" id="{83AA7D0E-E02B-4168-B9CD-242DE15F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8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1482">
              <a:extLst>
                <a:ext uri="{FF2B5EF4-FFF2-40B4-BE49-F238E27FC236}">
                  <a16:creationId xmlns:a16="http://schemas.microsoft.com/office/drawing/2014/main" id="{B617DA57-7427-4BE4-B87A-767BBCBEF2A5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53" name="Line 21483">
              <a:extLst>
                <a:ext uri="{FF2B5EF4-FFF2-40B4-BE49-F238E27FC236}">
                  <a16:creationId xmlns:a16="http://schemas.microsoft.com/office/drawing/2014/main" id="{7F50F2B5-5E33-4883-A999-ABF717CD4987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4" name="Oval 21484">
              <a:extLst>
                <a:ext uri="{FF2B5EF4-FFF2-40B4-BE49-F238E27FC236}">
                  <a16:creationId xmlns:a16="http://schemas.microsoft.com/office/drawing/2014/main" id="{67134EEF-084B-4E93-B660-0221A2636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5" name="Oval 21485">
              <a:extLst>
                <a:ext uri="{FF2B5EF4-FFF2-40B4-BE49-F238E27FC236}">
                  <a16:creationId xmlns:a16="http://schemas.microsoft.com/office/drawing/2014/main" id="{0D8973BD-FF2A-42A9-AA59-E3FA142E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7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FE690145-80AB-4255-9FBC-8B849F08DD0B}"/>
              </a:ext>
            </a:extLst>
          </p:cNvPr>
          <p:cNvSpPr txBox="1"/>
          <p:nvPr/>
        </p:nvSpPr>
        <p:spPr>
          <a:xfrm>
            <a:off x="4784128" y="1782359"/>
            <a:ext cx="498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1. </a:t>
            </a:r>
            <a:r>
              <a:rPr lang="zh-TW" altLang="en-US" dirty="0"/>
              <a:t>前序追蹤 </a:t>
            </a:r>
            <a:r>
              <a:rPr lang="en-US" altLang="zh-TW" dirty="0"/>
              <a:t>: </a:t>
            </a:r>
            <a:r>
              <a:rPr lang="zh-TW" altLang="en-US" dirty="0"/>
              <a:t>先樹根，在左子樹，最後右子樹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60D5ADDA-0479-4ED5-9BA1-C3236CDD0E13}"/>
              </a:ext>
            </a:extLst>
          </p:cNvPr>
          <p:cNvSpPr txBox="1"/>
          <p:nvPr/>
        </p:nvSpPr>
        <p:spPr>
          <a:xfrm>
            <a:off x="4784128" y="2293740"/>
            <a:ext cx="498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2. </a:t>
            </a:r>
            <a:r>
              <a:rPr lang="zh-TW" altLang="en-US" dirty="0"/>
              <a:t>中序追蹤 </a:t>
            </a:r>
            <a:r>
              <a:rPr lang="en-US" altLang="zh-TW" dirty="0"/>
              <a:t>: </a:t>
            </a:r>
            <a:r>
              <a:rPr lang="zh-TW" altLang="en-US" dirty="0"/>
              <a:t>先左子樹，在樹根，最後右子樹</a:t>
            </a: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07591500-7575-48BF-BDF3-89116058E7D5}"/>
              </a:ext>
            </a:extLst>
          </p:cNvPr>
          <p:cNvSpPr txBox="1"/>
          <p:nvPr/>
        </p:nvSpPr>
        <p:spPr>
          <a:xfrm>
            <a:off x="4784127" y="2805121"/>
            <a:ext cx="498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3. </a:t>
            </a:r>
            <a:r>
              <a:rPr lang="zh-TW" altLang="en-US" dirty="0"/>
              <a:t>後序追蹤 </a:t>
            </a:r>
            <a:r>
              <a:rPr lang="en-US" altLang="zh-TW" dirty="0"/>
              <a:t>: </a:t>
            </a:r>
            <a:r>
              <a:rPr lang="zh-TW" altLang="en-US" dirty="0"/>
              <a:t>先左子樹，在右子樹，最後樹根</a:t>
            </a: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D5B0600A-2B32-45D3-B6E3-31ABAC30973E}"/>
              </a:ext>
            </a:extLst>
          </p:cNvPr>
          <p:cNvSpPr txBox="1"/>
          <p:nvPr/>
        </p:nvSpPr>
        <p:spPr>
          <a:xfrm>
            <a:off x="4784127" y="3447387"/>
            <a:ext cx="4988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tips: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	</a:t>
            </a:r>
            <a:r>
              <a:rPr lang="zh-TW" altLang="en-US" dirty="0">
                <a:solidFill>
                  <a:srgbClr val="FF0000"/>
                </a:solidFill>
              </a:rPr>
              <a:t>以追蹤樹根的順序決定前</a:t>
            </a:r>
            <a:r>
              <a:rPr lang="en-US" altLang="zh-TW" dirty="0">
                <a:solidFill>
                  <a:srgbClr val="FF0000"/>
                </a:solidFill>
              </a:rPr>
              <a:t>/</a:t>
            </a:r>
            <a:r>
              <a:rPr lang="zh-TW" altLang="en-US" dirty="0">
                <a:solidFill>
                  <a:srgbClr val="FF0000"/>
                </a:solidFill>
              </a:rPr>
              <a:t>中</a:t>
            </a:r>
            <a:r>
              <a:rPr lang="en-US" altLang="zh-TW" dirty="0">
                <a:solidFill>
                  <a:srgbClr val="FF0000"/>
                </a:solidFill>
              </a:rPr>
              <a:t>/</a:t>
            </a:r>
            <a:r>
              <a:rPr lang="zh-TW" altLang="en-US" dirty="0">
                <a:solidFill>
                  <a:srgbClr val="FF0000"/>
                </a:solidFill>
              </a:rPr>
              <a:t>後序追蹤</a:t>
            </a:r>
            <a:r>
              <a:rPr lang="en-US" altLang="zh-TW" dirty="0">
                <a:solidFill>
                  <a:srgbClr val="FF0000"/>
                </a:solidFill>
              </a:rPr>
              <a:t>	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692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二元樹追蹤</a:t>
            </a:r>
            <a:r>
              <a:rPr lang="en-US" altLang="zh-TW" sz="4000" dirty="0">
                <a:solidFill>
                  <a:schemeClr val="tx1"/>
                </a:solidFill>
              </a:rPr>
              <a:t>(</a:t>
            </a:r>
            <a:r>
              <a:rPr lang="zh-TW" altLang="en-US" sz="4000" b="1" dirty="0">
                <a:solidFill>
                  <a:schemeClr val="tx1"/>
                </a:solidFill>
              </a:rPr>
              <a:t>決定唯一二元樹</a:t>
            </a:r>
            <a:r>
              <a:rPr lang="en-US" altLang="zh-TW" sz="4000" dirty="0">
                <a:solidFill>
                  <a:schemeClr val="tx1"/>
                </a:solidFill>
              </a:rPr>
              <a:t>)</a:t>
            </a:r>
            <a:endParaRPr lang="zh-TW" altLang="en-US" sz="4000" dirty="0">
              <a:solidFill>
                <a:schemeClr val="tx1"/>
              </a:solidFill>
            </a:endParaRPr>
          </a:p>
        </p:txBody>
      </p:sp>
      <p:grpSp>
        <p:nvGrpSpPr>
          <p:cNvPr id="18" name="Group 18525">
            <a:extLst>
              <a:ext uri="{FF2B5EF4-FFF2-40B4-BE49-F238E27FC236}">
                <a16:creationId xmlns:a16="http://schemas.microsoft.com/office/drawing/2014/main" id="{235312EA-E8C8-4BDC-97F3-B312C8510BB7}"/>
              </a:ext>
            </a:extLst>
          </p:cNvPr>
          <p:cNvGrpSpPr>
            <a:grpSpLocks/>
          </p:cNvGrpSpPr>
          <p:nvPr/>
        </p:nvGrpSpPr>
        <p:grpSpPr bwMode="auto">
          <a:xfrm>
            <a:off x="1234784" y="1783217"/>
            <a:ext cx="3443719" cy="2633710"/>
            <a:chOff x="5683" y="1913"/>
            <a:chExt cx="3407" cy="2614"/>
          </a:xfrm>
        </p:grpSpPr>
        <p:cxnSp>
          <p:nvCxnSpPr>
            <p:cNvPr id="19" name="Line 21454">
              <a:extLst>
                <a:ext uri="{FF2B5EF4-FFF2-40B4-BE49-F238E27FC236}">
                  <a16:creationId xmlns:a16="http://schemas.microsoft.com/office/drawing/2014/main" id="{3FA10B7C-7EFB-442E-9412-2E9218381315}"/>
                </a:ext>
              </a:extLst>
            </p:cNvPr>
            <p:cNvCxnSpPr/>
            <p:nvPr/>
          </p:nvCxnSpPr>
          <p:spPr bwMode="auto">
            <a:xfrm flipH="1">
              <a:off x="8428" y="3674"/>
              <a:ext cx="30" cy="5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0" name="Line 21455">
              <a:extLst>
                <a:ext uri="{FF2B5EF4-FFF2-40B4-BE49-F238E27FC236}">
                  <a16:creationId xmlns:a16="http://schemas.microsoft.com/office/drawing/2014/main" id="{EEE9AE9A-D097-43F4-94F2-A168DA38B87B}"/>
                </a:ext>
              </a:extLst>
            </p:cNvPr>
            <p:cNvCxnSpPr/>
            <p:nvPr/>
          </p:nvCxnSpPr>
          <p:spPr bwMode="auto">
            <a:xfrm>
              <a:off x="7848" y="3728"/>
              <a:ext cx="186" cy="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" name="Line 21456">
              <a:extLst>
                <a:ext uri="{FF2B5EF4-FFF2-40B4-BE49-F238E27FC236}">
                  <a16:creationId xmlns:a16="http://schemas.microsoft.com/office/drawing/2014/main" id="{C484E0A7-D570-4AB2-8E89-B81BBEB71C3E}"/>
                </a:ext>
              </a:extLst>
            </p:cNvPr>
            <p:cNvCxnSpPr/>
            <p:nvPr/>
          </p:nvCxnSpPr>
          <p:spPr bwMode="auto">
            <a:xfrm flipH="1">
              <a:off x="7595" y="2939"/>
              <a:ext cx="375" cy="1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2" name="Line 21457">
              <a:extLst>
                <a:ext uri="{FF2B5EF4-FFF2-40B4-BE49-F238E27FC236}">
                  <a16:creationId xmlns:a16="http://schemas.microsoft.com/office/drawing/2014/main" id="{85543374-E79C-434C-9F80-E3E78B216703}"/>
                </a:ext>
              </a:extLst>
            </p:cNvPr>
            <p:cNvCxnSpPr/>
            <p:nvPr/>
          </p:nvCxnSpPr>
          <p:spPr bwMode="auto">
            <a:xfrm flipH="1">
              <a:off x="6696" y="3709"/>
              <a:ext cx="137" cy="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6" name="Line 21466">
              <a:extLst>
                <a:ext uri="{FF2B5EF4-FFF2-40B4-BE49-F238E27FC236}">
                  <a16:creationId xmlns:a16="http://schemas.microsoft.com/office/drawing/2014/main" id="{8CA4C611-4DAF-4D2A-A8EA-8364EF1D3ED1}"/>
                </a:ext>
              </a:extLst>
            </p:cNvPr>
            <p:cNvCxnSpPr/>
            <p:nvPr/>
          </p:nvCxnSpPr>
          <p:spPr bwMode="auto">
            <a:xfrm>
              <a:off x="7426" y="2136"/>
              <a:ext cx="1605" cy="2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7" name="Line 21467">
              <a:extLst>
                <a:ext uri="{FF2B5EF4-FFF2-40B4-BE49-F238E27FC236}">
                  <a16:creationId xmlns:a16="http://schemas.microsoft.com/office/drawing/2014/main" id="{CDF4AA37-3B5A-4A35-B75B-D12C2DEA991F}"/>
                </a:ext>
              </a:extLst>
            </p:cNvPr>
            <p:cNvCxnSpPr/>
            <p:nvPr/>
          </p:nvCxnSpPr>
          <p:spPr bwMode="auto">
            <a:xfrm flipH="1">
              <a:off x="5776" y="2106"/>
              <a:ext cx="1455" cy="2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8" name="Line 21468">
              <a:extLst>
                <a:ext uri="{FF2B5EF4-FFF2-40B4-BE49-F238E27FC236}">
                  <a16:creationId xmlns:a16="http://schemas.microsoft.com/office/drawing/2014/main" id="{7491D775-4ABD-427F-ABB2-9BC0F49BF226}"/>
                </a:ext>
              </a:extLst>
            </p:cNvPr>
            <p:cNvCxnSpPr/>
            <p:nvPr/>
          </p:nvCxnSpPr>
          <p:spPr bwMode="auto">
            <a:xfrm>
              <a:off x="6697" y="2993"/>
              <a:ext cx="184" cy="4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29" name="Oval 21469">
              <a:extLst>
                <a:ext uri="{FF2B5EF4-FFF2-40B4-BE49-F238E27FC236}">
                  <a16:creationId xmlns:a16="http://schemas.microsoft.com/office/drawing/2014/main" id="{DDAE580C-A0E9-4B3C-B366-D05F668D6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5" y="1913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0" name="Oval 21470">
              <a:extLst>
                <a:ext uri="{FF2B5EF4-FFF2-40B4-BE49-F238E27FC236}">
                  <a16:creationId xmlns:a16="http://schemas.microsoft.com/office/drawing/2014/main" id="{A075A8EB-6C40-4AB7-8FDC-DBD9D61F4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5" y="26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2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1" name="Oval 21471">
              <a:extLst>
                <a:ext uri="{FF2B5EF4-FFF2-40B4-BE49-F238E27FC236}">
                  <a16:creationId xmlns:a16="http://schemas.microsoft.com/office/drawing/2014/main" id="{11D5F984-7502-4717-B959-97B45B04A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3" y="2661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2" name="Oval 21472">
              <a:extLst>
                <a:ext uri="{FF2B5EF4-FFF2-40B4-BE49-F238E27FC236}">
                  <a16:creationId xmlns:a16="http://schemas.microsoft.com/office/drawing/2014/main" id="{C47AC438-6C11-41D6-B628-F4F323666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4" y="337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3" name="Oval 21473">
              <a:extLst>
                <a:ext uri="{FF2B5EF4-FFF2-40B4-BE49-F238E27FC236}">
                  <a16:creationId xmlns:a16="http://schemas.microsoft.com/office/drawing/2014/main" id="{24B9F7B6-0032-499B-BB97-A71779AF8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5" y="3388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6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4" name="Oval 21474">
              <a:extLst>
                <a:ext uri="{FF2B5EF4-FFF2-40B4-BE49-F238E27FC236}">
                  <a16:creationId xmlns:a16="http://schemas.microsoft.com/office/drawing/2014/main" id="{4DB3E334-1146-4CB3-BCA6-7D8888B8C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" y="4145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9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5" name="Oval 21475">
              <a:extLst>
                <a:ext uri="{FF2B5EF4-FFF2-40B4-BE49-F238E27FC236}">
                  <a16:creationId xmlns:a16="http://schemas.microsoft.com/office/drawing/2014/main" id="{1D2A51D5-DB9B-445C-878E-C3FCE731C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1" y="41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10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6" name="Oval 21476">
              <a:extLst>
                <a:ext uri="{FF2B5EF4-FFF2-40B4-BE49-F238E27FC236}">
                  <a16:creationId xmlns:a16="http://schemas.microsoft.com/office/drawing/2014/main" id="{08A85889-32CB-4453-B81E-079966ED3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7" name="Oval 21477">
              <a:extLst>
                <a:ext uri="{FF2B5EF4-FFF2-40B4-BE49-F238E27FC236}">
                  <a16:creationId xmlns:a16="http://schemas.microsoft.com/office/drawing/2014/main" id="{B797F676-26F8-4CC2-98FA-4558AB220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3" y="4164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121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38" name="Oval 21478">
              <a:extLst>
                <a:ext uri="{FF2B5EF4-FFF2-40B4-BE49-F238E27FC236}">
                  <a16:creationId xmlns:a16="http://schemas.microsoft.com/office/drawing/2014/main" id="{E00F38C0-F664-4A10-BBE9-49270756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" y="415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13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40" name="Oval 21479">
              <a:extLst>
                <a:ext uri="{FF2B5EF4-FFF2-40B4-BE49-F238E27FC236}">
                  <a16:creationId xmlns:a16="http://schemas.microsoft.com/office/drawing/2014/main" id="{8A1A0F6E-3A09-4129-9F5B-43EF52B68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" y="4167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0" name="Oval 21480">
              <a:extLst>
                <a:ext uri="{FF2B5EF4-FFF2-40B4-BE49-F238E27FC236}">
                  <a16:creationId xmlns:a16="http://schemas.microsoft.com/office/drawing/2014/main" id="{D43C6BCA-A221-4021-8925-EC9995DF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" y="4162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15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1" name="Oval 21481">
              <a:extLst>
                <a:ext uri="{FF2B5EF4-FFF2-40B4-BE49-F238E27FC236}">
                  <a16:creationId xmlns:a16="http://schemas.microsoft.com/office/drawing/2014/main" id="{83AA7D0E-E02B-4168-B9CD-242DE15FB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" y="4149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8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1482">
              <a:extLst>
                <a:ext uri="{FF2B5EF4-FFF2-40B4-BE49-F238E27FC236}">
                  <a16:creationId xmlns:a16="http://schemas.microsoft.com/office/drawing/2014/main" id="{B617DA57-7427-4BE4-B87A-767BBCBEF2A5}"/>
                </a:ext>
              </a:extLst>
            </p:cNvPr>
            <p:cNvCxnSpPr/>
            <p:nvPr/>
          </p:nvCxnSpPr>
          <p:spPr bwMode="auto">
            <a:xfrm>
              <a:off x="6980" y="3703"/>
              <a:ext cx="188" cy="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53" name="Line 21483">
              <a:extLst>
                <a:ext uri="{FF2B5EF4-FFF2-40B4-BE49-F238E27FC236}">
                  <a16:creationId xmlns:a16="http://schemas.microsoft.com/office/drawing/2014/main" id="{7F50F2B5-5E33-4883-A999-ABF717CD4987}"/>
                </a:ext>
              </a:extLst>
            </p:cNvPr>
            <p:cNvCxnSpPr/>
            <p:nvPr/>
          </p:nvCxnSpPr>
          <p:spPr bwMode="auto">
            <a:xfrm>
              <a:off x="6259" y="3683"/>
              <a:ext cx="128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4" name="Oval 21484">
              <a:extLst>
                <a:ext uri="{FF2B5EF4-FFF2-40B4-BE49-F238E27FC236}">
                  <a16:creationId xmlns:a16="http://schemas.microsoft.com/office/drawing/2014/main" id="{67134EEF-084B-4E93-B660-0221A2636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9" y="3390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4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55" name="Oval 21485">
              <a:extLst>
                <a:ext uri="{FF2B5EF4-FFF2-40B4-BE49-F238E27FC236}">
                  <a16:creationId xmlns:a16="http://schemas.microsoft.com/office/drawing/2014/main" id="{0D8973BD-FF2A-42A9-AA59-E3FA142E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8" y="3366"/>
              <a:ext cx="360" cy="3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7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FE690145-80AB-4255-9FBC-8B849F08DD0B}"/>
              </a:ext>
            </a:extLst>
          </p:cNvPr>
          <p:cNvSpPr txBox="1"/>
          <p:nvPr/>
        </p:nvSpPr>
        <p:spPr>
          <a:xfrm>
            <a:off x="4784128" y="1782359"/>
            <a:ext cx="4988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利用兩種追蹤法畫出對應的二元樹</a:t>
            </a:r>
            <a:endParaRPr lang="en-US" altLang="zh-TW" dirty="0"/>
          </a:p>
          <a:p>
            <a:pPr marL="342900" indent="-342900">
              <a:buAutoNum type="arabicPeriod"/>
            </a:pPr>
            <a:r>
              <a:rPr lang="zh-TW" altLang="en-US" dirty="0"/>
              <a:t>中序 </a:t>
            </a:r>
            <a:r>
              <a:rPr lang="en-US" altLang="zh-TW" dirty="0"/>
              <a:t>+</a:t>
            </a:r>
            <a:r>
              <a:rPr lang="zh-TW" altLang="en-US" dirty="0"/>
              <a:t> 前序追蹤</a:t>
            </a:r>
            <a:endParaRPr lang="en-US" altLang="zh-TW" dirty="0"/>
          </a:p>
          <a:p>
            <a:pPr marL="342900" indent="-342900">
              <a:buAutoNum type="arabicPeriod"/>
            </a:pPr>
            <a:r>
              <a:rPr lang="zh-TW" altLang="en-US" dirty="0"/>
              <a:t>中序 </a:t>
            </a:r>
            <a:r>
              <a:rPr lang="en-US" altLang="zh-TW" dirty="0"/>
              <a:t>+</a:t>
            </a:r>
            <a:r>
              <a:rPr lang="zh-TW" altLang="en-US" dirty="0"/>
              <a:t> 後序追蹤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41B7CF86-B309-4C86-84A2-AE90DFC2D1DA}"/>
              </a:ext>
            </a:extLst>
          </p:cNvPr>
          <p:cNvSpPr txBox="1"/>
          <p:nvPr/>
        </p:nvSpPr>
        <p:spPr>
          <a:xfrm>
            <a:off x="4815969" y="2922303"/>
            <a:ext cx="49889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注意 </a:t>
            </a:r>
            <a:r>
              <a:rPr lang="en-US" altLang="zh-TW" dirty="0"/>
              <a:t>:</a:t>
            </a:r>
          </a:p>
          <a:p>
            <a:r>
              <a:rPr lang="zh-TW" altLang="en-US" dirty="0"/>
              <a:t>無法利用前序 </a:t>
            </a:r>
            <a:r>
              <a:rPr lang="en-US" altLang="zh-TW" dirty="0"/>
              <a:t>+</a:t>
            </a:r>
            <a:r>
              <a:rPr lang="zh-TW" altLang="en-US" dirty="0"/>
              <a:t> 後序畫出對應的二元樹</a:t>
            </a:r>
            <a:endParaRPr lang="en-US" altLang="zh-TW" dirty="0"/>
          </a:p>
          <a:p>
            <a:r>
              <a:rPr lang="zh-TW" altLang="en-US" dirty="0"/>
              <a:t>因為前序追蹤 </a:t>
            </a:r>
            <a:r>
              <a:rPr lang="en-US" altLang="zh-TW" dirty="0"/>
              <a:t>:</a:t>
            </a:r>
            <a:r>
              <a:rPr lang="zh-TW" altLang="en-US" dirty="0"/>
              <a:t> 樹根 </a:t>
            </a:r>
            <a:r>
              <a:rPr lang="en-US" altLang="zh-TW" dirty="0">
                <a:sym typeface="Wingdings" panose="05000000000000000000" pitchFamily="2" charset="2"/>
              </a:rPr>
              <a:t> </a:t>
            </a:r>
            <a:r>
              <a:rPr lang="zh-TW" altLang="en-US" dirty="0">
                <a:sym typeface="Wingdings" panose="05000000000000000000" pitchFamily="2" charset="2"/>
              </a:rPr>
              <a:t>左子樹 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 右子樹</a:t>
            </a:r>
            <a:endParaRPr lang="en-US" altLang="zh-TW" dirty="0">
              <a:sym typeface="Wingdings" panose="05000000000000000000" pitchFamily="2" charset="2"/>
            </a:endParaRPr>
          </a:p>
          <a:p>
            <a:r>
              <a:rPr lang="en-US" altLang="zh-TW" dirty="0">
                <a:sym typeface="Wingdings" panose="05000000000000000000" pitchFamily="2" charset="2"/>
              </a:rPr>
              <a:t>	</a:t>
            </a:r>
            <a:r>
              <a:rPr lang="zh-TW" altLang="en-US" dirty="0">
                <a:sym typeface="Wingdings" panose="05000000000000000000" pitchFamily="2" charset="2"/>
              </a:rPr>
              <a:t>後序追蹤 </a:t>
            </a:r>
            <a:r>
              <a:rPr lang="en-US" altLang="zh-TW" dirty="0">
                <a:sym typeface="Wingdings" panose="05000000000000000000" pitchFamily="2" charset="2"/>
              </a:rPr>
              <a:t>:</a:t>
            </a:r>
            <a:r>
              <a:rPr lang="zh-TW" altLang="en-US" dirty="0">
                <a:sym typeface="Wingdings" panose="05000000000000000000" pitchFamily="2" charset="2"/>
              </a:rPr>
              <a:t> 左子樹 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 右子樹 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 </a:t>
            </a:r>
            <a:r>
              <a:rPr lang="zh-TW" altLang="en-US" dirty="0"/>
              <a:t>樹根</a:t>
            </a:r>
            <a:endParaRPr lang="en-US" altLang="zh-TW" dirty="0"/>
          </a:p>
          <a:p>
            <a:endParaRPr lang="en-US" altLang="zh-TW" dirty="0">
              <a:sym typeface="Wingdings" panose="05000000000000000000" pitchFamily="2" charset="2"/>
            </a:endParaRPr>
          </a:p>
          <a:p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左右子樹順序相連，無法區分左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/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右子樹</a:t>
            </a:r>
            <a:endParaRPr lang="en-US" altLang="zh-TW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zh-TW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1710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將一般樹轉為二元樹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E690145-80AB-4255-9FBC-8B849F08DD0B}"/>
              </a:ext>
            </a:extLst>
          </p:cNvPr>
          <p:cNvSpPr txBox="1"/>
          <p:nvPr/>
        </p:nvSpPr>
        <p:spPr>
          <a:xfrm>
            <a:off x="1107041" y="1866249"/>
            <a:ext cx="5427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1. </a:t>
            </a:r>
            <a:r>
              <a:rPr lang="zh-TW" altLang="zh-TW" dirty="0"/>
              <a:t>將節點的所有兄弟節點連接在一起。</a:t>
            </a:r>
          </a:p>
          <a:p>
            <a:r>
              <a:rPr lang="en-US" altLang="zh-TW" dirty="0"/>
              <a:t>2. </a:t>
            </a:r>
            <a:r>
              <a:rPr lang="zh-TW" altLang="zh-TW" dirty="0"/>
              <a:t>把所有不是連到最左子節點的子節點鏈結刪除。</a:t>
            </a:r>
          </a:p>
          <a:p>
            <a:r>
              <a:rPr lang="en-US" altLang="zh-TW" dirty="0"/>
              <a:t>3. </a:t>
            </a:r>
            <a:r>
              <a:rPr lang="zh-TW" altLang="zh-TW" dirty="0"/>
              <a:t>順時針旋轉</a:t>
            </a:r>
            <a:r>
              <a:rPr lang="en-US" altLang="zh-TW" dirty="0"/>
              <a:t>45</a:t>
            </a:r>
            <a:r>
              <a:rPr lang="zh-TW" altLang="zh-TW" dirty="0"/>
              <a:t>度。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906F2A3-D861-4ED6-A58C-99A834EADEA8}"/>
              </a:ext>
            </a:extLst>
          </p:cNvPr>
          <p:cNvGrpSpPr/>
          <p:nvPr/>
        </p:nvGrpSpPr>
        <p:grpSpPr>
          <a:xfrm>
            <a:off x="1107041" y="3429000"/>
            <a:ext cx="1708215" cy="1129508"/>
            <a:chOff x="6839071" y="3119909"/>
            <a:chExt cx="1708215" cy="1129508"/>
          </a:xfrm>
        </p:grpSpPr>
        <p:sp>
          <p:nvSpPr>
            <p:cNvPr id="43" name="Oval 21370">
              <a:extLst>
                <a:ext uri="{FF2B5EF4-FFF2-40B4-BE49-F238E27FC236}">
                  <a16:creationId xmlns:a16="http://schemas.microsoft.com/office/drawing/2014/main" id="{5E371E30-8CD2-4266-A506-9A3A29840D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88835" y="3119909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4" name="Line 21359">
              <a:extLst>
                <a:ext uri="{FF2B5EF4-FFF2-40B4-BE49-F238E27FC236}">
                  <a16:creationId xmlns:a16="http://schemas.microsoft.com/office/drawing/2014/main" id="{F184159D-DF78-4E33-BBDE-3AB97041ED5E}"/>
                </a:ext>
              </a:extLst>
            </p:cNvPr>
            <p:cNvCxnSpPr>
              <a:cxnSpLocks/>
              <a:endCxn id="45" idx="7"/>
            </p:cNvCxnSpPr>
            <p:nvPr/>
          </p:nvCxnSpPr>
          <p:spPr bwMode="auto">
            <a:xfrm flipH="1">
              <a:off x="7207437" y="3469995"/>
              <a:ext cx="332428" cy="4066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5" name="Oval 21371">
              <a:extLst>
                <a:ext uri="{FF2B5EF4-FFF2-40B4-BE49-F238E27FC236}">
                  <a16:creationId xmlns:a16="http://schemas.microsoft.com/office/drawing/2014/main" id="{02573FA8-1988-4D36-87E4-F139FF87AAC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839071" y="3813484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6" name="Line 21384">
              <a:extLst>
                <a:ext uri="{FF2B5EF4-FFF2-40B4-BE49-F238E27FC236}">
                  <a16:creationId xmlns:a16="http://schemas.microsoft.com/office/drawing/2014/main" id="{EFB8A5B2-AE93-4850-AFB6-EED01BE42765}"/>
                </a:ext>
              </a:extLst>
            </p:cNvPr>
            <p:cNvCxnSpPr>
              <a:cxnSpLocks/>
              <a:endCxn id="47" idx="0"/>
            </p:cNvCxnSpPr>
            <p:nvPr/>
          </p:nvCxnSpPr>
          <p:spPr bwMode="auto">
            <a:xfrm>
              <a:off x="7702309" y="3560612"/>
              <a:ext cx="9994" cy="2479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7" name="Oval 21379">
              <a:extLst>
                <a:ext uri="{FF2B5EF4-FFF2-40B4-BE49-F238E27FC236}">
                  <a16:creationId xmlns:a16="http://schemas.microsoft.com/office/drawing/2014/main" id="{6829C72A-D6AB-411F-92E3-C63D5541419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96519" y="3808602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48" name="Line 21360">
              <a:extLst>
                <a:ext uri="{FF2B5EF4-FFF2-40B4-BE49-F238E27FC236}">
                  <a16:creationId xmlns:a16="http://schemas.microsoft.com/office/drawing/2014/main" id="{8914D59E-7F83-41E4-8D00-4605C6A4593E}"/>
                </a:ext>
              </a:extLst>
            </p:cNvPr>
            <p:cNvCxnSpPr>
              <a:cxnSpLocks/>
              <a:endCxn id="49" idx="1"/>
            </p:cNvCxnSpPr>
            <p:nvPr/>
          </p:nvCxnSpPr>
          <p:spPr bwMode="auto">
            <a:xfrm>
              <a:off x="7893714" y="3463191"/>
              <a:ext cx="285206" cy="4178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49" name="Oval 21372">
              <a:extLst>
                <a:ext uri="{FF2B5EF4-FFF2-40B4-BE49-F238E27FC236}">
                  <a16:creationId xmlns:a16="http://schemas.microsoft.com/office/drawing/2014/main" id="{DDB629DF-88F1-423E-A406-0F24841028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15718" y="3817832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4A05BB7C-14EB-48A9-8901-C7FF63DC52A7}"/>
              </a:ext>
            </a:extLst>
          </p:cNvPr>
          <p:cNvGrpSpPr/>
          <p:nvPr/>
        </p:nvGrpSpPr>
        <p:grpSpPr>
          <a:xfrm>
            <a:off x="3759659" y="3416450"/>
            <a:ext cx="1708215" cy="1129508"/>
            <a:chOff x="6839071" y="3119909"/>
            <a:chExt cx="1708215" cy="1129508"/>
          </a:xfrm>
        </p:grpSpPr>
        <p:sp>
          <p:nvSpPr>
            <p:cNvPr id="57" name="Oval 21370">
              <a:extLst>
                <a:ext uri="{FF2B5EF4-FFF2-40B4-BE49-F238E27FC236}">
                  <a16:creationId xmlns:a16="http://schemas.microsoft.com/office/drawing/2014/main" id="{7C59098D-A177-4831-AEA0-1A4B611FF1D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88835" y="3119909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58" name="Line 21359">
              <a:extLst>
                <a:ext uri="{FF2B5EF4-FFF2-40B4-BE49-F238E27FC236}">
                  <a16:creationId xmlns:a16="http://schemas.microsoft.com/office/drawing/2014/main" id="{7FF5A844-DF15-4B52-BDE9-2332297C153C}"/>
                </a:ext>
              </a:extLst>
            </p:cNvPr>
            <p:cNvCxnSpPr>
              <a:cxnSpLocks/>
              <a:endCxn id="59" idx="7"/>
            </p:cNvCxnSpPr>
            <p:nvPr/>
          </p:nvCxnSpPr>
          <p:spPr bwMode="auto">
            <a:xfrm flipH="1">
              <a:off x="7207437" y="3469995"/>
              <a:ext cx="332428" cy="4066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59" name="Oval 21371">
              <a:extLst>
                <a:ext uri="{FF2B5EF4-FFF2-40B4-BE49-F238E27FC236}">
                  <a16:creationId xmlns:a16="http://schemas.microsoft.com/office/drawing/2014/main" id="{37CA7D92-8C12-45A4-910B-455166E85CD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839071" y="3813484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60" name="Line 21384">
              <a:extLst>
                <a:ext uri="{FF2B5EF4-FFF2-40B4-BE49-F238E27FC236}">
                  <a16:creationId xmlns:a16="http://schemas.microsoft.com/office/drawing/2014/main" id="{9073FF92-BA0B-4960-81C1-99B73DF087B3}"/>
                </a:ext>
              </a:extLst>
            </p:cNvPr>
            <p:cNvCxnSpPr>
              <a:cxnSpLocks/>
              <a:stCxn id="59" idx="6"/>
              <a:endCxn id="61" idx="2"/>
            </p:cNvCxnSpPr>
            <p:nvPr/>
          </p:nvCxnSpPr>
          <p:spPr bwMode="auto">
            <a:xfrm flipV="1">
              <a:off x="7270639" y="4024395"/>
              <a:ext cx="225880" cy="48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61" name="Oval 21379">
              <a:extLst>
                <a:ext uri="{FF2B5EF4-FFF2-40B4-BE49-F238E27FC236}">
                  <a16:creationId xmlns:a16="http://schemas.microsoft.com/office/drawing/2014/main" id="{5D6A4B47-E9A9-4AEC-8D6B-D1EE9B83747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96519" y="3808602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63" name="Oval 21372">
              <a:extLst>
                <a:ext uri="{FF2B5EF4-FFF2-40B4-BE49-F238E27FC236}">
                  <a16:creationId xmlns:a16="http://schemas.microsoft.com/office/drawing/2014/main" id="{49E10C5E-52A8-4FD9-A590-29AEC0DDA9C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15718" y="3817832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2" name="Line 21384">
            <a:extLst>
              <a:ext uri="{FF2B5EF4-FFF2-40B4-BE49-F238E27FC236}">
                <a16:creationId xmlns:a16="http://schemas.microsoft.com/office/drawing/2014/main" id="{CB6D00D8-F7E8-4527-BBAB-48CA9C4D874C}"/>
              </a:ext>
            </a:extLst>
          </p:cNvPr>
          <p:cNvCxnSpPr>
            <a:cxnSpLocks/>
            <a:stCxn id="61" idx="6"/>
            <a:endCxn id="63" idx="2"/>
          </p:cNvCxnSpPr>
          <p:nvPr/>
        </p:nvCxnSpPr>
        <p:spPr bwMode="auto">
          <a:xfrm>
            <a:off x="4848675" y="4320936"/>
            <a:ext cx="187631" cy="92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grpSp>
        <p:nvGrpSpPr>
          <p:cNvPr id="73" name="群組 72">
            <a:extLst>
              <a:ext uri="{FF2B5EF4-FFF2-40B4-BE49-F238E27FC236}">
                <a16:creationId xmlns:a16="http://schemas.microsoft.com/office/drawing/2014/main" id="{A01C4FCC-888E-4A1C-9B3F-5E25145E658F}"/>
              </a:ext>
            </a:extLst>
          </p:cNvPr>
          <p:cNvGrpSpPr/>
          <p:nvPr/>
        </p:nvGrpSpPr>
        <p:grpSpPr>
          <a:xfrm>
            <a:off x="6638157" y="3429000"/>
            <a:ext cx="1512900" cy="2274330"/>
            <a:chOff x="6839071" y="3119909"/>
            <a:chExt cx="1512900" cy="2274330"/>
          </a:xfrm>
        </p:grpSpPr>
        <p:sp>
          <p:nvSpPr>
            <p:cNvPr id="74" name="Oval 21370">
              <a:extLst>
                <a:ext uri="{FF2B5EF4-FFF2-40B4-BE49-F238E27FC236}">
                  <a16:creationId xmlns:a16="http://schemas.microsoft.com/office/drawing/2014/main" id="{7869254F-C5C3-484B-B268-153B847AFD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88835" y="3119909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A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75" name="Line 21359">
              <a:extLst>
                <a:ext uri="{FF2B5EF4-FFF2-40B4-BE49-F238E27FC236}">
                  <a16:creationId xmlns:a16="http://schemas.microsoft.com/office/drawing/2014/main" id="{2FB87390-85F9-454B-A2CE-4963EF825B51}"/>
                </a:ext>
              </a:extLst>
            </p:cNvPr>
            <p:cNvCxnSpPr>
              <a:cxnSpLocks/>
              <a:endCxn id="76" idx="7"/>
            </p:cNvCxnSpPr>
            <p:nvPr/>
          </p:nvCxnSpPr>
          <p:spPr bwMode="auto">
            <a:xfrm flipH="1">
              <a:off x="7207437" y="3469995"/>
              <a:ext cx="332428" cy="4066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76" name="Oval 21371">
              <a:extLst>
                <a:ext uri="{FF2B5EF4-FFF2-40B4-BE49-F238E27FC236}">
                  <a16:creationId xmlns:a16="http://schemas.microsoft.com/office/drawing/2014/main" id="{A38E6117-BC98-4C5F-866D-D8026851E1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839071" y="3813484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B</a:t>
              </a:r>
              <a:endParaRPr lang="zh-TW" sz="100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cxnSp>
          <p:nvCxnSpPr>
            <p:cNvPr id="77" name="Line 21384">
              <a:extLst>
                <a:ext uri="{FF2B5EF4-FFF2-40B4-BE49-F238E27FC236}">
                  <a16:creationId xmlns:a16="http://schemas.microsoft.com/office/drawing/2014/main" id="{A2430C59-37EC-491F-BA93-DA3275FFF41A}"/>
                </a:ext>
              </a:extLst>
            </p:cNvPr>
            <p:cNvCxnSpPr>
              <a:cxnSpLocks/>
              <a:stCxn id="76" idx="5"/>
              <a:endCxn id="78" idx="1"/>
            </p:cNvCxnSpPr>
            <p:nvPr/>
          </p:nvCxnSpPr>
          <p:spPr bwMode="auto">
            <a:xfrm>
              <a:off x="7207437" y="4181865"/>
              <a:ext cx="229416" cy="2614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sp>
          <p:nvSpPr>
            <p:cNvPr id="78" name="Oval 21379">
              <a:extLst>
                <a:ext uri="{FF2B5EF4-FFF2-40B4-BE49-F238E27FC236}">
                  <a16:creationId xmlns:a16="http://schemas.microsoft.com/office/drawing/2014/main" id="{C7D464BC-D38C-497A-961E-233C2462B7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373651" y="4380067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C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  <p:sp>
          <p:nvSpPr>
            <p:cNvPr id="79" name="Oval 21372">
              <a:extLst>
                <a:ext uri="{FF2B5EF4-FFF2-40B4-BE49-F238E27FC236}">
                  <a16:creationId xmlns:a16="http://schemas.microsoft.com/office/drawing/2014/main" id="{05FCDDFC-256D-4E07-B630-D338721F83C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20403" y="4962654"/>
              <a:ext cx="431568" cy="43158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en-US" sz="100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rPr>
                <a:t>D</a:t>
              </a:r>
              <a:endParaRPr lang="zh-TW" sz="100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明體"/>
                <a:cs typeface="Times New Roman" panose="02020603050405020304" pitchFamily="18" charset="0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en-US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rPr>
                <a:t> </a:t>
              </a:r>
              <a:endParaRPr lang="zh-TW" sz="900" spc="40" dirty="0">
                <a:solidFill>
                  <a:srgbClr val="CCCC99"/>
                </a:solidFill>
                <a:effectLst/>
                <a:latin typeface="Times New Roman" panose="02020603050405020304" pitchFamily="18" charset="0"/>
                <a:ea typeface="華康細圓體"/>
                <a:cs typeface="Times New Roman" panose="02020603050405020304" pitchFamily="18" charset="0"/>
              </a:endParaRPr>
            </a:p>
          </p:txBody>
        </p:sp>
      </p:grpSp>
      <p:cxnSp>
        <p:nvCxnSpPr>
          <p:cNvPr id="80" name="Line 21384">
            <a:extLst>
              <a:ext uri="{FF2B5EF4-FFF2-40B4-BE49-F238E27FC236}">
                <a16:creationId xmlns:a16="http://schemas.microsoft.com/office/drawing/2014/main" id="{822D2AD3-1410-47AC-B00F-4B7CA145EC33}"/>
              </a:ext>
            </a:extLst>
          </p:cNvPr>
          <p:cNvCxnSpPr>
            <a:cxnSpLocks/>
            <a:stCxn id="78" idx="5"/>
            <a:endCxn id="79" idx="1"/>
          </p:cNvCxnSpPr>
          <p:nvPr/>
        </p:nvCxnSpPr>
        <p:spPr bwMode="auto">
          <a:xfrm>
            <a:off x="7541103" y="5057539"/>
            <a:ext cx="241588" cy="27741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C9ABF6E3-3D0F-418C-859D-D94E0678ED69}"/>
              </a:ext>
            </a:extLst>
          </p:cNvPr>
          <p:cNvCxnSpPr/>
          <p:nvPr/>
        </p:nvCxnSpPr>
        <p:spPr>
          <a:xfrm>
            <a:off x="3028426" y="3869703"/>
            <a:ext cx="6543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>
            <a:extLst>
              <a:ext uri="{FF2B5EF4-FFF2-40B4-BE49-F238E27FC236}">
                <a16:creationId xmlns:a16="http://schemas.microsoft.com/office/drawing/2014/main" id="{D693B261-2CC1-4672-8AFB-8EE4189F786D}"/>
              </a:ext>
            </a:extLst>
          </p:cNvPr>
          <p:cNvCxnSpPr/>
          <p:nvPr/>
        </p:nvCxnSpPr>
        <p:spPr>
          <a:xfrm>
            <a:off x="5768829" y="3848312"/>
            <a:ext cx="6543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250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將樹林轉為二元樹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E690145-80AB-4255-9FBC-8B849F08DD0B}"/>
              </a:ext>
            </a:extLst>
          </p:cNvPr>
          <p:cNvSpPr txBox="1"/>
          <p:nvPr/>
        </p:nvSpPr>
        <p:spPr>
          <a:xfrm>
            <a:off x="1107041" y="1866249"/>
            <a:ext cx="5427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dirty="0"/>
              <a:t>1.</a:t>
            </a:r>
            <a:r>
              <a:rPr lang="zh-TW" altLang="en-US" dirty="0"/>
              <a:t> </a:t>
            </a:r>
            <a:r>
              <a:rPr lang="zh-TW" altLang="zh-TW" dirty="0"/>
              <a:t>先將樹林中的每棵樹化為二元樹</a:t>
            </a:r>
            <a:r>
              <a:rPr lang="en-US" altLang="zh-TW" dirty="0"/>
              <a:t>(</a:t>
            </a:r>
            <a:r>
              <a:rPr lang="zh-TW" altLang="zh-TW" dirty="0"/>
              <a:t>不旋轉</a:t>
            </a:r>
            <a:r>
              <a:rPr lang="en-US" altLang="zh-TW" dirty="0"/>
              <a:t>45</a:t>
            </a:r>
            <a:r>
              <a:rPr lang="zh-TW" altLang="zh-TW" dirty="0"/>
              <a:t>度</a:t>
            </a:r>
            <a:r>
              <a:rPr lang="en-US" altLang="zh-TW" dirty="0"/>
              <a:t>)</a:t>
            </a:r>
            <a:r>
              <a:rPr lang="zh-TW" altLang="zh-TW" dirty="0"/>
              <a:t>。</a:t>
            </a:r>
          </a:p>
          <a:p>
            <a:r>
              <a:rPr lang="en-US" altLang="zh-TW" dirty="0"/>
              <a:t>2.</a:t>
            </a:r>
            <a:r>
              <a:rPr lang="zh-TW" altLang="en-US" dirty="0"/>
              <a:t> </a:t>
            </a:r>
            <a:r>
              <a:rPr lang="zh-TW" altLang="zh-TW" dirty="0"/>
              <a:t>把所有二元樹利用樹根節點全部鏈結在一起。</a:t>
            </a:r>
          </a:p>
          <a:p>
            <a:r>
              <a:rPr lang="en-US" altLang="zh-TW" dirty="0"/>
              <a:t>3. </a:t>
            </a:r>
            <a:r>
              <a:rPr lang="zh-TW" altLang="zh-TW" dirty="0"/>
              <a:t>順時針旋轉</a:t>
            </a:r>
            <a:r>
              <a:rPr lang="en-US" altLang="zh-TW" dirty="0"/>
              <a:t>45</a:t>
            </a:r>
            <a:r>
              <a:rPr lang="zh-TW" altLang="zh-TW" dirty="0"/>
              <a:t>度。</a:t>
            </a:r>
          </a:p>
        </p:txBody>
      </p:sp>
      <p:grpSp>
        <p:nvGrpSpPr>
          <p:cNvPr id="209" name="群組 208">
            <a:extLst>
              <a:ext uri="{FF2B5EF4-FFF2-40B4-BE49-F238E27FC236}">
                <a16:creationId xmlns:a16="http://schemas.microsoft.com/office/drawing/2014/main" id="{EC9576E0-453F-45D9-B2CD-8AE1C08CF2E8}"/>
              </a:ext>
            </a:extLst>
          </p:cNvPr>
          <p:cNvGrpSpPr/>
          <p:nvPr/>
        </p:nvGrpSpPr>
        <p:grpSpPr>
          <a:xfrm>
            <a:off x="1211053" y="3009526"/>
            <a:ext cx="4179482" cy="1148949"/>
            <a:chOff x="1211053" y="3113745"/>
            <a:chExt cx="4179482" cy="1148949"/>
          </a:xfrm>
        </p:grpSpPr>
        <p:grpSp>
          <p:nvGrpSpPr>
            <p:cNvPr id="210" name="Group 21358">
              <a:extLst>
                <a:ext uri="{FF2B5EF4-FFF2-40B4-BE49-F238E27FC236}">
                  <a16:creationId xmlns:a16="http://schemas.microsoft.com/office/drawing/2014/main" id="{334577F6-1C97-4BB1-BAB8-2C33B16CF3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11053" y="3113745"/>
              <a:ext cx="2177282" cy="1131452"/>
              <a:chOff x="2458" y="3618"/>
              <a:chExt cx="2240" cy="1164"/>
            </a:xfrm>
          </p:grpSpPr>
          <p:cxnSp>
            <p:nvCxnSpPr>
              <p:cNvPr id="219" name="Line 21361">
                <a:extLst>
                  <a:ext uri="{FF2B5EF4-FFF2-40B4-BE49-F238E27FC236}">
                    <a16:creationId xmlns:a16="http://schemas.microsoft.com/office/drawing/2014/main" id="{ED7A373A-E3F1-440A-8CF9-5547371F5989}"/>
                  </a:ext>
                </a:extLst>
              </p:cNvPr>
              <p:cNvCxnSpPr/>
              <p:nvPr/>
            </p:nvCxnSpPr>
            <p:spPr bwMode="auto">
              <a:xfrm flipH="1">
                <a:off x="2802" y="4060"/>
                <a:ext cx="306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220" name="Line 21362">
                <a:extLst>
                  <a:ext uri="{FF2B5EF4-FFF2-40B4-BE49-F238E27FC236}">
                    <a16:creationId xmlns:a16="http://schemas.microsoft.com/office/drawing/2014/main" id="{B839F187-865A-442F-AAF9-FCA68827BC4F}"/>
                  </a:ext>
                </a:extLst>
              </p:cNvPr>
              <p:cNvCxnSpPr/>
              <p:nvPr/>
            </p:nvCxnSpPr>
            <p:spPr bwMode="auto">
              <a:xfrm>
                <a:off x="3371" y="4092"/>
                <a:ext cx="157" cy="2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221" name="Oval 21371">
                <a:extLst>
                  <a:ext uri="{FF2B5EF4-FFF2-40B4-BE49-F238E27FC236}">
                    <a16:creationId xmlns:a16="http://schemas.microsoft.com/office/drawing/2014/main" id="{E322D639-32C2-43F6-AE11-5FF037CAA72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23" y="366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2" name="Oval 21373">
                <a:extLst>
                  <a:ext uri="{FF2B5EF4-FFF2-40B4-BE49-F238E27FC236}">
                    <a16:creationId xmlns:a16="http://schemas.microsoft.com/office/drawing/2014/main" id="{D89AAC03-B196-49FF-90A0-5B1A4E9543A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458" y="4304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spc="4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B</a:t>
                </a: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3" name="Oval 21378">
                <a:extLst>
                  <a:ext uri="{FF2B5EF4-FFF2-40B4-BE49-F238E27FC236}">
                    <a16:creationId xmlns:a16="http://schemas.microsoft.com/office/drawing/2014/main" id="{D7B757B5-544F-4C69-9FDF-0FFCEB4A119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54" y="4280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E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4" name="Oval 21379">
                <a:extLst>
                  <a:ext uri="{FF2B5EF4-FFF2-40B4-BE49-F238E27FC236}">
                    <a16:creationId xmlns:a16="http://schemas.microsoft.com/office/drawing/2014/main" id="{356666DB-FD8C-484B-94FE-1A3165176F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29" y="361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" name="Oval 21380">
                <a:extLst>
                  <a:ext uri="{FF2B5EF4-FFF2-40B4-BE49-F238E27FC236}">
                    <a16:creationId xmlns:a16="http://schemas.microsoft.com/office/drawing/2014/main" id="{032F0242-46DC-41CB-94FA-3958CAC324F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32" y="433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6" name="Line 21385">
                <a:extLst>
                  <a:ext uri="{FF2B5EF4-FFF2-40B4-BE49-F238E27FC236}">
                    <a16:creationId xmlns:a16="http://schemas.microsoft.com/office/drawing/2014/main" id="{5C87EDF5-9446-4648-8F0F-CE1683F60368}"/>
                  </a:ext>
                </a:extLst>
              </p:cNvPr>
              <p:cNvCxnSpPr/>
              <p:nvPr/>
            </p:nvCxnSpPr>
            <p:spPr bwMode="auto">
              <a:xfrm>
                <a:off x="4471" y="4067"/>
                <a:ext cx="0" cy="2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</p:grpSp>
        <p:grpSp>
          <p:nvGrpSpPr>
            <p:cNvPr id="211" name="群組 210">
              <a:extLst>
                <a:ext uri="{FF2B5EF4-FFF2-40B4-BE49-F238E27FC236}">
                  <a16:creationId xmlns:a16="http://schemas.microsoft.com/office/drawing/2014/main" id="{F8D87D51-D9C9-401C-A7A3-D6C32A749651}"/>
                </a:ext>
              </a:extLst>
            </p:cNvPr>
            <p:cNvGrpSpPr/>
            <p:nvPr/>
          </p:nvGrpSpPr>
          <p:grpSpPr>
            <a:xfrm>
              <a:off x="3682320" y="3133186"/>
              <a:ext cx="1708215" cy="1129508"/>
              <a:chOff x="6839071" y="3119909"/>
              <a:chExt cx="1708215" cy="1129508"/>
            </a:xfrm>
          </p:grpSpPr>
          <p:sp>
            <p:nvSpPr>
              <p:cNvPr id="212" name="Oval 21370">
                <a:extLst>
                  <a:ext uri="{FF2B5EF4-FFF2-40B4-BE49-F238E27FC236}">
                    <a16:creationId xmlns:a16="http://schemas.microsoft.com/office/drawing/2014/main" id="{2A03FD9B-1AF4-4315-862F-183254CCECF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88835" y="3119909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F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3" name="Line 21359">
                <a:extLst>
                  <a:ext uri="{FF2B5EF4-FFF2-40B4-BE49-F238E27FC236}">
                    <a16:creationId xmlns:a16="http://schemas.microsoft.com/office/drawing/2014/main" id="{04AAD02A-08AA-4DA2-A4EE-D4CECFCE6AC1}"/>
                  </a:ext>
                </a:extLst>
              </p:cNvPr>
              <p:cNvCxnSpPr>
                <a:cxnSpLocks/>
                <a:endCxn id="214" idx="7"/>
              </p:cNvCxnSpPr>
              <p:nvPr/>
            </p:nvCxnSpPr>
            <p:spPr bwMode="auto">
              <a:xfrm flipH="1">
                <a:off x="7207437" y="3469995"/>
                <a:ext cx="332428" cy="4066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214" name="Oval 21371">
                <a:extLst>
                  <a:ext uri="{FF2B5EF4-FFF2-40B4-BE49-F238E27FC236}">
                    <a16:creationId xmlns:a16="http://schemas.microsoft.com/office/drawing/2014/main" id="{C6DD9ABD-DA57-4077-8648-6D53C88B7B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39071" y="3813484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G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5" name="Line 21384">
                <a:extLst>
                  <a:ext uri="{FF2B5EF4-FFF2-40B4-BE49-F238E27FC236}">
                    <a16:creationId xmlns:a16="http://schemas.microsoft.com/office/drawing/2014/main" id="{E6202F11-9886-49C0-B985-F75BB9922675}"/>
                  </a:ext>
                </a:extLst>
              </p:cNvPr>
              <p:cNvCxnSpPr>
                <a:cxnSpLocks/>
                <a:endCxn id="216" idx="0"/>
              </p:cNvCxnSpPr>
              <p:nvPr/>
            </p:nvCxnSpPr>
            <p:spPr bwMode="auto">
              <a:xfrm>
                <a:off x="7702309" y="3560612"/>
                <a:ext cx="9994" cy="2479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216" name="Oval 21379">
                <a:extLst>
                  <a:ext uri="{FF2B5EF4-FFF2-40B4-BE49-F238E27FC236}">
                    <a16:creationId xmlns:a16="http://schemas.microsoft.com/office/drawing/2014/main" id="{111980F4-6DFB-49CB-8483-085DEC50BAC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96519" y="380860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H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7" name="Line 21360">
                <a:extLst>
                  <a:ext uri="{FF2B5EF4-FFF2-40B4-BE49-F238E27FC236}">
                    <a16:creationId xmlns:a16="http://schemas.microsoft.com/office/drawing/2014/main" id="{0CD87D84-01F1-409B-8B9D-84248BC061E2}"/>
                  </a:ext>
                </a:extLst>
              </p:cNvPr>
              <p:cNvCxnSpPr>
                <a:cxnSpLocks/>
                <a:endCxn id="218" idx="1"/>
              </p:cNvCxnSpPr>
              <p:nvPr/>
            </p:nvCxnSpPr>
            <p:spPr bwMode="auto">
              <a:xfrm>
                <a:off x="7893714" y="3463191"/>
                <a:ext cx="285206" cy="41784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218" name="Oval 21372">
                <a:extLst>
                  <a:ext uri="{FF2B5EF4-FFF2-40B4-BE49-F238E27FC236}">
                    <a16:creationId xmlns:a16="http://schemas.microsoft.com/office/drawing/2014/main" id="{E09DAE9B-3931-4260-ABF3-785A8B963B2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15718" y="381783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I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817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1784B-FE2B-4E82-9CB7-D1A07ACA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</a:rPr>
              <a:t>將樹林轉為二元樹</a:t>
            </a:r>
          </a:p>
        </p:txBody>
      </p:sp>
      <p:grpSp>
        <p:nvGrpSpPr>
          <p:cNvPr id="148" name="群組 147">
            <a:extLst>
              <a:ext uri="{FF2B5EF4-FFF2-40B4-BE49-F238E27FC236}">
                <a16:creationId xmlns:a16="http://schemas.microsoft.com/office/drawing/2014/main" id="{9C8BFB56-AD05-44F8-A959-1A479BC9D95D}"/>
              </a:ext>
            </a:extLst>
          </p:cNvPr>
          <p:cNvGrpSpPr/>
          <p:nvPr/>
        </p:nvGrpSpPr>
        <p:grpSpPr>
          <a:xfrm>
            <a:off x="464432" y="1885401"/>
            <a:ext cx="4179482" cy="1148949"/>
            <a:chOff x="1211053" y="3113745"/>
            <a:chExt cx="4179482" cy="1148949"/>
          </a:xfrm>
        </p:grpSpPr>
        <p:grpSp>
          <p:nvGrpSpPr>
            <p:cNvPr id="149" name="Group 21358">
              <a:extLst>
                <a:ext uri="{FF2B5EF4-FFF2-40B4-BE49-F238E27FC236}">
                  <a16:creationId xmlns:a16="http://schemas.microsoft.com/office/drawing/2014/main" id="{A8D8C4FC-4E0D-4C23-AC6D-DBF0BC66B7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11053" y="3113745"/>
              <a:ext cx="2177282" cy="1131452"/>
              <a:chOff x="2458" y="3618"/>
              <a:chExt cx="2240" cy="1164"/>
            </a:xfrm>
          </p:grpSpPr>
          <p:cxnSp>
            <p:nvCxnSpPr>
              <p:cNvPr id="158" name="Line 21361">
                <a:extLst>
                  <a:ext uri="{FF2B5EF4-FFF2-40B4-BE49-F238E27FC236}">
                    <a16:creationId xmlns:a16="http://schemas.microsoft.com/office/drawing/2014/main" id="{5FC2F605-0F39-4448-A00A-3FE47268A0D1}"/>
                  </a:ext>
                </a:extLst>
              </p:cNvPr>
              <p:cNvCxnSpPr/>
              <p:nvPr/>
            </p:nvCxnSpPr>
            <p:spPr bwMode="auto">
              <a:xfrm flipH="1">
                <a:off x="2802" y="4060"/>
                <a:ext cx="306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159" name="Line 21362">
                <a:extLst>
                  <a:ext uri="{FF2B5EF4-FFF2-40B4-BE49-F238E27FC236}">
                    <a16:creationId xmlns:a16="http://schemas.microsoft.com/office/drawing/2014/main" id="{6175F728-84F4-4E0D-8CD3-FB0AA8CBF38E}"/>
                  </a:ext>
                </a:extLst>
              </p:cNvPr>
              <p:cNvCxnSpPr/>
              <p:nvPr/>
            </p:nvCxnSpPr>
            <p:spPr bwMode="auto">
              <a:xfrm>
                <a:off x="3371" y="4092"/>
                <a:ext cx="157" cy="2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60" name="Oval 21371">
                <a:extLst>
                  <a:ext uri="{FF2B5EF4-FFF2-40B4-BE49-F238E27FC236}">
                    <a16:creationId xmlns:a16="http://schemas.microsoft.com/office/drawing/2014/main" id="{F86AF7A1-EF06-4D0A-9293-85E8112AA26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23" y="366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1" name="Oval 21373">
                <a:extLst>
                  <a:ext uri="{FF2B5EF4-FFF2-40B4-BE49-F238E27FC236}">
                    <a16:creationId xmlns:a16="http://schemas.microsoft.com/office/drawing/2014/main" id="{4592FF0E-B59C-40FF-943A-83ECE94D632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458" y="4304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spc="4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B</a:t>
                </a: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2" name="Oval 21378">
                <a:extLst>
                  <a:ext uri="{FF2B5EF4-FFF2-40B4-BE49-F238E27FC236}">
                    <a16:creationId xmlns:a16="http://schemas.microsoft.com/office/drawing/2014/main" id="{15D94421-1F8C-4F60-9683-AA1D1F3A3B2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54" y="4280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E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3" name="Oval 21379">
                <a:extLst>
                  <a:ext uri="{FF2B5EF4-FFF2-40B4-BE49-F238E27FC236}">
                    <a16:creationId xmlns:a16="http://schemas.microsoft.com/office/drawing/2014/main" id="{B6BFCFCE-EDCB-4854-B474-BC2006D2364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29" y="361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" name="Oval 21380">
                <a:extLst>
                  <a:ext uri="{FF2B5EF4-FFF2-40B4-BE49-F238E27FC236}">
                    <a16:creationId xmlns:a16="http://schemas.microsoft.com/office/drawing/2014/main" id="{A4FCD4D8-F142-462C-9902-8A4117C3685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32" y="433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5" name="Line 21385">
                <a:extLst>
                  <a:ext uri="{FF2B5EF4-FFF2-40B4-BE49-F238E27FC236}">
                    <a16:creationId xmlns:a16="http://schemas.microsoft.com/office/drawing/2014/main" id="{F5544C87-6251-475F-89D0-F7BEC8BC162F}"/>
                  </a:ext>
                </a:extLst>
              </p:cNvPr>
              <p:cNvCxnSpPr/>
              <p:nvPr/>
            </p:nvCxnSpPr>
            <p:spPr bwMode="auto">
              <a:xfrm>
                <a:off x="4471" y="4067"/>
                <a:ext cx="0" cy="2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</p:grpSp>
        <p:grpSp>
          <p:nvGrpSpPr>
            <p:cNvPr id="150" name="群組 149">
              <a:extLst>
                <a:ext uri="{FF2B5EF4-FFF2-40B4-BE49-F238E27FC236}">
                  <a16:creationId xmlns:a16="http://schemas.microsoft.com/office/drawing/2014/main" id="{845AC56B-B413-463E-93B5-54E4D3DE6F76}"/>
                </a:ext>
              </a:extLst>
            </p:cNvPr>
            <p:cNvGrpSpPr/>
            <p:nvPr/>
          </p:nvGrpSpPr>
          <p:grpSpPr>
            <a:xfrm>
              <a:off x="3682320" y="3133186"/>
              <a:ext cx="1708215" cy="1129508"/>
              <a:chOff x="6839071" y="3119909"/>
              <a:chExt cx="1708215" cy="1129508"/>
            </a:xfrm>
          </p:grpSpPr>
          <p:sp>
            <p:nvSpPr>
              <p:cNvPr id="151" name="Oval 21370">
                <a:extLst>
                  <a:ext uri="{FF2B5EF4-FFF2-40B4-BE49-F238E27FC236}">
                    <a16:creationId xmlns:a16="http://schemas.microsoft.com/office/drawing/2014/main" id="{54C1EF2C-C2CD-47BA-9D3B-D1BAF167EEA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88835" y="3119909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F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2" name="Line 21359">
                <a:extLst>
                  <a:ext uri="{FF2B5EF4-FFF2-40B4-BE49-F238E27FC236}">
                    <a16:creationId xmlns:a16="http://schemas.microsoft.com/office/drawing/2014/main" id="{A83A05AE-8F2E-4ADD-80FF-ED9500177F3A}"/>
                  </a:ext>
                </a:extLst>
              </p:cNvPr>
              <p:cNvCxnSpPr>
                <a:cxnSpLocks/>
                <a:endCxn id="153" idx="7"/>
              </p:cNvCxnSpPr>
              <p:nvPr/>
            </p:nvCxnSpPr>
            <p:spPr bwMode="auto">
              <a:xfrm flipH="1">
                <a:off x="7207437" y="3469995"/>
                <a:ext cx="332428" cy="4066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53" name="Oval 21371">
                <a:extLst>
                  <a:ext uri="{FF2B5EF4-FFF2-40B4-BE49-F238E27FC236}">
                    <a16:creationId xmlns:a16="http://schemas.microsoft.com/office/drawing/2014/main" id="{4624A4B1-1D87-43BC-BC22-C2D055E462D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39071" y="3813484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G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4" name="Line 21384">
                <a:extLst>
                  <a:ext uri="{FF2B5EF4-FFF2-40B4-BE49-F238E27FC236}">
                    <a16:creationId xmlns:a16="http://schemas.microsoft.com/office/drawing/2014/main" id="{24DDCD83-F4D5-46DB-B491-550EB52BCB47}"/>
                  </a:ext>
                </a:extLst>
              </p:cNvPr>
              <p:cNvCxnSpPr>
                <a:cxnSpLocks/>
                <a:endCxn id="155" idx="0"/>
              </p:cNvCxnSpPr>
              <p:nvPr/>
            </p:nvCxnSpPr>
            <p:spPr bwMode="auto">
              <a:xfrm>
                <a:off x="7702309" y="3560612"/>
                <a:ext cx="9994" cy="2479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55" name="Oval 21379">
                <a:extLst>
                  <a:ext uri="{FF2B5EF4-FFF2-40B4-BE49-F238E27FC236}">
                    <a16:creationId xmlns:a16="http://schemas.microsoft.com/office/drawing/2014/main" id="{74AFC652-F2DA-4FC7-9689-600F7F86A69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96519" y="380860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H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Line 21360">
                <a:extLst>
                  <a:ext uri="{FF2B5EF4-FFF2-40B4-BE49-F238E27FC236}">
                    <a16:creationId xmlns:a16="http://schemas.microsoft.com/office/drawing/2014/main" id="{ABC58CD8-4156-4024-9F28-5AE9F743FB69}"/>
                  </a:ext>
                </a:extLst>
              </p:cNvPr>
              <p:cNvCxnSpPr>
                <a:cxnSpLocks/>
                <a:endCxn id="157" idx="1"/>
              </p:cNvCxnSpPr>
              <p:nvPr/>
            </p:nvCxnSpPr>
            <p:spPr bwMode="auto">
              <a:xfrm>
                <a:off x="7893714" y="3463191"/>
                <a:ext cx="285206" cy="41784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57" name="Oval 21372">
                <a:extLst>
                  <a:ext uri="{FF2B5EF4-FFF2-40B4-BE49-F238E27FC236}">
                    <a16:creationId xmlns:a16="http://schemas.microsoft.com/office/drawing/2014/main" id="{AF4B9F79-40B7-4B57-BB66-22FCDA4D269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15718" y="381783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I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167" name="直線單箭頭接點 166">
            <a:extLst>
              <a:ext uri="{FF2B5EF4-FFF2-40B4-BE49-F238E27FC236}">
                <a16:creationId xmlns:a16="http://schemas.microsoft.com/office/drawing/2014/main" id="{FCF35926-2F5F-46DF-B764-950AAF4B3CBB}"/>
              </a:ext>
            </a:extLst>
          </p:cNvPr>
          <p:cNvCxnSpPr/>
          <p:nvPr/>
        </p:nvCxnSpPr>
        <p:spPr>
          <a:xfrm>
            <a:off x="4949504" y="2569409"/>
            <a:ext cx="6543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8" name="群組 167">
            <a:extLst>
              <a:ext uri="{FF2B5EF4-FFF2-40B4-BE49-F238E27FC236}">
                <a16:creationId xmlns:a16="http://schemas.microsoft.com/office/drawing/2014/main" id="{4D896FF2-DC07-4CEC-82A3-0AF0C446F664}"/>
              </a:ext>
            </a:extLst>
          </p:cNvPr>
          <p:cNvGrpSpPr/>
          <p:nvPr/>
        </p:nvGrpSpPr>
        <p:grpSpPr>
          <a:xfrm>
            <a:off x="5809617" y="1904842"/>
            <a:ext cx="4179482" cy="1148949"/>
            <a:chOff x="1211053" y="3113745"/>
            <a:chExt cx="4179482" cy="1148949"/>
          </a:xfrm>
        </p:grpSpPr>
        <p:grpSp>
          <p:nvGrpSpPr>
            <p:cNvPr id="169" name="Group 21358">
              <a:extLst>
                <a:ext uri="{FF2B5EF4-FFF2-40B4-BE49-F238E27FC236}">
                  <a16:creationId xmlns:a16="http://schemas.microsoft.com/office/drawing/2014/main" id="{8C5E2032-01A7-4FBA-B7FD-CDA506DD8EA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11053" y="3113745"/>
              <a:ext cx="2177282" cy="1131452"/>
              <a:chOff x="2458" y="3618"/>
              <a:chExt cx="2240" cy="1164"/>
            </a:xfrm>
          </p:grpSpPr>
          <p:cxnSp>
            <p:nvCxnSpPr>
              <p:cNvPr id="178" name="Line 21361">
                <a:extLst>
                  <a:ext uri="{FF2B5EF4-FFF2-40B4-BE49-F238E27FC236}">
                    <a16:creationId xmlns:a16="http://schemas.microsoft.com/office/drawing/2014/main" id="{91687A8D-3227-4847-ABED-DD6872B37398}"/>
                  </a:ext>
                </a:extLst>
              </p:cNvPr>
              <p:cNvCxnSpPr/>
              <p:nvPr/>
            </p:nvCxnSpPr>
            <p:spPr bwMode="auto">
              <a:xfrm flipH="1">
                <a:off x="2802" y="4060"/>
                <a:ext cx="306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179" name="Line 21362">
                <a:extLst>
                  <a:ext uri="{FF2B5EF4-FFF2-40B4-BE49-F238E27FC236}">
                    <a16:creationId xmlns:a16="http://schemas.microsoft.com/office/drawing/2014/main" id="{5CB3F0DC-C463-4D4F-926E-1EAE5BD6795E}"/>
                  </a:ext>
                </a:extLst>
              </p:cNvPr>
              <p:cNvCxnSpPr>
                <a:cxnSpLocks/>
                <a:stCxn id="181" idx="6"/>
                <a:endCxn id="184" idx="2"/>
              </p:cNvCxnSpPr>
              <p:nvPr/>
            </p:nvCxnSpPr>
            <p:spPr bwMode="auto">
              <a:xfrm>
                <a:off x="2902" y="4526"/>
                <a:ext cx="430" cy="3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80" name="Oval 21371">
                <a:extLst>
                  <a:ext uri="{FF2B5EF4-FFF2-40B4-BE49-F238E27FC236}">
                    <a16:creationId xmlns:a16="http://schemas.microsoft.com/office/drawing/2014/main" id="{6575CCA4-AA82-4B8A-9872-FE5A8B39F42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23" y="366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1" name="Oval 21373">
                <a:extLst>
                  <a:ext uri="{FF2B5EF4-FFF2-40B4-BE49-F238E27FC236}">
                    <a16:creationId xmlns:a16="http://schemas.microsoft.com/office/drawing/2014/main" id="{842E9DCF-D668-42EC-B6E1-343597E248C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458" y="4304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B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2" name="Oval 21378">
                <a:extLst>
                  <a:ext uri="{FF2B5EF4-FFF2-40B4-BE49-F238E27FC236}">
                    <a16:creationId xmlns:a16="http://schemas.microsoft.com/office/drawing/2014/main" id="{78C04AEB-1C9B-436D-8013-4F8810A13EE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54" y="4280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E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3" name="Oval 21379">
                <a:extLst>
                  <a:ext uri="{FF2B5EF4-FFF2-40B4-BE49-F238E27FC236}">
                    <a16:creationId xmlns:a16="http://schemas.microsoft.com/office/drawing/2014/main" id="{73F476BB-0700-4FAF-B78F-E10C7660993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29" y="361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" name="Oval 21380">
                <a:extLst>
                  <a:ext uri="{FF2B5EF4-FFF2-40B4-BE49-F238E27FC236}">
                    <a16:creationId xmlns:a16="http://schemas.microsoft.com/office/drawing/2014/main" id="{6310B60E-396B-4B4F-97D7-1AC6CF4D7F1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32" y="433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5" name="Line 21385">
                <a:extLst>
                  <a:ext uri="{FF2B5EF4-FFF2-40B4-BE49-F238E27FC236}">
                    <a16:creationId xmlns:a16="http://schemas.microsoft.com/office/drawing/2014/main" id="{B44407E4-6B69-435A-964A-DC25DFFD296B}"/>
                  </a:ext>
                </a:extLst>
              </p:cNvPr>
              <p:cNvCxnSpPr/>
              <p:nvPr/>
            </p:nvCxnSpPr>
            <p:spPr bwMode="auto">
              <a:xfrm>
                <a:off x="4471" y="4067"/>
                <a:ext cx="0" cy="2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</p:grpSp>
        <p:grpSp>
          <p:nvGrpSpPr>
            <p:cNvPr id="170" name="群組 169">
              <a:extLst>
                <a:ext uri="{FF2B5EF4-FFF2-40B4-BE49-F238E27FC236}">
                  <a16:creationId xmlns:a16="http://schemas.microsoft.com/office/drawing/2014/main" id="{6C5CB96A-006B-4C3E-9CD8-6F35B10EADF9}"/>
                </a:ext>
              </a:extLst>
            </p:cNvPr>
            <p:cNvGrpSpPr/>
            <p:nvPr/>
          </p:nvGrpSpPr>
          <p:grpSpPr>
            <a:xfrm>
              <a:off x="3682320" y="3133186"/>
              <a:ext cx="1708215" cy="1129508"/>
              <a:chOff x="6839071" y="3119909"/>
              <a:chExt cx="1708215" cy="1129508"/>
            </a:xfrm>
          </p:grpSpPr>
          <p:sp>
            <p:nvSpPr>
              <p:cNvPr id="171" name="Oval 21370">
                <a:extLst>
                  <a:ext uri="{FF2B5EF4-FFF2-40B4-BE49-F238E27FC236}">
                    <a16:creationId xmlns:a16="http://schemas.microsoft.com/office/drawing/2014/main" id="{16820E68-94D6-47B2-897C-AD8CA401F49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88835" y="3119909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F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2" name="Line 21359">
                <a:extLst>
                  <a:ext uri="{FF2B5EF4-FFF2-40B4-BE49-F238E27FC236}">
                    <a16:creationId xmlns:a16="http://schemas.microsoft.com/office/drawing/2014/main" id="{94FA789C-6E4D-459D-BC8D-74A0D9F62E58}"/>
                  </a:ext>
                </a:extLst>
              </p:cNvPr>
              <p:cNvCxnSpPr>
                <a:cxnSpLocks/>
                <a:endCxn id="173" idx="7"/>
              </p:cNvCxnSpPr>
              <p:nvPr/>
            </p:nvCxnSpPr>
            <p:spPr bwMode="auto">
              <a:xfrm flipH="1">
                <a:off x="7207437" y="3469995"/>
                <a:ext cx="332428" cy="4066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73" name="Oval 21371">
                <a:extLst>
                  <a:ext uri="{FF2B5EF4-FFF2-40B4-BE49-F238E27FC236}">
                    <a16:creationId xmlns:a16="http://schemas.microsoft.com/office/drawing/2014/main" id="{22D90BDE-9FD9-4D08-B7B9-465BE918B26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39071" y="3813484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G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4" name="Line 21384">
                <a:extLst>
                  <a:ext uri="{FF2B5EF4-FFF2-40B4-BE49-F238E27FC236}">
                    <a16:creationId xmlns:a16="http://schemas.microsoft.com/office/drawing/2014/main" id="{524D7130-FF68-4595-8842-5BC9A1C479B3}"/>
                  </a:ext>
                </a:extLst>
              </p:cNvPr>
              <p:cNvCxnSpPr>
                <a:cxnSpLocks/>
                <a:stCxn id="173" idx="6"/>
                <a:endCxn id="175" idx="2"/>
              </p:cNvCxnSpPr>
              <p:nvPr/>
            </p:nvCxnSpPr>
            <p:spPr bwMode="auto">
              <a:xfrm flipV="1">
                <a:off x="7270639" y="4024395"/>
                <a:ext cx="225880" cy="48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75" name="Oval 21379">
                <a:extLst>
                  <a:ext uri="{FF2B5EF4-FFF2-40B4-BE49-F238E27FC236}">
                    <a16:creationId xmlns:a16="http://schemas.microsoft.com/office/drawing/2014/main" id="{85499BF8-0175-4EA6-9F8F-F7A7B1763EE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96519" y="380860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H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6" name="Line 21360">
                <a:extLst>
                  <a:ext uri="{FF2B5EF4-FFF2-40B4-BE49-F238E27FC236}">
                    <a16:creationId xmlns:a16="http://schemas.microsoft.com/office/drawing/2014/main" id="{7850F861-412C-4626-90C0-EB0D7D220277}"/>
                  </a:ext>
                </a:extLst>
              </p:cNvPr>
              <p:cNvCxnSpPr>
                <a:cxnSpLocks/>
                <a:stCxn id="175" idx="6"/>
                <a:endCxn id="177" idx="2"/>
              </p:cNvCxnSpPr>
              <p:nvPr/>
            </p:nvCxnSpPr>
            <p:spPr bwMode="auto">
              <a:xfrm>
                <a:off x="7928087" y="4024395"/>
                <a:ext cx="187631" cy="92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77" name="Oval 21372">
                <a:extLst>
                  <a:ext uri="{FF2B5EF4-FFF2-40B4-BE49-F238E27FC236}">
                    <a16:creationId xmlns:a16="http://schemas.microsoft.com/office/drawing/2014/main" id="{3C85C0C6-31C7-4E87-8E1D-73FBFA3163E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15718" y="381783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I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86" name="群組 185">
            <a:extLst>
              <a:ext uri="{FF2B5EF4-FFF2-40B4-BE49-F238E27FC236}">
                <a16:creationId xmlns:a16="http://schemas.microsoft.com/office/drawing/2014/main" id="{A1A0C434-BBBA-47C1-9136-6E06E26A7AEE}"/>
              </a:ext>
            </a:extLst>
          </p:cNvPr>
          <p:cNvGrpSpPr/>
          <p:nvPr/>
        </p:nvGrpSpPr>
        <p:grpSpPr>
          <a:xfrm>
            <a:off x="845958" y="3777980"/>
            <a:ext cx="4179482" cy="1148949"/>
            <a:chOff x="1211053" y="3113745"/>
            <a:chExt cx="4179482" cy="1148949"/>
          </a:xfrm>
        </p:grpSpPr>
        <p:grpSp>
          <p:nvGrpSpPr>
            <p:cNvPr id="187" name="Group 21358">
              <a:extLst>
                <a:ext uri="{FF2B5EF4-FFF2-40B4-BE49-F238E27FC236}">
                  <a16:creationId xmlns:a16="http://schemas.microsoft.com/office/drawing/2014/main" id="{07F4ECF6-ACA9-458A-B55E-F6CB53C02A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11053" y="3113745"/>
              <a:ext cx="2177282" cy="1131452"/>
              <a:chOff x="2458" y="3618"/>
              <a:chExt cx="2240" cy="1164"/>
            </a:xfrm>
          </p:grpSpPr>
          <p:cxnSp>
            <p:nvCxnSpPr>
              <p:cNvPr id="196" name="Line 21361">
                <a:extLst>
                  <a:ext uri="{FF2B5EF4-FFF2-40B4-BE49-F238E27FC236}">
                    <a16:creationId xmlns:a16="http://schemas.microsoft.com/office/drawing/2014/main" id="{3132F311-66FE-4280-BDDB-96360731EB68}"/>
                  </a:ext>
                </a:extLst>
              </p:cNvPr>
              <p:cNvCxnSpPr/>
              <p:nvPr/>
            </p:nvCxnSpPr>
            <p:spPr bwMode="auto">
              <a:xfrm flipH="1">
                <a:off x="2802" y="4060"/>
                <a:ext cx="306" cy="2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cxnSp>
            <p:nvCxnSpPr>
              <p:cNvPr id="197" name="Line 21362">
                <a:extLst>
                  <a:ext uri="{FF2B5EF4-FFF2-40B4-BE49-F238E27FC236}">
                    <a16:creationId xmlns:a16="http://schemas.microsoft.com/office/drawing/2014/main" id="{0A94197D-73D8-40A7-9F9C-CFDB468A6630}"/>
                  </a:ext>
                </a:extLst>
              </p:cNvPr>
              <p:cNvCxnSpPr>
                <a:cxnSpLocks/>
                <a:stCxn id="199" idx="6"/>
                <a:endCxn id="202" idx="2"/>
              </p:cNvCxnSpPr>
              <p:nvPr/>
            </p:nvCxnSpPr>
            <p:spPr bwMode="auto">
              <a:xfrm>
                <a:off x="2902" y="4526"/>
                <a:ext cx="430" cy="3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98" name="Oval 21371">
                <a:extLst>
                  <a:ext uri="{FF2B5EF4-FFF2-40B4-BE49-F238E27FC236}">
                    <a16:creationId xmlns:a16="http://schemas.microsoft.com/office/drawing/2014/main" id="{6F819CC8-BBB5-4A06-9F0A-E7ACDBFAE6C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23" y="366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A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9" name="Oval 21373">
                <a:extLst>
                  <a:ext uri="{FF2B5EF4-FFF2-40B4-BE49-F238E27FC236}">
                    <a16:creationId xmlns:a16="http://schemas.microsoft.com/office/drawing/2014/main" id="{1C17C588-D2C8-42CB-896A-F874970FFB9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458" y="4304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B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0" name="Oval 21378">
                <a:extLst>
                  <a:ext uri="{FF2B5EF4-FFF2-40B4-BE49-F238E27FC236}">
                    <a16:creationId xmlns:a16="http://schemas.microsoft.com/office/drawing/2014/main" id="{C529377C-BA39-4A4A-96D8-EE0DBFFF396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54" y="4280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E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1" name="Oval 21379">
                <a:extLst>
                  <a:ext uri="{FF2B5EF4-FFF2-40B4-BE49-F238E27FC236}">
                    <a16:creationId xmlns:a16="http://schemas.microsoft.com/office/drawing/2014/main" id="{2AE51451-BE84-4F4F-A9BB-A3635A77273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29" y="361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D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Oval 21380">
                <a:extLst>
                  <a:ext uri="{FF2B5EF4-FFF2-40B4-BE49-F238E27FC236}">
                    <a16:creationId xmlns:a16="http://schemas.microsoft.com/office/drawing/2014/main" id="{4126F3E1-DB07-4397-B929-D1249407D4E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32" y="4338"/>
                <a:ext cx="444" cy="4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C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03" name="Line 21385">
                <a:extLst>
                  <a:ext uri="{FF2B5EF4-FFF2-40B4-BE49-F238E27FC236}">
                    <a16:creationId xmlns:a16="http://schemas.microsoft.com/office/drawing/2014/main" id="{B10C3007-A838-46B9-8F05-921658839A0D}"/>
                  </a:ext>
                </a:extLst>
              </p:cNvPr>
              <p:cNvCxnSpPr/>
              <p:nvPr/>
            </p:nvCxnSpPr>
            <p:spPr bwMode="auto">
              <a:xfrm>
                <a:off x="4471" y="4067"/>
                <a:ext cx="0" cy="2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</p:grpSp>
        <p:grpSp>
          <p:nvGrpSpPr>
            <p:cNvPr id="188" name="群組 187">
              <a:extLst>
                <a:ext uri="{FF2B5EF4-FFF2-40B4-BE49-F238E27FC236}">
                  <a16:creationId xmlns:a16="http://schemas.microsoft.com/office/drawing/2014/main" id="{D2E817AE-3336-43CF-A33C-BE8982FF08C7}"/>
                </a:ext>
              </a:extLst>
            </p:cNvPr>
            <p:cNvGrpSpPr/>
            <p:nvPr/>
          </p:nvGrpSpPr>
          <p:grpSpPr>
            <a:xfrm>
              <a:off x="3682320" y="3133186"/>
              <a:ext cx="1708215" cy="1129508"/>
              <a:chOff x="6839071" y="3119909"/>
              <a:chExt cx="1708215" cy="1129508"/>
            </a:xfrm>
          </p:grpSpPr>
          <p:sp>
            <p:nvSpPr>
              <p:cNvPr id="189" name="Oval 21370">
                <a:extLst>
                  <a:ext uri="{FF2B5EF4-FFF2-40B4-BE49-F238E27FC236}">
                    <a16:creationId xmlns:a16="http://schemas.microsoft.com/office/drawing/2014/main" id="{D26554D5-7457-49B3-8325-82E7814C045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88835" y="3119909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F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0" name="Line 21359">
                <a:extLst>
                  <a:ext uri="{FF2B5EF4-FFF2-40B4-BE49-F238E27FC236}">
                    <a16:creationId xmlns:a16="http://schemas.microsoft.com/office/drawing/2014/main" id="{B114FC9D-165A-451A-8C79-88548B4A3958}"/>
                  </a:ext>
                </a:extLst>
              </p:cNvPr>
              <p:cNvCxnSpPr>
                <a:cxnSpLocks/>
                <a:endCxn id="191" idx="7"/>
              </p:cNvCxnSpPr>
              <p:nvPr/>
            </p:nvCxnSpPr>
            <p:spPr bwMode="auto">
              <a:xfrm flipH="1">
                <a:off x="7207437" y="3469995"/>
                <a:ext cx="332428" cy="4066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91" name="Oval 21371">
                <a:extLst>
                  <a:ext uri="{FF2B5EF4-FFF2-40B4-BE49-F238E27FC236}">
                    <a16:creationId xmlns:a16="http://schemas.microsoft.com/office/drawing/2014/main" id="{D5191141-E231-421F-A8B5-7DAA2D7A055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39071" y="3813484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G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2" name="Line 21384">
                <a:extLst>
                  <a:ext uri="{FF2B5EF4-FFF2-40B4-BE49-F238E27FC236}">
                    <a16:creationId xmlns:a16="http://schemas.microsoft.com/office/drawing/2014/main" id="{F31F6029-0725-4ED7-893A-34A54C1A9867}"/>
                  </a:ext>
                </a:extLst>
              </p:cNvPr>
              <p:cNvCxnSpPr>
                <a:cxnSpLocks/>
                <a:stCxn id="191" idx="6"/>
                <a:endCxn id="193" idx="2"/>
              </p:cNvCxnSpPr>
              <p:nvPr/>
            </p:nvCxnSpPr>
            <p:spPr bwMode="auto">
              <a:xfrm flipV="1">
                <a:off x="7270639" y="4024395"/>
                <a:ext cx="225880" cy="48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93" name="Oval 21379">
                <a:extLst>
                  <a:ext uri="{FF2B5EF4-FFF2-40B4-BE49-F238E27FC236}">
                    <a16:creationId xmlns:a16="http://schemas.microsoft.com/office/drawing/2014/main" id="{3527E986-4AAF-44CD-A904-420421025A7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496519" y="380860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H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4" name="Line 21360">
                <a:extLst>
                  <a:ext uri="{FF2B5EF4-FFF2-40B4-BE49-F238E27FC236}">
                    <a16:creationId xmlns:a16="http://schemas.microsoft.com/office/drawing/2014/main" id="{9A3AC2FB-F2D5-4D78-9792-8D44A17BB6FB}"/>
                  </a:ext>
                </a:extLst>
              </p:cNvPr>
              <p:cNvCxnSpPr>
                <a:cxnSpLocks/>
                <a:stCxn id="193" idx="6"/>
                <a:endCxn id="195" idx="2"/>
              </p:cNvCxnSpPr>
              <p:nvPr/>
            </p:nvCxnSpPr>
            <p:spPr bwMode="auto">
              <a:xfrm>
                <a:off x="7928087" y="4024395"/>
                <a:ext cx="187631" cy="92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noFill/>
                  </a14:hiddenFill>
                </a:ext>
              </a:extLst>
            </p:spPr>
          </p:cxnSp>
          <p:sp>
            <p:nvSpPr>
              <p:cNvPr id="195" name="Oval 21372">
                <a:extLst>
                  <a:ext uri="{FF2B5EF4-FFF2-40B4-BE49-F238E27FC236}">
                    <a16:creationId xmlns:a16="http://schemas.microsoft.com/office/drawing/2014/main" id="{3086DF7D-42A1-41C9-A8BE-7F79E51001D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15718" y="3817832"/>
                <a:ext cx="431568" cy="43158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0" tIns="0" rIns="0" bIns="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altLang="zh-TW" sz="1000" dirty="0">
                    <a:solidFill>
                      <a:srgbClr val="333333"/>
                    </a:solidFill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rPr>
                  <a:t>I</a:t>
                </a:r>
                <a:endParaRPr lang="zh-TW" sz="100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明體"/>
                  <a:cs typeface="Times New Roman" panose="02020603050405020304" pitchFamily="18" charset="0"/>
                </a:endParaRPr>
              </a:p>
              <a:p>
                <a:pPr>
                  <a:lnSpc>
                    <a:spcPts val="1200"/>
                  </a:lnSpc>
                  <a:spcAft>
                    <a:spcPts val="0"/>
                  </a:spcAft>
                </a:pPr>
                <a:r>
                  <a:rPr lang="en-US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rPr>
                  <a:t> </a:t>
                </a:r>
                <a:endParaRPr lang="zh-TW" sz="900" spc="40" dirty="0">
                  <a:solidFill>
                    <a:srgbClr val="CCCC99"/>
                  </a:solidFill>
                  <a:effectLst/>
                  <a:latin typeface="Times New Roman" panose="02020603050405020304" pitchFamily="18" charset="0"/>
                  <a:ea typeface="華康細圓體"/>
                  <a:cs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204" name="直線單箭頭接點 203">
            <a:extLst>
              <a:ext uri="{FF2B5EF4-FFF2-40B4-BE49-F238E27FC236}">
                <a16:creationId xmlns:a16="http://schemas.microsoft.com/office/drawing/2014/main" id="{28808D50-2ED3-438B-A57E-26730199049B}"/>
              </a:ext>
            </a:extLst>
          </p:cNvPr>
          <p:cNvCxnSpPr/>
          <p:nvPr/>
        </p:nvCxnSpPr>
        <p:spPr>
          <a:xfrm>
            <a:off x="293175" y="4239967"/>
            <a:ext cx="6543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Line 21359">
            <a:extLst>
              <a:ext uri="{FF2B5EF4-FFF2-40B4-BE49-F238E27FC236}">
                <a16:creationId xmlns:a16="http://schemas.microsoft.com/office/drawing/2014/main" id="{99E8B37B-9DA1-44D8-AAD1-7E5AF41D27FE}"/>
              </a:ext>
            </a:extLst>
          </p:cNvPr>
          <p:cNvCxnSpPr>
            <a:cxnSpLocks/>
            <a:stCxn id="201" idx="2"/>
            <a:endCxn id="198" idx="6"/>
          </p:cNvCxnSpPr>
          <p:nvPr/>
        </p:nvCxnSpPr>
        <p:spPr bwMode="auto">
          <a:xfrm flipH="1">
            <a:off x="1826707" y="3993773"/>
            <a:ext cx="740665" cy="4860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cxnSp>
        <p:nvCxnSpPr>
          <p:cNvPr id="206" name="Line 21359">
            <a:extLst>
              <a:ext uri="{FF2B5EF4-FFF2-40B4-BE49-F238E27FC236}">
                <a16:creationId xmlns:a16="http://schemas.microsoft.com/office/drawing/2014/main" id="{B8C36A0B-E0EC-43F6-9EE1-1B53BA7C7BED}"/>
              </a:ext>
            </a:extLst>
          </p:cNvPr>
          <p:cNvCxnSpPr>
            <a:cxnSpLocks/>
            <a:stCxn id="189" idx="2"/>
            <a:endCxn id="201" idx="6"/>
          </p:cNvCxnSpPr>
          <p:nvPr/>
        </p:nvCxnSpPr>
        <p:spPr bwMode="auto">
          <a:xfrm flipH="1" flipV="1">
            <a:off x="2998940" y="3993773"/>
            <a:ext cx="968049" cy="19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<a:noFill/>
              </a14:hiddenFill>
            </a:ext>
          </a:extLst>
        </p:spPr>
      </p:cxnSp>
      <p:cxnSp>
        <p:nvCxnSpPr>
          <p:cNvPr id="207" name="直線單箭頭接點 206">
            <a:extLst>
              <a:ext uri="{FF2B5EF4-FFF2-40B4-BE49-F238E27FC236}">
                <a16:creationId xmlns:a16="http://schemas.microsoft.com/office/drawing/2014/main" id="{ED227789-1E17-454F-9F85-107997CE7D07}"/>
              </a:ext>
            </a:extLst>
          </p:cNvPr>
          <p:cNvCxnSpPr/>
          <p:nvPr/>
        </p:nvCxnSpPr>
        <p:spPr>
          <a:xfrm>
            <a:off x="5115096" y="4239967"/>
            <a:ext cx="6543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" name="群組 207">
            <a:extLst>
              <a:ext uri="{FF2B5EF4-FFF2-40B4-BE49-F238E27FC236}">
                <a16:creationId xmlns:a16="http://schemas.microsoft.com/office/drawing/2014/main" id="{4D184A51-FB1F-4D2D-8BC1-53B6AE0D6AFB}"/>
              </a:ext>
            </a:extLst>
          </p:cNvPr>
          <p:cNvGrpSpPr/>
          <p:nvPr/>
        </p:nvGrpSpPr>
        <p:grpSpPr>
          <a:xfrm>
            <a:off x="6174605" y="3365837"/>
            <a:ext cx="2753631" cy="3316714"/>
            <a:chOff x="5773324" y="4204442"/>
            <a:chExt cx="2753631" cy="3316714"/>
          </a:xfrm>
        </p:grpSpPr>
        <p:grpSp>
          <p:nvGrpSpPr>
            <p:cNvPr id="209" name="群組 208">
              <a:extLst>
                <a:ext uri="{FF2B5EF4-FFF2-40B4-BE49-F238E27FC236}">
                  <a16:creationId xmlns:a16="http://schemas.microsoft.com/office/drawing/2014/main" id="{C196924E-FF58-4EB2-ADFA-4814666E4597}"/>
                </a:ext>
              </a:extLst>
            </p:cNvPr>
            <p:cNvGrpSpPr/>
            <p:nvPr/>
          </p:nvGrpSpPr>
          <p:grpSpPr>
            <a:xfrm>
              <a:off x="5773324" y="4204442"/>
              <a:ext cx="2753631" cy="3316714"/>
              <a:chOff x="1096357" y="2750201"/>
              <a:chExt cx="2753631" cy="3316714"/>
            </a:xfrm>
          </p:grpSpPr>
          <p:grpSp>
            <p:nvGrpSpPr>
              <p:cNvPr id="212" name="Group 21358">
                <a:extLst>
                  <a:ext uri="{FF2B5EF4-FFF2-40B4-BE49-F238E27FC236}">
                    <a16:creationId xmlns:a16="http://schemas.microsoft.com/office/drawing/2014/main" id="{98C7E5A2-16D6-4DA7-B872-18EBBC4BCAA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096357" y="2750201"/>
                <a:ext cx="1868186" cy="1759387"/>
                <a:chOff x="2340" y="3244"/>
                <a:chExt cx="1922" cy="1810"/>
              </a:xfrm>
            </p:grpSpPr>
            <p:cxnSp>
              <p:nvCxnSpPr>
                <p:cNvPr id="221" name="Line 21361">
                  <a:extLst>
                    <a:ext uri="{FF2B5EF4-FFF2-40B4-BE49-F238E27FC236}">
                      <a16:creationId xmlns:a16="http://schemas.microsoft.com/office/drawing/2014/main" id="{6BBAF4CF-F4C3-485D-9DF3-675EDCBA8091}"/>
                    </a:ext>
                  </a:extLst>
                </p:cNvPr>
                <p:cNvCxnSpPr>
                  <a:cxnSpLocks/>
                  <a:stCxn id="223" idx="3"/>
                  <a:endCxn id="224" idx="7"/>
                </p:cNvCxnSpPr>
                <p:nvPr/>
              </p:nvCxnSpPr>
              <p:spPr bwMode="auto">
                <a:xfrm flipH="1">
                  <a:off x="2739" y="3623"/>
                  <a:ext cx="409" cy="38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noFill/>
                    </a14:hiddenFill>
                  </a:ext>
                </a:extLst>
              </p:spPr>
            </p:cxnSp>
            <p:cxnSp>
              <p:nvCxnSpPr>
                <p:cNvPr id="222" name="Line 21362">
                  <a:extLst>
                    <a:ext uri="{FF2B5EF4-FFF2-40B4-BE49-F238E27FC236}">
                      <a16:creationId xmlns:a16="http://schemas.microsoft.com/office/drawing/2014/main" id="{45B90543-D234-4EED-A2B4-F4AB29DCE420}"/>
                    </a:ext>
                  </a:extLst>
                </p:cNvPr>
                <p:cNvCxnSpPr>
                  <a:cxnSpLocks/>
                  <a:stCxn id="224" idx="5"/>
                  <a:endCxn id="227" idx="1"/>
                </p:cNvCxnSpPr>
                <p:nvPr/>
              </p:nvCxnSpPr>
              <p:spPr bwMode="auto">
                <a:xfrm>
                  <a:off x="2739" y="4323"/>
                  <a:ext cx="216" cy="35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noFill/>
                    </a14:hiddenFill>
                  </a:ext>
                </a:extLst>
              </p:spPr>
            </p:cxnSp>
            <p:sp>
              <p:nvSpPr>
                <p:cNvPr id="223" name="Oval 21371">
                  <a:extLst>
                    <a:ext uri="{FF2B5EF4-FFF2-40B4-BE49-F238E27FC236}">
                      <a16:creationId xmlns:a16="http://schemas.microsoft.com/office/drawing/2014/main" id="{E3986B9E-B5C2-4317-9D11-19EE14034B2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083" y="3244"/>
                  <a:ext cx="444" cy="444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A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4" name="Oval 21373">
                  <a:extLst>
                    <a:ext uri="{FF2B5EF4-FFF2-40B4-BE49-F238E27FC236}">
                      <a16:creationId xmlns:a16="http://schemas.microsoft.com/office/drawing/2014/main" id="{8354E957-24F1-4E27-851A-00A4FEA08C0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340" y="3944"/>
                  <a:ext cx="468" cy="444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B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" name="Oval 21378">
                  <a:extLst>
                    <a:ext uri="{FF2B5EF4-FFF2-40B4-BE49-F238E27FC236}">
                      <a16:creationId xmlns:a16="http://schemas.microsoft.com/office/drawing/2014/main" id="{B1C02AAC-9CD2-433A-AC02-CE530F92C4D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374" y="4602"/>
                  <a:ext cx="444" cy="444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E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6" name="Oval 21379">
                  <a:extLst>
                    <a:ext uri="{FF2B5EF4-FFF2-40B4-BE49-F238E27FC236}">
                      <a16:creationId xmlns:a16="http://schemas.microsoft.com/office/drawing/2014/main" id="{B2F3912C-F55F-4E27-85F6-4EABFCF2717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818" y="3939"/>
                  <a:ext cx="444" cy="444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D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7" name="Oval 21380">
                  <a:extLst>
                    <a:ext uri="{FF2B5EF4-FFF2-40B4-BE49-F238E27FC236}">
                      <a16:creationId xmlns:a16="http://schemas.microsoft.com/office/drawing/2014/main" id="{1C68B671-E558-40D6-A443-23A5287BDE1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890" y="4610"/>
                  <a:ext cx="444" cy="444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C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8" name="Line 21385">
                  <a:extLst>
                    <a:ext uri="{FF2B5EF4-FFF2-40B4-BE49-F238E27FC236}">
                      <a16:creationId xmlns:a16="http://schemas.microsoft.com/office/drawing/2014/main" id="{0FC678E9-9359-4EEA-81B8-AAD983FE993C}"/>
                    </a:ext>
                  </a:extLst>
                </p:cNvPr>
                <p:cNvCxnSpPr>
                  <a:cxnSpLocks/>
                  <a:stCxn id="226" idx="3"/>
                  <a:endCxn id="225" idx="7"/>
                </p:cNvCxnSpPr>
                <p:nvPr/>
              </p:nvCxnSpPr>
              <p:spPr bwMode="auto">
                <a:xfrm flipH="1">
                  <a:off x="3753" y="4318"/>
                  <a:ext cx="130" cy="34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noFill/>
                    </a14:hiddenFill>
                  </a:ext>
                </a:extLst>
              </p:spPr>
            </p:cxnSp>
          </p:grpSp>
          <p:grpSp>
            <p:nvGrpSpPr>
              <p:cNvPr id="213" name="群組 212">
                <a:extLst>
                  <a:ext uri="{FF2B5EF4-FFF2-40B4-BE49-F238E27FC236}">
                    <a16:creationId xmlns:a16="http://schemas.microsoft.com/office/drawing/2014/main" id="{18D9B0F2-C35A-437C-8470-0D006ED1224E}"/>
                  </a:ext>
                </a:extLst>
              </p:cNvPr>
              <p:cNvGrpSpPr/>
              <p:nvPr/>
            </p:nvGrpSpPr>
            <p:grpSpPr>
              <a:xfrm>
                <a:off x="2483521" y="4061478"/>
                <a:ext cx="1366467" cy="2005437"/>
                <a:chOff x="5640272" y="4048201"/>
                <a:chExt cx="1366467" cy="2005437"/>
              </a:xfrm>
            </p:grpSpPr>
            <p:sp>
              <p:nvSpPr>
                <p:cNvPr id="214" name="Oval 21370">
                  <a:extLst>
                    <a:ext uri="{FF2B5EF4-FFF2-40B4-BE49-F238E27FC236}">
                      <a16:creationId xmlns:a16="http://schemas.microsoft.com/office/drawing/2014/main" id="{74F8C5B4-AFD8-487E-81DF-5804335B9C3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121271" y="4048201"/>
                  <a:ext cx="431568" cy="431585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F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5" name="Line 21359">
                  <a:extLst>
                    <a:ext uri="{FF2B5EF4-FFF2-40B4-BE49-F238E27FC236}">
                      <a16:creationId xmlns:a16="http://schemas.microsoft.com/office/drawing/2014/main" id="{5F49B1B6-C45C-4FEB-9B42-CEA8E664C284}"/>
                    </a:ext>
                  </a:extLst>
                </p:cNvPr>
                <p:cNvCxnSpPr>
                  <a:cxnSpLocks/>
                  <a:stCxn id="214" idx="3"/>
                  <a:endCxn id="216" idx="7"/>
                </p:cNvCxnSpPr>
                <p:nvPr/>
              </p:nvCxnSpPr>
              <p:spPr bwMode="auto">
                <a:xfrm flipH="1">
                  <a:off x="6008638" y="4416582"/>
                  <a:ext cx="175835" cy="27009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noFill/>
                    </a14:hiddenFill>
                  </a:ext>
                </a:extLst>
              </p:spPr>
            </p:cxnSp>
            <p:sp>
              <p:nvSpPr>
                <p:cNvPr id="216" name="Oval 21371">
                  <a:extLst>
                    <a:ext uri="{FF2B5EF4-FFF2-40B4-BE49-F238E27FC236}">
                      <a16:creationId xmlns:a16="http://schemas.microsoft.com/office/drawing/2014/main" id="{5103B283-466D-42E1-AB07-40DE19EC590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640272" y="4623476"/>
                  <a:ext cx="431568" cy="431585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G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7" name="Line 21384">
                  <a:extLst>
                    <a:ext uri="{FF2B5EF4-FFF2-40B4-BE49-F238E27FC236}">
                      <a16:creationId xmlns:a16="http://schemas.microsoft.com/office/drawing/2014/main" id="{354E882C-654F-42D1-A509-5A00117D1F7C}"/>
                    </a:ext>
                  </a:extLst>
                </p:cNvPr>
                <p:cNvCxnSpPr>
                  <a:cxnSpLocks/>
                  <a:stCxn id="216" idx="5"/>
                  <a:endCxn id="218" idx="1"/>
                </p:cNvCxnSpPr>
                <p:nvPr/>
              </p:nvCxnSpPr>
              <p:spPr bwMode="auto">
                <a:xfrm>
                  <a:off x="6008638" y="4991857"/>
                  <a:ext cx="175835" cy="1942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noFill/>
                    </a14:hiddenFill>
                  </a:ext>
                </a:extLst>
              </p:spPr>
            </p:cxnSp>
            <p:sp>
              <p:nvSpPr>
                <p:cNvPr id="218" name="Oval 21379">
                  <a:extLst>
                    <a:ext uri="{FF2B5EF4-FFF2-40B4-BE49-F238E27FC236}">
                      <a16:creationId xmlns:a16="http://schemas.microsoft.com/office/drawing/2014/main" id="{4B05182E-26B1-46FD-80A9-93A2D5D3EAE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121271" y="5122853"/>
                  <a:ext cx="431568" cy="431585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H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9" name="Line 21360">
                  <a:extLst>
                    <a:ext uri="{FF2B5EF4-FFF2-40B4-BE49-F238E27FC236}">
                      <a16:creationId xmlns:a16="http://schemas.microsoft.com/office/drawing/2014/main" id="{DE81AC5B-A509-4EBB-99AB-1CFE8451F361}"/>
                    </a:ext>
                  </a:extLst>
                </p:cNvPr>
                <p:cNvCxnSpPr>
                  <a:cxnSpLocks/>
                  <a:stCxn id="218" idx="5"/>
                  <a:endCxn id="220" idx="1"/>
                </p:cNvCxnSpPr>
                <p:nvPr/>
              </p:nvCxnSpPr>
              <p:spPr bwMode="auto">
                <a:xfrm>
                  <a:off x="6489637" y="5491234"/>
                  <a:ext cx="148736" cy="19402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noFill/>
                    </a14:hiddenFill>
                  </a:ext>
                </a:extLst>
              </p:spPr>
            </p:cxnSp>
            <p:sp>
              <p:nvSpPr>
                <p:cNvPr id="220" name="Oval 21372">
                  <a:extLst>
                    <a:ext uri="{FF2B5EF4-FFF2-40B4-BE49-F238E27FC236}">
                      <a16:creationId xmlns:a16="http://schemas.microsoft.com/office/drawing/2014/main" id="{5393D1D2-E2D7-488B-9505-6177FD84379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575171" y="5622053"/>
                  <a:ext cx="431568" cy="431585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algn="ctr"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altLang="zh-TW" sz="1000" dirty="0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華康細明體"/>
                      <a:cs typeface="Times New Roman" panose="02020603050405020304" pitchFamily="18" charset="0"/>
                    </a:rPr>
                    <a:t>I</a:t>
                  </a:r>
                  <a:endParaRPr lang="zh-TW" sz="100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明體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200"/>
                    </a:lnSpc>
                    <a:spcAft>
                      <a:spcPts val="0"/>
                    </a:spcAft>
                  </a:pPr>
                  <a:r>
                    <a:rPr lang="en-US" sz="900" spc="40" dirty="0">
                      <a:solidFill>
                        <a:srgbClr val="CCCC99"/>
                      </a:solidFill>
                      <a:effectLst/>
                      <a:latin typeface="Times New Roman" panose="02020603050405020304" pitchFamily="18" charset="0"/>
                      <a:ea typeface="華康細圓體"/>
                      <a:cs typeface="Times New Roman" panose="02020603050405020304" pitchFamily="18" charset="0"/>
                    </a:rPr>
                    <a:t> </a:t>
                  </a:r>
                  <a:endParaRPr lang="zh-TW" sz="900" spc="40" dirty="0">
                    <a:solidFill>
                      <a:srgbClr val="CCCC99"/>
                    </a:solidFill>
                    <a:effectLst/>
                    <a:latin typeface="Times New Roman" panose="02020603050405020304" pitchFamily="18" charset="0"/>
                    <a:ea typeface="華康細圓體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210" name="Line 21359">
              <a:extLst>
                <a:ext uri="{FF2B5EF4-FFF2-40B4-BE49-F238E27FC236}">
                  <a16:creationId xmlns:a16="http://schemas.microsoft.com/office/drawing/2014/main" id="{CF5F44DB-9196-4CA6-9FC9-24685DB91E8E}"/>
                </a:ext>
              </a:extLst>
            </p:cNvPr>
            <p:cNvCxnSpPr>
              <a:cxnSpLocks/>
              <a:stCxn id="226" idx="1"/>
              <a:endCxn id="223" idx="5"/>
            </p:cNvCxnSpPr>
            <p:nvPr/>
          </p:nvCxnSpPr>
          <p:spPr bwMode="auto">
            <a:xfrm flipH="1" flipV="1">
              <a:off x="6863887" y="4572822"/>
              <a:ext cx="409257" cy="3703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  <p:cxnSp>
          <p:nvCxnSpPr>
            <p:cNvPr id="211" name="Line 21359">
              <a:extLst>
                <a:ext uri="{FF2B5EF4-FFF2-40B4-BE49-F238E27FC236}">
                  <a16:creationId xmlns:a16="http://schemas.microsoft.com/office/drawing/2014/main" id="{68297045-9F01-49DD-AF7D-AE3773A5534A}"/>
                </a:ext>
              </a:extLst>
            </p:cNvPr>
            <p:cNvCxnSpPr>
              <a:cxnSpLocks/>
              <a:stCxn id="214" idx="1"/>
              <a:endCxn id="226" idx="5"/>
            </p:cNvCxnSpPr>
            <p:nvPr/>
          </p:nvCxnSpPr>
          <p:spPr bwMode="auto">
            <a:xfrm flipH="1" flipV="1">
              <a:off x="7578308" y="5248388"/>
              <a:ext cx="126381" cy="3305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w16cex="http://schemas.microsoft.com/office/word/2018/wordml/cex" xmlns:w16="http://schemas.microsoft.com/office/word/2018/wordml" xmlns:w16sdtdh="http://schemas.microsoft.com/office/word/2020/wordml/sdtdatahash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05573768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藍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770</TotalTime>
  <Words>1742</Words>
  <Application>Microsoft Office PowerPoint</Application>
  <PresentationFormat>寬螢幕</PresentationFormat>
  <Paragraphs>899</Paragraphs>
  <Slides>25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1" baseType="lpstr">
      <vt:lpstr>微軟正黑體</vt:lpstr>
      <vt:lpstr>Arial</vt:lpstr>
      <vt:lpstr>Times New Roman</vt:lpstr>
      <vt:lpstr>Trebuchet MS</vt:lpstr>
      <vt:lpstr>Wingdings 3</vt:lpstr>
      <vt:lpstr>多面向</vt:lpstr>
      <vt:lpstr>PowerPoint 簡報</vt:lpstr>
      <vt:lpstr>樹狀結構</vt:lpstr>
      <vt:lpstr>樹狀結構</vt:lpstr>
      <vt:lpstr>樹狀結構</vt:lpstr>
      <vt:lpstr>樹狀結構</vt:lpstr>
      <vt:lpstr>樹狀結構</vt:lpstr>
      <vt:lpstr>樹狀結構</vt:lpstr>
      <vt:lpstr>樹狀結構</vt:lpstr>
      <vt:lpstr>二元樹</vt:lpstr>
      <vt:lpstr>二元樹</vt:lpstr>
      <vt:lpstr>二元樹</vt:lpstr>
      <vt:lpstr>二元樹(n0  = n2  + 1)</vt:lpstr>
      <vt:lpstr>二元樹(節點關係)</vt:lpstr>
      <vt:lpstr>二元樹(陣列表示法)</vt:lpstr>
      <vt:lpstr>二元樹(陣列表示法)</vt:lpstr>
      <vt:lpstr>二元樹(陣列表示法)</vt:lpstr>
      <vt:lpstr>二元樹(鏈結表示法)</vt:lpstr>
      <vt:lpstr>二元樹(鏈結表示法)</vt:lpstr>
      <vt:lpstr>二元樹(鏈結表示法)</vt:lpstr>
      <vt:lpstr>二元樹(鏈結表示法)</vt:lpstr>
      <vt:lpstr>二元樹追蹤</vt:lpstr>
      <vt:lpstr>二元樹追蹤(決定唯一二元樹)</vt:lpstr>
      <vt:lpstr>將一般樹轉為二元樹</vt:lpstr>
      <vt:lpstr>將樹林轉為二元樹</vt:lpstr>
      <vt:lpstr>將樹林轉為二元樹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資料結構</dc:title>
  <dc:creator>漢東 林</dc:creator>
  <cp:lastModifiedBy>novia_chiang 江佳慧</cp:lastModifiedBy>
  <cp:revision>123</cp:revision>
  <dcterms:created xsi:type="dcterms:W3CDTF">2021-09-10T10:23:58Z</dcterms:created>
  <dcterms:modified xsi:type="dcterms:W3CDTF">2021-10-20T03:05:02Z</dcterms:modified>
</cp:coreProperties>
</file>