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9"/>
  </p:notesMasterIdLst>
  <p:sldIdLst>
    <p:sldId id="256" r:id="rId2"/>
    <p:sldId id="307" r:id="rId3"/>
    <p:sldId id="259" r:id="rId4"/>
    <p:sldId id="260" r:id="rId5"/>
    <p:sldId id="261" r:id="rId6"/>
    <p:sldId id="262" r:id="rId7"/>
    <p:sldId id="263" r:id="rId8"/>
    <p:sldId id="264" r:id="rId9"/>
    <p:sldId id="265" r:id="rId10"/>
    <p:sldId id="266" r:id="rId11"/>
    <p:sldId id="267" r:id="rId12"/>
    <p:sldId id="268" r:id="rId13"/>
    <p:sldId id="269" r:id="rId14"/>
    <p:sldId id="271" r:id="rId15"/>
    <p:sldId id="272" r:id="rId16"/>
    <p:sldId id="270"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5" r:id="rId48"/>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150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D4301F-2AB8-4574-91EE-04347616A576}" type="datetimeFigureOut">
              <a:rPr lang="zh-TW" altLang="en-US" smtClean="0"/>
              <a:t>2023/9/14</a:t>
            </a:fld>
            <a:endParaRPr lang="zh-TW" altLang="en-US"/>
          </a:p>
        </p:txBody>
      </p:sp>
      <p:sp>
        <p:nvSpPr>
          <p:cNvPr id="4" name="投影片圖像版面配置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57CEE1-2F67-4A45-B44F-71677127CAB8}" type="slidenum">
              <a:rPr lang="zh-TW" altLang="en-US" smtClean="0"/>
              <a:t>‹#›</a:t>
            </a:fld>
            <a:endParaRPr lang="zh-TW" altLang="en-US"/>
          </a:p>
        </p:txBody>
      </p:sp>
    </p:spTree>
    <p:extLst>
      <p:ext uri="{BB962C8B-B14F-4D97-AF65-F5344CB8AC3E}">
        <p14:creationId xmlns:p14="http://schemas.microsoft.com/office/powerpoint/2010/main" val="4259497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normAutofit/>
          </a:bodyPr>
          <a:lstStyle>
            <a:lvl1pPr algn="ctr">
              <a:defRPr sz="5400">
                <a:latin typeface="Times New Roman" panose="02020603050405020304" pitchFamily="18" charset="0"/>
                <a:ea typeface="標楷體" panose="03000509000000000000" pitchFamily="65" charset="-120"/>
                <a:cs typeface="Times New Roman" panose="02020603050405020304" pitchFamily="18" charset="0"/>
              </a:defRPr>
            </a:lvl1pPr>
          </a:lstStyle>
          <a:p>
            <a:r>
              <a:rPr lang="zh-TW" altLang="en-US" dirty="0"/>
              <a:t>按一下以編輯母片標題樣式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atin typeface="Times New Roman" panose="02020603050405020304" pitchFamily="18" charset="0"/>
                <a:ea typeface="標楷體" panose="03000509000000000000" pitchFamily="65" charset="-12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ea typeface="標楷體" panose="03000509000000000000" pitchFamily="65" charset="-120"/>
                <a:cs typeface="Times New Roman" panose="02020603050405020304" pitchFamily="18" charset="0"/>
              </a:defRPr>
            </a:lvl1pPr>
          </a:lstStyle>
          <a:p>
            <a:fld id="{44E9B10F-0BC3-4E1A-9601-FF0EB9348754}" type="datetime1">
              <a:rPr lang="zh-TW" altLang="en-US" smtClean="0"/>
              <a:pPr/>
              <a:t>2023/9/14</a:t>
            </a:fld>
            <a:endParaRPr lang="zh-TW" altLang="en-US"/>
          </a:p>
        </p:txBody>
      </p:sp>
      <p:sp>
        <p:nvSpPr>
          <p:cNvPr id="5" name="Footer Placeholder 4"/>
          <p:cNvSpPr>
            <a:spLocks noGrp="1"/>
          </p:cNvSpPr>
          <p:nvPr>
            <p:ph type="ftr" sz="quarter" idx="11"/>
          </p:nvPr>
        </p:nvSpPr>
        <p:spPr/>
        <p:txBody>
          <a:bodyPr/>
          <a:lstStyle>
            <a:lvl1pPr>
              <a:defRPr>
                <a:latin typeface="Times New Roman" panose="02020603050405020304" pitchFamily="18" charset="0"/>
                <a:ea typeface="標楷體" panose="03000509000000000000" pitchFamily="65" charset="-120"/>
                <a:cs typeface="Times New Roman" panose="02020603050405020304" pitchFamily="18" charset="0"/>
              </a:defRPr>
            </a:lvl1pPr>
          </a:lstStyle>
          <a:p>
            <a:r>
              <a:rPr lang="zh-TW" altLang="en-US"/>
              <a:t>陳維魁</a:t>
            </a:r>
            <a:r>
              <a:rPr lang="en-US" altLang="zh-TW"/>
              <a:t>-</a:t>
            </a:r>
            <a:r>
              <a:rPr lang="zh-TW" altLang="en-US"/>
              <a:t>計算機概論</a:t>
            </a:r>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ea typeface="標楷體" panose="03000509000000000000" pitchFamily="65" charset="-120"/>
                <a:cs typeface="Times New Roman" panose="02020603050405020304" pitchFamily="18" charset="0"/>
              </a:defRPr>
            </a:lvl1pPr>
          </a:lstStyle>
          <a:p>
            <a:fld id="{6FE193AF-49D0-4B08-8241-3904C7EBF11F}" type="slidenum">
              <a:rPr lang="zh-TW" altLang="en-US" smtClean="0"/>
              <a:pPr/>
              <a:t>‹#›</a:t>
            </a:fld>
            <a:endParaRPr lang="zh-TW" altLang="en-US"/>
          </a:p>
        </p:txBody>
      </p:sp>
    </p:spTree>
    <p:extLst>
      <p:ext uri="{BB962C8B-B14F-4D97-AF65-F5344CB8AC3E}">
        <p14:creationId xmlns:p14="http://schemas.microsoft.com/office/powerpoint/2010/main" val="2979273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Times New Roman" panose="02020603050405020304" pitchFamily="18" charset="0"/>
                <a:ea typeface="標楷體" panose="03000509000000000000" pitchFamily="65" charset="-120"/>
                <a:cs typeface="Times New Roman" panose="02020603050405020304" pitchFamily="18" charset="0"/>
              </a:defRPr>
            </a:lvl1pPr>
          </a:lstStyle>
          <a:p>
            <a:r>
              <a:rPr lang="zh-TW" altLang="en-US" dirty="0"/>
              <a:t>按一下以編輯母片標題樣式</a:t>
            </a:r>
            <a:endParaRPr lang="en-US" dirty="0"/>
          </a:p>
        </p:txBody>
      </p:sp>
      <p:sp>
        <p:nvSpPr>
          <p:cNvPr id="3" name="Content Placeholder 2"/>
          <p:cNvSpPr>
            <a:spLocks noGrp="1"/>
          </p:cNvSpPr>
          <p:nvPr>
            <p:ph idx="1"/>
          </p:nvPr>
        </p:nvSpPr>
        <p:spPr/>
        <p:txBody>
          <a:bodyPr/>
          <a:lstStyle>
            <a:lvl1pPr>
              <a:defRPr>
                <a:latin typeface="Times New Roman" panose="02020603050405020304" pitchFamily="18" charset="0"/>
                <a:ea typeface="標楷體" panose="03000509000000000000" pitchFamily="65" charset="-120"/>
                <a:cs typeface="Times New Roman" panose="02020603050405020304" pitchFamily="18" charset="0"/>
              </a:defRPr>
            </a:lvl1pPr>
            <a:lvl2pPr>
              <a:defRPr>
                <a:latin typeface="Times New Roman" panose="02020603050405020304" pitchFamily="18" charset="0"/>
                <a:ea typeface="標楷體" panose="03000509000000000000" pitchFamily="65" charset="-120"/>
                <a:cs typeface="Times New Roman" panose="02020603050405020304" pitchFamily="18" charset="0"/>
              </a:defRPr>
            </a:lvl2pPr>
            <a:lvl3pPr>
              <a:defRPr>
                <a:latin typeface="Times New Roman" panose="02020603050405020304" pitchFamily="18" charset="0"/>
                <a:ea typeface="標楷體" panose="03000509000000000000" pitchFamily="65" charset="-120"/>
                <a:cs typeface="Times New Roman" panose="02020603050405020304" pitchFamily="18" charset="0"/>
              </a:defRPr>
            </a:lvl3pPr>
            <a:lvl4pPr>
              <a:defRPr>
                <a:latin typeface="Times New Roman" panose="02020603050405020304" pitchFamily="18" charset="0"/>
                <a:ea typeface="標楷體" panose="03000509000000000000" pitchFamily="65" charset="-120"/>
                <a:cs typeface="Times New Roman" panose="02020603050405020304" pitchFamily="18" charset="0"/>
              </a:defRPr>
            </a:lvl4pPr>
            <a:lvl5pPr>
              <a:defRPr>
                <a:latin typeface="Times New Roman" panose="02020603050405020304" pitchFamily="18" charset="0"/>
                <a:ea typeface="標楷體" panose="03000509000000000000" pitchFamily="65" charset="-120"/>
                <a:cs typeface="Times New Roman" panose="02020603050405020304" pitchFamily="18" charset="0"/>
              </a:defRPr>
            </a:lvl5pPr>
          </a:lstStyle>
          <a:p>
            <a:pPr lvl="0"/>
            <a:r>
              <a:rPr lang="zh-TW" altLang="en-US" dirty="0"/>
              <a:t>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endParaRPr lang="en-US" dirty="0"/>
          </a:p>
        </p:txBody>
      </p:sp>
      <p:sp>
        <p:nvSpPr>
          <p:cNvPr id="4" name="Date Placeholder 3"/>
          <p:cNvSpPr>
            <a:spLocks noGrp="1"/>
          </p:cNvSpPr>
          <p:nvPr>
            <p:ph type="dt" sz="half" idx="10"/>
          </p:nvPr>
        </p:nvSpPr>
        <p:spPr/>
        <p:txBody>
          <a:bodyPr/>
          <a:lstStyle/>
          <a:p>
            <a:fld id="{DA6EEF8E-9B69-43EF-98E4-C05F79C0292A}" type="datetime1">
              <a:rPr lang="zh-TW" altLang="en-US" smtClean="0"/>
              <a:t>2023/9/14</a:t>
            </a:fld>
            <a:endParaRPr lang="zh-TW" altLang="en-US"/>
          </a:p>
        </p:txBody>
      </p:sp>
      <p:sp>
        <p:nvSpPr>
          <p:cNvPr id="5" name="Footer Placeholder 4"/>
          <p:cNvSpPr>
            <a:spLocks noGrp="1"/>
          </p:cNvSpPr>
          <p:nvPr>
            <p:ph type="ftr" sz="quarter" idx="11"/>
          </p:nvPr>
        </p:nvSpPr>
        <p:spPr/>
        <p:txBody>
          <a:bodyPr/>
          <a:lstStyle/>
          <a:p>
            <a:r>
              <a:rPr lang="zh-TW" altLang="en-US"/>
              <a:t>陳維魁</a:t>
            </a:r>
            <a:r>
              <a:rPr lang="en-US" altLang="zh-TW"/>
              <a:t>-</a:t>
            </a:r>
            <a:r>
              <a:rPr lang="zh-TW" altLang="en-US"/>
              <a:t>計算機概論</a:t>
            </a:r>
          </a:p>
        </p:txBody>
      </p:sp>
      <p:sp>
        <p:nvSpPr>
          <p:cNvPr id="6" name="Slide Number Placeholder 5"/>
          <p:cNvSpPr>
            <a:spLocks noGrp="1"/>
          </p:cNvSpPr>
          <p:nvPr>
            <p:ph type="sldNum" sz="quarter" idx="12"/>
          </p:nvPr>
        </p:nvSpPr>
        <p:spPr/>
        <p:txBody>
          <a:bodyPr/>
          <a:lstStyle/>
          <a:p>
            <a:fld id="{6FE193AF-49D0-4B08-8241-3904C7EBF11F}" type="slidenum">
              <a:rPr lang="zh-TW" altLang="en-US" smtClean="0"/>
              <a:t>‹#›</a:t>
            </a:fld>
            <a:endParaRPr lang="zh-TW" altLang="en-US"/>
          </a:p>
        </p:txBody>
      </p:sp>
    </p:spTree>
    <p:extLst>
      <p:ext uri="{BB962C8B-B14F-4D97-AF65-F5344CB8AC3E}">
        <p14:creationId xmlns:p14="http://schemas.microsoft.com/office/powerpoint/2010/main" val="1066937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Times New Roman" panose="02020603050405020304" pitchFamily="18" charset="0"/>
                <a:ea typeface="標楷體" panose="03000509000000000000" pitchFamily="65" charset="-120"/>
                <a:cs typeface="Times New Roman" panose="02020603050405020304" pitchFamily="18" charset="0"/>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latin typeface="Times New Roman" panose="02020603050405020304" pitchFamily="18" charset="0"/>
                <a:ea typeface="標楷體" panose="03000509000000000000" pitchFamily="65" charset="-12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lvl1pPr>
              <a:defRPr>
                <a:latin typeface="Times New Roman" panose="02020603050405020304" pitchFamily="18" charset="0"/>
                <a:ea typeface="標楷體" panose="03000509000000000000" pitchFamily="65" charset="-120"/>
                <a:cs typeface="Times New Roman" panose="02020603050405020304" pitchFamily="18" charset="0"/>
              </a:defRPr>
            </a:lvl1pPr>
          </a:lstStyle>
          <a:p>
            <a:fld id="{87DE8E1E-0182-4B4B-ABA0-2523F2DE4F9A}" type="datetime1">
              <a:rPr lang="zh-TW" altLang="en-US" smtClean="0"/>
              <a:pPr/>
              <a:t>2023/9/14</a:t>
            </a:fld>
            <a:endParaRPr lang="zh-TW" altLang="en-US"/>
          </a:p>
        </p:txBody>
      </p:sp>
      <p:sp>
        <p:nvSpPr>
          <p:cNvPr id="5" name="Footer Placeholder 4"/>
          <p:cNvSpPr>
            <a:spLocks noGrp="1"/>
          </p:cNvSpPr>
          <p:nvPr>
            <p:ph type="ftr" sz="quarter" idx="11"/>
          </p:nvPr>
        </p:nvSpPr>
        <p:spPr/>
        <p:txBody>
          <a:bodyPr/>
          <a:lstStyle>
            <a:lvl1pPr>
              <a:defRPr>
                <a:latin typeface="Times New Roman" panose="02020603050405020304" pitchFamily="18" charset="0"/>
                <a:ea typeface="標楷體" panose="03000509000000000000" pitchFamily="65" charset="-120"/>
                <a:cs typeface="Times New Roman" panose="02020603050405020304" pitchFamily="18" charset="0"/>
              </a:defRPr>
            </a:lvl1pPr>
          </a:lstStyle>
          <a:p>
            <a:r>
              <a:rPr lang="zh-TW" altLang="en-US"/>
              <a:t>陳維魁</a:t>
            </a:r>
            <a:r>
              <a:rPr lang="en-US" altLang="zh-TW"/>
              <a:t>-</a:t>
            </a:r>
            <a:r>
              <a:rPr lang="zh-TW" altLang="en-US"/>
              <a:t>計算機概論</a:t>
            </a:r>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ea typeface="標楷體" panose="03000509000000000000" pitchFamily="65" charset="-120"/>
                <a:cs typeface="Times New Roman" panose="02020603050405020304" pitchFamily="18" charset="0"/>
              </a:defRPr>
            </a:lvl1pPr>
          </a:lstStyle>
          <a:p>
            <a:fld id="{6FE193AF-49D0-4B08-8241-3904C7EBF11F}" type="slidenum">
              <a:rPr lang="zh-TW" altLang="en-US" smtClean="0"/>
              <a:pPr/>
              <a:t>‹#›</a:t>
            </a:fld>
            <a:endParaRPr lang="zh-TW" altLang="en-US"/>
          </a:p>
        </p:txBody>
      </p:sp>
    </p:spTree>
    <p:extLst>
      <p:ext uri="{BB962C8B-B14F-4D97-AF65-F5344CB8AC3E}">
        <p14:creationId xmlns:p14="http://schemas.microsoft.com/office/powerpoint/2010/main" val="1761636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Times New Roman" panose="02020603050405020304" pitchFamily="18" charset="0"/>
                <a:ea typeface="標楷體" panose="03000509000000000000" pitchFamily="65" charset="-120"/>
                <a:cs typeface="Times New Roman" panose="02020603050405020304" pitchFamily="18" charset="0"/>
              </a:defRPr>
            </a:lvl1pPr>
          </a:lstStyle>
          <a:p>
            <a:r>
              <a:rPr lang="zh-TW" altLang="en-US" dirty="0"/>
              <a:t>按一下以編輯母片標題樣式</a:t>
            </a:r>
            <a:endParaRPr lang="en-US" dirty="0"/>
          </a:p>
        </p:txBody>
      </p:sp>
      <p:sp>
        <p:nvSpPr>
          <p:cNvPr id="3" name="Content Placeholder 2"/>
          <p:cNvSpPr>
            <a:spLocks noGrp="1"/>
          </p:cNvSpPr>
          <p:nvPr>
            <p:ph sz="half" idx="1"/>
          </p:nvPr>
        </p:nvSpPr>
        <p:spPr>
          <a:xfrm>
            <a:off x="628650" y="1825625"/>
            <a:ext cx="3886200" cy="4351338"/>
          </a:xfrm>
        </p:spPr>
        <p:txBody>
          <a:bodyPr/>
          <a:lstStyle>
            <a:lvl1pPr>
              <a:defRPr>
                <a:latin typeface="Times New Roman" panose="02020603050405020304" pitchFamily="18" charset="0"/>
                <a:ea typeface="標楷體" panose="03000509000000000000" pitchFamily="65" charset="-120"/>
                <a:cs typeface="Times New Roman" panose="02020603050405020304" pitchFamily="18" charset="0"/>
              </a:defRPr>
            </a:lvl1pPr>
            <a:lvl2pPr>
              <a:defRPr>
                <a:latin typeface="Times New Roman" panose="02020603050405020304" pitchFamily="18" charset="0"/>
                <a:ea typeface="標楷體" panose="03000509000000000000" pitchFamily="65" charset="-120"/>
                <a:cs typeface="Times New Roman" panose="02020603050405020304" pitchFamily="18" charset="0"/>
              </a:defRPr>
            </a:lvl2pPr>
            <a:lvl3pPr>
              <a:defRPr>
                <a:latin typeface="Times New Roman" panose="02020603050405020304" pitchFamily="18" charset="0"/>
                <a:ea typeface="標楷體" panose="03000509000000000000" pitchFamily="65" charset="-120"/>
                <a:cs typeface="Times New Roman" panose="02020603050405020304" pitchFamily="18" charset="0"/>
              </a:defRPr>
            </a:lvl3pPr>
            <a:lvl4pPr>
              <a:defRPr>
                <a:latin typeface="Times New Roman" panose="02020603050405020304" pitchFamily="18" charset="0"/>
                <a:ea typeface="標楷體" panose="03000509000000000000" pitchFamily="65" charset="-120"/>
                <a:cs typeface="Times New Roman" panose="02020603050405020304" pitchFamily="18" charset="0"/>
              </a:defRPr>
            </a:lvl4pPr>
            <a:lvl5pPr>
              <a:defRPr>
                <a:latin typeface="Times New Roman" panose="02020603050405020304" pitchFamily="18" charset="0"/>
                <a:ea typeface="標楷體" panose="03000509000000000000" pitchFamily="65" charset="-120"/>
                <a:cs typeface="Times New Roman" panose="02020603050405020304" pitchFamily="18" charset="0"/>
              </a:defRPr>
            </a:lvl5pPr>
          </a:lstStyle>
          <a:p>
            <a:pPr lvl="0"/>
            <a:r>
              <a:rPr lang="zh-TW" altLang="en-US" dirty="0"/>
              <a:t>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endParaRPr lang="en-US" dirty="0"/>
          </a:p>
        </p:txBody>
      </p:sp>
      <p:sp>
        <p:nvSpPr>
          <p:cNvPr id="4" name="Content Placeholder 3"/>
          <p:cNvSpPr>
            <a:spLocks noGrp="1"/>
          </p:cNvSpPr>
          <p:nvPr>
            <p:ph sz="half" idx="2"/>
          </p:nvPr>
        </p:nvSpPr>
        <p:spPr>
          <a:xfrm>
            <a:off x="4629150" y="1825625"/>
            <a:ext cx="3886200" cy="4351338"/>
          </a:xfrm>
        </p:spPr>
        <p:txBody>
          <a:bodyPr/>
          <a:lstStyle>
            <a:lvl1pPr>
              <a:defRPr>
                <a:latin typeface="Times New Roman" panose="02020603050405020304" pitchFamily="18" charset="0"/>
                <a:ea typeface="標楷體" panose="03000509000000000000" pitchFamily="65" charset="-120"/>
                <a:cs typeface="Times New Roman" panose="02020603050405020304" pitchFamily="18" charset="0"/>
              </a:defRPr>
            </a:lvl1pPr>
            <a:lvl2pPr>
              <a:defRPr>
                <a:latin typeface="Times New Roman" panose="02020603050405020304" pitchFamily="18" charset="0"/>
                <a:ea typeface="標楷體" panose="03000509000000000000" pitchFamily="65" charset="-120"/>
                <a:cs typeface="Times New Roman" panose="02020603050405020304" pitchFamily="18" charset="0"/>
              </a:defRPr>
            </a:lvl2pPr>
            <a:lvl3pPr>
              <a:defRPr>
                <a:latin typeface="Times New Roman" panose="02020603050405020304" pitchFamily="18" charset="0"/>
                <a:ea typeface="標楷體" panose="03000509000000000000" pitchFamily="65" charset="-120"/>
                <a:cs typeface="Times New Roman" panose="02020603050405020304" pitchFamily="18" charset="0"/>
              </a:defRPr>
            </a:lvl3pPr>
            <a:lvl4pPr>
              <a:defRPr>
                <a:latin typeface="Times New Roman" panose="02020603050405020304" pitchFamily="18" charset="0"/>
                <a:ea typeface="標楷體" panose="03000509000000000000" pitchFamily="65" charset="-120"/>
                <a:cs typeface="Times New Roman" panose="02020603050405020304" pitchFamily="18" charset="0"/>
              </a:defRPr>
            </a:lvl4pPr>
            <a:lvl5pPr>
              <a:defRPr>
                <a:latin typeface="Times New Roman" panose="02020603050405020304" pitchFamily="18" charset="0"/>
                <a:ea typeface="標楷體" panose="03000509000000000000" pitchFamily="65" charset="-120"/>
                <a:cs typeface="Times New Roman" panose="02020603050405020304" pitchFamily="18" charset="0"/>
              </a:defRPr>
            </a:lvl5pPr>
          </a:lstStyle>
          <a:p>
            <a:pPr lvl="0"/>
            <a:r>
              <a:rPr lang="zh-TW" altLang="en-US" dirty="0"/>
              <a:t>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endParaRPr lang="en-US" dirty="0"/>
          </a:p>
        </p:txBody>
      </p:sp>
      <p:sp>
        <p:nvSpPr>
          <p:cNvPr id="5" name="Date Placeholder 4"/>
          <p:cNvSpPr>
            <a:spLocks noGrp="1"/>
          </p:cNvSpPr>
          <p:nvPr>
            <p:ph type="dt" sz="half" idx="10"/>
          </p:nvPr>
        </p:nvSpPr>
        <p:spPr/>
        <p:txBody>
          <a:bodyPr/>
          <a:lstStyle/>
          <a:p>
            <a:fld id="{BADEEEC7-70A8-44FD-884C-4681E7F09EE8}" type="datetime1">
              <a:rPr lang="zh-TW" altLang="en-US" smtClean="0"/>
              <a:t>2023/9/14</a:t>
            </a:fld>
            <a:endParaRPr lang="zh-TW" altLang="en-US"/>
          </a:p>
        </p:txBody>
      </p:sp>
      <p:sp>
        <p:nvSpPr>
          <p:cNvPr id="6" name="Footer Placeholder 5"/>
          <p:cNvSpPr>
            <a:spLocks noGrp="1"/>
          </p:cNvSpPr>
          <p:nvPr>
            <p:ph type="ftr" sz="quarter" idx="11"/>
          </p:nvPr>
        </p:nvSpPr>
        <p:spPr/>
        <p:txBody>
          <a:bodyPr/>
          <a:lstStyle/>
          <a:p>
            <a:r>
              <a:rPr lang="zh-TW" altLang="en-US"/>
              <a:t>陳維魁</a:t>
            </a:r>
            <a:r>
              <a:rPr lang="en-US" altLang="zh-TW"/>
              <a:t>-</a:t>
            </a:r>
            <a:r>
              <a:rPr lang="zh-TW" altLang="en-US"/>
              <a:t>計算機概論</a:t>
            </a:r>
          </a:p>
        </p:txBody>
      </p:sp>
      <p:sp>
        <p:nvSpPr>
          <p:cNvPr id="7" name="Slide Number Placeholder 6"/>
          <p:cNvSpPr>
            <a:spLocks noGrp="1"/>
          </p:cNvSpPr>
          <p:nvPr>
            <p:ph type="sldNum" sz="quarter" idx="12"/>
          </p:nvPr>
        </p:nvSpPr>
        <p:spPr/>
        <p:txBody>
          <a:bodyPr/>
          <a:lstStyle/>
          <a:p>
            <a:fld id="{6FE193AF-49D0-4B08-8241-3904C7EBF11F}" type="slidenum">
              <a:rPr lang="zh-TW" altLang="en-US" smtClean="0"/>
              <a:t>‹#›</a:t>
            </a:fld>
            <a:endParaRPr lang="zh-TW" altLang="en-US"/>
          </a:p>
        </p:txBody>
      </p:sp>
    </p:spTree>
    <p:extLst>
      <p:ext uri="{BB962C8B-B14F-4D97-AF65-F5344CB8AC3E}">
        <p14:creationId xmlns:p14="http://schemas.microsoft.com/office/powerpoint/2010/main" val="3038856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Content Placeholder 3"/>
          <p:cNvSpPr>
            <a:spLocks noGrp="1"/>
          </p:cNvSpPr>
          <p:nvPr>
            <p:ph sz="half" idx="2"/>
          </p:nvPr>
        </p:nvSpPr>
        <p:spPr>
          <a:xfrm>
            <a:off x="629842" y="2505075"/>
            <a:ext cx="3868340"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Content Placeholder 5"/>
          <p:cNvSpPr>
            <a:spLocks noGrp="1"/>
          </p:cNvSpPr>
          <p:nvPr>
            <p:ph sz="quarter" idx="4"/>
          </p:nvPr>
        </p:nvSpPr>
        <p:spPr>
          <a:xfrm>
            <a:off x="4629150" y="2505075"/>
            <a:ext cx="3887391"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64AC3164-528B-473B-8DFF-F60E89DDFB0F}" type="datetime1">
              <a:rPr lang="zh-TW" altLang="en-US" smtClean="0"/>
              <a:t>2023/9/14</a:t>
            </a:fld>
            <a:endParaRPr lang="zh-TW" altLang="en-US"/>
          </a:p>
        </p:txBody>
      </p:sp>
      <p:sp>
        <p:nvSpPr>
          <p:cNvPr id="8" name="Footer Placeholder 7"/>
          <p:cNvSpPr>
            <a:spLocks noGrp="1"/>
          </p:cNvSpPr>
          <p:nvPr>
            <p:ph type="ftr" sz="quarter" idx="11"/>
          </p:nvPr>
        </p:nvSpPr>
        <p:spPr/>
        <p:txBody>
          <a:bodyPr/>
          <a:lstStyle/>
          <a:p>
            <a:r>
              <a:rPr lang="zh-TW" altLang="en-US"/>
              <a:t>陳維魁</a:t>
            </a:r>
            <a:r>
              <a:rPr lang="en-US" altLang="zh-TW"/>
              <a:t>-</a:t>
            </a:r>
            <a:r>
              <a:rPr lang="zh-TW" altLang="en-US"/>
              <a:t>計算機概論</a:t>
            </a:r>
          </a:p>
        </p:txBody>
      </p:sp>
      <p:sp>
        <p:nvSpPr>
          <p:cNvPr id="9" name="Slide Number Placeholder 8"/>
          <p:cNvSpPr>
            <a:spLocks noGrp="1"/>
          </p:cNvSpPr>
          <p:nvPr>
            <p:ph type="sldNum" sz="quarter" idx="12"/>
          </p:nvPr>
        </p:nvSpPr>
        <p:spPr/>
        <p:txBody>
          <a:bodyPr/>
          <a:lstStyle/>
          <a:p>
            <a:fld id="{6FE193AF-49D0-4B08-8241-3904C7EBF11F}" type="slidenum">
              <a:rPr lang="zh-TW" altLang="en-US" smtClean="0"/>
              <a:t>‹#›</a:t>
            </a:fld>
            <a:endParaRPr lang="zh-TW" altLang="en-US"/>
          </a:p>
        </p:txBody>
      </p:sp>
    </p:spTree>
    <p:extLst>
      <p:ext uri="{BB962C8B-B14F-4D97-AF65-F5344CB8AC3E}">
        <p14:creationId xmlns:p14="http://schemas.microsoft.com/office/powerpoint/2010/main" val="2330774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atin typeface="Times New Roman" panose="02020603050405020304" pitchFamily="18" charset="0"/>
                <a:ea typeface="標楷體" panose="03000509000000000000" pitchFamily="65" charset="-120"/>
                <a:cs typeface="Times New Roman" panose="02020603050405020304" pitchFamily="18" charset="0"/>
              </a:defRPr>
            </a:lvl1pPr>
          </a:lstStyle>
          <a:p>
            <a:r>
              <a:rPr lang="zh-TW" altLang="en-US" dirty="0"/>
              <a:t>按一下以編輯母片標題樣式</a:t>
            </a:r>
            <a:endParaRPr lang="en-US" dirty="0"/>
          </a:p>
        </p:txBody>
      </p:sp>
      <p:sp>
        <p:nvSpPr>
          <p:cNvPr id="3" name="Date Placeholder 2"/>
          <p:cNvSpPr>
            <a:spLocks noGrp="1"/>
          </p:cNvSpPr>
          <p:nvPr>
            <p:ph type="dt" sz="half" idx="10"/>
          </p:nvPr>
        </p:nvSpPr>
        <p:spPr/>
        <p:txBody>
          <a:bodyPr/>
          <a:lstStyle/>
          <a:p>
            <a:fld id="{C6956DB8-8A7F-461A-B0B2-C0A54C5D098A}" type="datetime1">
              <a:rPr lang="zh-TW" altLang="en-US" smtClean="0"/>
              <a:t>2023/9/14</a:t>
            </a:fld>
            <a:endParaRPr lang="zh-TW" altLang="en-US"/>
          </a:p>
        </p:txBody>
      </p:sp>
      <p:sp>
        <p:nvSpPr>
          <p:cNvPr id="4" name="Footer Placeholder 3"/>
          <p:cNvSpPr>
            <a:spLocks noGrp="1"/>
          </p:cNvSpPr>
          <p:nvPr>
            <p:ph type="ftr" sz="quarter" idx="11"/>
          </p:nvPr>
        </p:nvSpPr>
        <p:spPr/>
        <p:txBody>
          <a:bodyPr/>
          <a:lstStyle/>
          <a:p>
            <a:r>
              <a:rPr lang="zh-TW" altLang="en-US"/>
              <a:t>陳維魁</a:t>
            </a:r>
            <a:r>
              <a:rPr lang="en-US" altLang="zh-TW"/>
              <a:t>-</a:t>
            </a:r>
            <a:r>
              <a:rPr lang="zh-TW" altLang="en-US"/>
              <a:t>計算機概論</a:t>
            </a:r>
          </a:p>
        </p:txBody>
      </p:sp>
      <p:sp>
        <p:nvSpPr>
          <p:cNvPr id="5" name="Slide Number Placeholder 4"/>
          <p:cNvSpPr>
            <a:spLocks noGrp="1"/>
          </p:cNvSpPr>
          <p:nvPr>
            <p:ph type="sldNum" sz="quarter" idx="12"/>
          </p:nvPr>
        </p:nvSpPr>
        <p:spPr/>
        <p:txBody>
          <a:bodyPr/>
          <a:lstStyle/>
          <a:p>
            <a:fld id="{6FE193AF-49D0-4B08-8241-3904C7EBF11F}" type="slidenum">
              <a:rPr lang="zh-TW" altLang="en-US" smtClean="0"/>
              <a:t>‹#›</a:t>
            </a:fld>
            <a:endParaRPr lang="zh-TW" altLang="en-US"/>
          </a:p>
        </p:txBody>
      </p:sp>
    </p:spTree>
    <p:extLst>
      <p:ext uri="{BB962C8B-B14F-4D97-AF65-F5344CB8AC3E}">
        <p14:creationId xmlns:p14="http://schemas.microsoft.com/office/powerpoint/2010/main" val="3916978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65CD78-3EFF-46EA-8B61-5A092B252C57}" type="datetime1">
              <a:rPr lang="zh-TW" altLang="en-US" smtClean="0"/>
              <a:t>2023/9/14</a:t>
            </a:fld>
            <a:endParaRPr lang="zh-TW" altLang="en-US"/>
          </a:p>
        </p:txBody>
      </p:sp>
      <p:sp>
        <p:nvSpPr>
          <p:cNvPr id="3" name="Footer Placeholder 2"/>
          <p:cNvSpPr>
            <a:spLocks noGrp="1"/>
          </p:cNvSpPr>
          <p:nvPr>
            <p:ph type="ftr" sz="quarter" idx="11"/>
          </p:nvPr>
        </p:nvSpPr>
        <p:spPr/>
        <p:txBody>
          <a:bodyPr/>
          <a:lstStyle/>
          <a:p>
            <a:r>
              <a:rPr lang="zh-TW" altLang="en-US"/>
              <a:t>陳維魁</a:t>
            </a:r>
            <a:r>
              <a:rPr lang="en-US" altLang="zh-TW"/>
              <a:t>-</a:t>
            </a:r>
            <a:r>
              <a:rPr lang="zh-TW" altLang="en-US"/>
              <a:t>計算機概論</a:t>
            </a:r>
          </a:p>
        </p:txBody>
      </p:sp>
      <p:sp>
        <p:nvSpPr>
          <p:cNvPr id="4" name="Slide Number Placeholder 3"/>
          <p:cNvSpPr>
            <a:spLocks noGrp="1"/>
          </p:cNvSpPr>
          <p:nvPr>
            <p:ph type="sldNum" sz="quarter" idx="12"/>
          </p:nvPr>
        </p:nvSpPr>
        <p:spPr/>
        <p:txBody>
          <a:bodyPr/>
          <a:lstStyle/>
          <a:p>
            <a:fld id="{6FE193AF-49D0-4B08-8241-3904C7EBF11F}" type="slidenum">
              <a:rPr lang="zh-TW" altLang="en-US" smtClean="0"/>
              <a:t>‹#›</a:t>
            </a:fld>
            <a:endParaRPr lang="zh-TW" altLang="en-US"/>
          </a:p>
        </p:txBody>
      </p:sp>
    </p:spTree>
    <p:extLst>
      <p:ext uri="{BB962C8B-B14F-4D97-AF65-F5344CB8AC3E}">
        <p14:creationId xmlns:p14="http://schemas.microsoft.com/office/powerpoint/2010/main" val="969255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Date Placeholder 4"/>
          <p:cNvSpPr>
            <a:spLocks noGrp="1"/>
          </p:cNvSpPr>
          <p:nvPr>
            <p:ph type="dt" sz="half" idx="10"/>
          </p:nvPr>
        </p:nvSpPr>
        <p:spPr/>
        <p:txBody>
          <a:bodyPr/>
          <a:lstStyle/>
          <a:p>
            <a:fld id="{70BB0223-223E-445E-8735-64A844ED6012}" type="datetime1">
              <a:rPr lang="zh-TW" altLang="en-US" smtClean="0"/>
              <a:t>2023/9/14</a:t>
            </a:fld>
            <a:endParaRPr lang="zh-TW" altLang="en-US"/>
          </a:p>
        </p:txBody>
      </p:sp>
      <p:sp>
        <p:nvSpPr>
          <p:cNvPr id="6" name="Footer Placeholder 5"/>
          <p:cNvSpPr>
            <a:spLocks noGrp="1"/>
          </p:cNvSpPr>
          <p:nvPr>
            <p:ph type="ftr" sz="quarter" idx="11"/>
          </p:nvPr>
        </p:nvSpPr>
        <p:spPr/>
        <p:txBody>
          <a:bodyPr/>
          <a:lstStyle/>
          <a:p>
            <a:r>
              <a:rPr lang="zh-TW" altLang="en-US"/>
              <a:t>陳維魁</a:t>
            </a:r>
            <a:r>
              <a:rPr lang="en-US" altLang="zh-TW"/>
              <a:t>-</a:t>
            </a:r>
            <a:r>
              <a:rPr lang="zh-TW" altLang="en-US"/>
              <a:t>計算機概論</a:t>
            </a:r>
          </a:p>
        </p:txBody>
      </p:sp>
      <p:sp>
        <p:nvSpPr>
          <p:cNvPr id="7" name="Slide Number Placeholder 6"/>
          <p:cNvSpPr>
            <a:spLocks noGrp="1"/>
          </p:cNvSpPr>
          <p:nvPr>
            <p:ph type="sldNum" sz="quarter" idx="12"/>
          </p:nvPr>
        </p:nvSpPr>
        <p:spPr/>
        <p:txBody>
          <a:bodyPr/>
          <a:lstStyle/>
          <a:p>
            <a:fld id="{6FE193AF-49D0-4B08-8241-3904C7EBF11F}" type="slidenum">
              <a:rPr lang="zh-TW" altLang="en-US" smtClean="0"/>
              <a:t>‹#›</a:t>
            </a:fld>
            <a:endParaRPr lang="zh-TW" altLang="en-US"/>
          </a:p>
        </p:txBody>
      </p:sp>
    </p:spTree>
    <p:extLst>
      <p:ext uri="{BB962C8B-B14F-4D97-AF65-F5344CB8AC3E}">
        <p14:creationId xmlns:p14="http://schemas.microsoft.com/office/powerpoint/2010/main" val="4010648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Date Placeholder 4"/>
          <p:cNvSpPr>
            <a:spLocks noGrp="1"/>
          </p:cNvSpPr>
          <p:nvPr>
            <p:ph type="dt" sz="half" idx="10"/>
          </p:nvPr>
        </p:nvSpPr>
        <p:spPr/>
        <p:txBody>
          <a:bodyPr/>
          <a:lstStyle/>
          <a:p>
            <a:fld id="{C3C0E63E-F222-4F74-ACE0-A33A4EB8CF96}" type="datetime1">
              <a:rPr lang="zh-TW" altLang="en-US" smtClean="0"/>
              <a:t>2023/9/14</a:t>
            </a:fld>
            <a:endParaRPr lang="zh-TW" altLang="en-US"/>
          </a:p>
        </p:txBody>
      </p:sp>
      <p:sp>
        <p:nvSpPr>
          <p:cNvPr id="6" name="Footer Placeholder 5"/>
          <p:cNvSpPr>
            <a:spLocks noGrp="1"/>
          </p:cNvSpPr>
          <p:nvPr>
            <p:ph type="ftr" sz="quarter" idx="11"/>
          </p:nvPr>
        </p:nvSpPr>
        <p:spPr/>
        <p:txBody>
          <a:bodyPr/>
          <a:lstStyle/>
          <a:p>
            <a:r>
              <a:rPr lang="zh-TW" altLang="en-US"/>
              <a:t>陳維魁</a:t>
            </a:r>
            <a:r>
              <a:rPr lang="en-US" altLang="zh-TW"/>
              <a:t>-</a:t>
            </a:r>
            <a:r>
              <a:rPr lang="zh-TW" altLang="en-US"/>
              <a:t>計算機概論</a:t>
            </a:r>
          </a:p>
        </p:txBody>
      </p:sp>
      <p:sp>
        <p:nvSpPr>
          <p:cNvPr id="7" name="Slide Number Placeholder 6"/>
          <p:cNvSpPr>
            <a:spLocks noGrp="1"/>
          </p:cNvSpPr>
          <p:nvPr>
            <p:ph type="sldNum" sz="quarter" idx="12"/>
          </p:nvPr>
        </p:nvSpPr>
        <p:spPr/>
        <p:txBody>
          <a:bodyPr/>
          <a:lstStyle/>
          <a:p>
            <a:fld id="{6FE193AF-49D0-4B08-8241-3904C7EBF11F}" type="slidenum">
              <a:rPr lang="zh-TW" altLang="en-US" smtClean="0"/>
              <a:t>‹#›</a:t>
            </a:fld>
            <a:endParaRPr lang="zh-TW" altLang="en-US"/>
          </a:p>
        </p:txBody>
      </p:sp>
    </p:spTree>
    <p:extLst>
      <p:ext uri="{BB962C8B-B14F-4D97-AF65-F5344CB8AC3E}">
        <p14:creationId xmlns:p14="http://schemas.microsoft.com/office/powerpoint/2010/main" val="3356129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D0DEB629-ED83-4FD1-AE30-159B7D1E4B96}" type="datetime1">
              <a:rPr lang="zh-TW" altLang="en-US" smtClean="0"/>
              <a:t>2023/9/14</a:t>
            </a:fld>
            <a:endParaRPr lang="zh-TW" altLang="en-US"/>
          </a:p>
        </p:txBody>
      </p:sp>
      <p:sp>
        <p:nvSpPr>
          <p:cNvPr id="5" name="Footer Placeholder 4"/>
          <p:cNvSpPr>
            <a:spLocks noGrp="1"/>
          </p:cNvSpPr>
          <p:nvPr>
            <p:ph type="ftr" sz="quarter" idx="11"/>
          </p:nvPr>
        </p:nvSpPr>
        <p:spPr/>
        <p:txBody>
          <a:bodyPr/>
          <a:lstStyle/>
          <a:p>
            <a:r>
              <a:rPr lang="zh-TW" altLang="en-US"/>
              <a:t>陳維魁</a:t>
            </a:r>
            <a:r>
              <a:rPr lang="en-US" altLang="zh-TW"/>
              <a:t>-</a:t>
            </a:r>
            <a:r>
              <a:rPr lang="zh-TW" altLang="en-US"/>
              <a:t>計算機概論</a:t>
            </a:r>
          </a:p>
        </p:txBody>
      </p:sp>
      <p:sp>
        <p:nvSpPr>
          <p:cNvPr id="6" name="Slide Number Placeholder 5"/>
          <p:cNvSpPr>
            <a:spLocks noGrp="1"/>
          </p:cNvSpPr>
          <p:nvPr>
            <p:ph type="sldNum" sz="quarter" idx="12"/>
          </p:nvPr>
        </p:nvSpPr>
        <p:spPr/>
        <p:txBody>
          <a:bodyPr/>
          <a:lstStyle/>
          <a:p>
            <a:fld id="{6FE193AF-49D0-4B08-8241-3904C7EBF11F}" type="slidenum">
              <a:rPr lang="zh-TW" altLang="en-US" smtClean="0"/>
              <a:t>‹#›</a:t>
            </a:fld>
            <a:endParaRPr lang="zh-TW" altLang="en-US"/>
          </a:p>
        </p:txBody>
      </p:sp>
    </p:spTree>
    <p:extLst>
      <p:ext uri="{BB962C8B-B14F-4D97-AF65-F5344CB8AC3E}">
        <p14:creationId xmlns:p14="http://schemas.microsoft.com/office/powerpoint/2010/main" val="3585329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20A331BE-77C0-4246-A31C-33D42D251C9A}" type="datetime1">
              <a:rPr lang="zh-TW" altLang="en-US" smtClean="0"/>
              <a:t>2023/9/14</a:t>
            </a:fld>
            <a:endParaRPr lang="zh-TW" altLang="en-US"/>
          </a:p>
        </p:txBody>
      </p:sp>
      <p:sp>
        <p:nvSpPr>
          <p:cNvPr id="5" name="Footer Placeholder 4"/>
          <p:cNvSpPr>
            <a:spLocks noGrp="1"/>
          </p:cNvSpPr>
          <p:nvPr>
            <p:ph type="ftr" sz="quarter" idx="11"/>
          </p:nvPr>
        </p:nvSpPr>
        <p:spPr/>
        <p:txBody>
          <a:bodyPr/>
          <a:lstStyle/>
          <a:p>
            <a:r>
              <a:rPr lang="zh-TW" altLang="en-US"/>
              <a:t>陳維魁</a:t>
            </a:r>
            <a:r>
              <a:rPr lang="en-US" altLang="zh-TW"/>
              <a:t>-</a:t>
            </a:r>
            <a:r>
              <a:rPr lang="zh-TW" altLang="en-US"/>
              <a:t>計算機概論</a:t>
            </a:r>
          </a:p>
        </p:txBody>
      </p:sp>
      <p:sp>
        <p:nvSpPr>
          <p:cNvPr id="6" name="Slide Number Placeholder 5"/>
          <p:cNvSpPr>
            <a:spLocks noGrp="1"/>
          </p:cNvSpPr>
          <p:nvPr>
            <p:ph type="sldNum" sz="quarter" idx="12"/>
          </p:nvPr>
        </p:nvSpPr>
        <p:spPr/>
        <p:txBody>
          <a:bodyPr/>
          <a:lstStyle/>
          <a:p>
            <a:fld id="{6FE193AF-49D0-4B08-8241-3904C7EBF11F}" type="slidenum">
              <a:rPr lang="zh-TW" altLang="en-US" smtClean="0"/>
              <a:t>‹#›</a:t>
            </a:fld>
            <a:endParaRPr lang="zh-TW" altLang="en-US"/>
          </a:p>
        </p:txBody>
      </p:sp>
    </p:spTree>
    <p:extLst>
      <p:ext uri="{BB962C8B-B14F-4D97-AF65-F5344CB8AC3E}">
        <p14:creationId xmlns:p14="http://schemas.microsoft.com/office/powerpoint/2010/main" val="289425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A88E89-0517-4CA3-90F1-61F9E74AD1E4}" type="datetime1">
              <a:rPr lang="zh-TW" altLang="en-US" smtClean="0"/>
              <a:t>2023/9/14</a:t>
            </a:fld>
            <a:endParaRPr lang="zh-TW"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TW" altLang="en-US"/>
              <a:t>陳維魁</a:t>
            </a:r>
            <a:r>
              <a:rPr lang="en-US" altLang="zh-TW"/>
              <a:t>-</a:t>
            </a:r>
            <a:r>
              <a:rPr lang="zh-TW" altLang="en-US"/>
              <a:t>計算機概論</a:t>
            </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E193AF-49D0-4B08-8241-3904C7EBF11F}" type="slidenum">
              <a:rPr lang="zh-TW" altLang="en-US" smtClean="0"/>
              <a:t>‹#›</a:t>
            </a:fld>
            <a:endParaRPr lang="zh-TW" altLang="en-US"/>
          </a:p>
        </p:txBody>
      </p:sp>
    </p:spTree>
    <p:extLst>
      <p:ext uri="{BB962C8B-B14F-4D97-AF65-F5344CB8AC3E}">
        <p14:creationId xmlns:p14="http://schemas.microsoft.com/office/powerpoint/2010/main" val="8511244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4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4.png"/></Relationships>
</file>

<file path=ppt/slides/_rels/slide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4.png"/></Relationships>
</file>

<file path=ppt/slides/_rels/slide4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33.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投影片編號版面配置區 7"/>
          <p:cNvSpPr>
            <a:spLocks noGrp="1"/>
          </p:cNvSpPr>
          <p:nvPr>
            <p:ph type="sldNum" sz="quarter" idx="12"/>
          </p:nvPr>
        </p:nvSpPr>
        <p:spPr/>
        <p:txBody>
          <a:bodyPr/>
          <a:lstStyle/>
          <a:p>
            <a:fld id="{6FE193AF-49D0-4B08-8241-3904C7EBF11F}" type="slidenum">
              <a:rPr lang="zh-TW" altLang="en-US" smtClean="0"/>
              <a:t>1</a:t>
            </a:fld>
            <a:endParaRPr lang="zh-TW" altLang="en-US"/>
          </a:p>
        </p:txBody>
      </p:sp>
    </p:spTree>
    <p:extLst>
      <p:ext uri="{BB962C8B-B14F-4D97-AF65-F5344CB8AC3E}">
        <p14:creationId xmlns:p14="http://schemas.microsoft.com/office/powerpoint/2010/main" val="195044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ctr"/>
            <a:r>
              <a:rPr lang="zh-TW" altLang="en-US" sz="5400" dirty="0">
                <a:solidFill>
                  <a:srgbClr val="003366"/>
                </a:solidFill>
              </a:rPr>
              <a:t>第</a:t>
            </a:r>
            <a:r>
              <a:rPr lang="en-US" altLang="zh-TW" sz="5400">
                <a:solidFill>
                  <a:srgbClr val="003366"/>
                </a:solidFill>
              </a:rPr>
              <a:t>5</a:t>
            </a:r>
            <a:r>
              <a:rPr lang="zh-TW" altLang="en-US" sz="5400">
                <a:solidFill>
                  <a:srgbClr val="003366"/>
                </a:solidFill>
              </a:rPr>
              <a:t>章 </a:t>
            </a:r>
            <a:br>
              <a:rPr lang="en-US" altLang="zh-TW" sz="5400" dirty="0">
                <a:solidFill>
                  <a:srgbClr val="003366"/>
                </a:solidFill>
              </a:rPr>
            </a:br>
            <a:br>
              <a:rPr lang="en-US" altLang="zh-TW" sz="5400" dirty="0">
                <a:solidFill>
                  <a:srgbClr val="003366"/>
                </a:solidFill>
              </a:rPr>
            </a:br>
            <a:r>
              <a:rPr lang="zh-TW" altLang="en-US" sz="5400" dirty="0">
                <a:solidFill>
                  <a:srgbClr val="003366"/>
                </a:solidFill>
              </a:rPr>
              <a:t>進階資料結構</a:t>
            </a:r>
            <a:endParaRPr lang="zh-TW" altLang="en-US" sz="5400" dirty="0"/>
          </a:p>
        </p:txBody>
      </p:sp>
      <p:sp>
        <p:nvSpPr>
          <p:cNvPr id="3" name="文字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6FE193AF-49D0-4B08-8241-3904C7EBF11F}" type="slidenum">
              <a:rPr lang="zh-TW" altLang="en-US" smtClean="0"/>
              <a:t>2</a:t>
            </a:fld>
            <a:endParaRPr lang="zh-TW" altLang="en-US"/>
          </a:p>
        </p:txBody>
      </p:sp>
    </p:spTree>
    <p:extLst>
      <p:ext uri="{BB962C8B-B14F-4D97-AF65-F5344CB8AC3E}">
        <p14:creationId xmlns:p14="http://schemas.microsoft.com/office/powerpoint/2010/main" val="2543352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課程大綱</a:t>
            </a:r>
          </a:p>
        </p:txBody>
      </p:sp>
      <p:sp>
        <p:nvSpPr>
          <p:cNvPr id="3" name="內容版面配置區 2"/>
          <p:cNvSpPr>
            <a:spLocks noGrp="1"/>
          </p:cNvSpPr>
          <p:nvPr>
            <p:ph idx="1"/>
          </p:nvPr>
        </p:nvSpPr>
        <p:spPr/>
        <p:txBody>
          <a:bodyPr>
            <a:normAutofit/>
          </a:bodyPr>
          <a:lstStyle/>
          <a:p>
            <a:r>
              <a:rPr lang="en-US" altLang="zh-TW" dirty="0"/>
              <a:t>5-1</a:t>
            </a:r>
            <a:r>
              <a:rPr lang="zh-TW" altLang="zh-TW" dirty="0"/>
              <a:t>搜尋</a:t>
            </a:r>
          </a:p>
          <a:p>
            <a:r>
              <a:rPr lang="en-US" altLang="zh-TW" dirty="0"/>
              <a:t>5-2</a:t>
            </a:r>
            <a:r>
              <a:rPr lang="zh-TW" altLang="zh-TW" dirty="0"/>
              <a:t>排序</a:t>
            </a:r>
          </a:p>
          <a:p>
            <a:r>
              <a:rPr lang="en-US" altLang="zh-TW" dirty="0"/>
              <a:t>5-3</a:t>
            </a:r>
            <a:r>
              <a:rPr lang="zh-TW" altLang="zh-TW" dirty="0"/>
              <a:t>圖形</a:t>
            </a:r>
          </a:p>
          <a:p>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3</a:t>
            </a:fld>
            <a:endParaRPr lang="zh-TW" altLang="en-US"/>
          </a:p>
        </p:txBody>
      </p:sp>
    </p:spTree>
    <p:extLst>
      <p:ext uri="{BB962C8B-B14F-4D97-AF65-F5344CB8AC3E}">
        <p14:creationId xmlns:p14="http://schemas.microsoft.com/office/powerpoint/2010/main" val="2794590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5-1 </a:t>
            </a:r>
            <a:r>
              <a:rPr lang="zh-TW" altLang="zh-TW" dirty="0"/>
              <a:t>搜尋</a:t>
            </a:r>
            <a:endParaRPr lang="zh-TW" altLang="en-US" dirty="0"/>
          </a:p>
        </p:txBody>
      </p:sp>
      <p:sp>
        <p:nvSpPr>
          <p:cNvPr id="3" name="內容版面配置區 2"/>
          <p:cNvSpPr>
            <a:spLocks noGrp="1"/>
          </p:cNvSpPr>
          <p:nvPr>
            <p:ph idx="1"/>
          </p:nvPr>
        </p:nvSpPr>
        <p:spPr/>
        <p:txBody>
          <a:bodyPr/>
          <a:lstStyle/>
          <a:p>
            <a:r>
              <a:rPr lang="zh-TW" altLang="zh-TW" dirty="0"/>
              <a:t>循序搜尋法</a:t>
            </a:r>
          </a:p>
          <a:p>
            <a:r>
              <a:rPr lang="zh-TW" altLang="zh-TW" dirty="0"/>
              <a:t>二元搜尋法</a:t>
            </a:r>
          </a:p>
          <a:p>
            <a:r>
              <a:rPr lang="zh-TW" altLang="zh-TW" dirty="0"/>
              <a:t>雜湊搜尋法</a:t>
            </a:r>
          </a:p>
          <a:p>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4</a:t>
            </a:fld>
            <a:endParaRPr lang="zh-TW" altLang="en-US"/>
          </a:p>
        </p:txBody>
      </p:sp>
    </p:spTree>
    <p:extLst>
      <p:ext uri="{BB962C8B-B14F-4D97-AF65-F5344CB8AC3E}">
        <p14:creationId xmlns:p14="http://schemas.microsoft.com/office/powerpoint/2010/main" val="982497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zh-TW" dirty="0"/>
              <a:t>搜尋分類</a:t>
            </a:r>
            <a:endParaRPr lang="zh-TW" altLang="en-US" dirty="0"/>
          </a:p>
        </p:txBody>
      </p:sp>
      <p:sp>
        <p:nvSpPr>
          <p:cNvPr id="3" name="內容版面配置區 2"/>
          <p:cNvSpPr>
            <a:spLocks noGrp="1"/>
          </p:cNvSpPr>
          <p:nvPr>
            <p:ph idx="1"/>
          </p:nvPr>
        </p:nvSpPr>
        <p:spPr/>
        <p:txBody>
          <a:bodyPr/>
          <a:lstStyle/>
          <a:p>
            <a:r>
              <a:rPr lang="zh-TW" altLang="zh-TW" dirty="0"/>
              <a:t>內部搜尋</a:t>
            </a:r>
            <a:r>
              <a:rPr lang="en-US" altLang="zh-TW" dirty="0"/>
              <a:t>(internal searching)</a:t>
            </a:r>
          </a:p>
          <a:p>
            <a:pPr lvl="1"/>
            <a:r>
              <a:rPr lang="zh-TW" altLang="zh-TW" dirty="0"/>
              <a:t>可將表格或檔案直接放置在主記憶體中</a:t>
            </a:r>
          </a:p>
          <a:p>
            <a:r>
              <a:rPr lang="zh-TW" altLang="zh-TW" dirty="0"/>
              <a:t>外部搜尋</a:t>
            </a:r>
            <a:r>
              <a:rPr lang="en-US" altLang="zh-TW" dirty="0"/>
              <a:t>(external searching)</a:t>
            </a:r>
          </a:p>
          <a:p>
            <a:pPr lvl="1"/>
            <a:r>
              <a:rPr lang="zh-TW" altLang="zh-TW" dirty="0"/>
              <a:t>無法將表格或檔案直接放置在主記憶體中</a:t>
            </a:r>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5</a:t>
            </a:fld>
            <a:endParaRPr lang="zh-TW" altLang="en-US"/>
          </a:p>
        </p:txBody>
      </p:sp>
    </p:spTree>
    <p:extLst>
      <p:ext uri="{BB962C8B-B14F-4D97-AF65-F5344CB8AC3E}">
        <p14:creationId xmlns:p14="http://schemas.microsoft.com/office/powerpoint/2010/main" val="551028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循序搜尋法</a:t>
            </a:r>
            <a:endParaRPr lang="zh-TW" altLang="en-US" dirty="0"/>
          </a:p>
        </p:txBody>
      </p:sp>
      <p:sp>
        <p:nvSpPr>
          <p:cNvPr id="3" name="內容版面配置區 2"/>
          <p:cNvSpPr>
            <a:spLocks noGrp="1"/>
          </p:cNvSpPr>
          <p:nvPr>
            <p:ph idx="1"/>
          </p:nvPr>
        </p:nvSpPr>
        <p:spPr/>
        <p:txBody>
          <a:bodyPr/>
          <a:lstStyle/>
          <a:p>
            <a:r>
              <a:rPr lang="zh-TW" altLang="zh-TW" dirty="0"/>
              <a:t>適用於小型檔案且</a:t>
            </a:r>
            <a:r>
              <a:rPr lang="zh-TW" altLang="zh-TW" u="sng" dirty="0">
                <a:solidFill>
                  <a:srgbClr val="0000FF"/>
                </a:solidFill>
              </a:rPr>
              <a:t>不需要事先排序</a:t>
            </a:r>
            <a:r>
              <a:rPr lang="zh-TW" altLang="zh-TW" dirty="0"/>
              <a:t>好資料</a:t>
            </a:r>
            <a:endParaRPr lang="en-US" altLang="zh-TW" dirty="0"/>
          </a:p>
          <a:p>
            <a:r>
              <a:rPr lang="zh-TW" altLang="zh-TW" dirty="0"/>
              <a:t>由檔案的第一筆</a:t>
            </a:r>
            <a:r>
              <a:rPr lang="en-US" altLang="zh-TW" dirty="0"/>
              <a:t>(</a:t>
            </a:r>
            <a:r>
              <a:rPr lang="zh-TW" altLang="zh-TW" dirty="0"/>
              <a:t>也可是最後一筆</a:t>
            </a:r>
            <a:r>
              <a:rPr lang="en-US" altLang="zh-TW" dirty="0"/>
              <a:t>)</a:t>
            </a:r>
            <a:r>
              <a:rPr lang="zh-TW" altLang="zh-TW" dirty="0"/>
              <a:t>記錄開始搜尋的動作，依照順序一一的比對鍵值直到找到相同的鍵值為止或找完整個檔案未發現符合者為止</a:t>
            </a:r>
            <a:endParaRPr lang="en-US" altLang="zh-TW" dirty="0"/>
          </a:p>
          <a:p>
            <a:r>
              <a:rPr lang="zh-TW" altLang="zh-TW" dirty="0"/>
              <a:t>優點</a:t>
            </a:r>
            <a:endParaRPr lang="en-US" altLang="zh-TW" dirty="0"/>
          </a:p>
          <a:p>
            <a:pPr lvl="1"/>
            <a:r>
              <a:rPr lang="zh-TW" altLang="zh-TW" dirty="0"/>
              <a:t>簡單易懂且資料不需事先排序</a:t>
            </a:r>
            <a:endParaRPr lang="en-US" altLang="zh-TW" dirty="0"/>
          </a:p>
          <a:p>
            <a:r>
              <a:rPr lang="zh-TW" altLang="zh-TW" dirty="0"/>
              <a:t>缺點</a:t>
            </a:r>
            <a:endParaRPr lang="en-US" altLang="zh-TW" dirty="0"/>
          </a:p>
          <a:p>
            <a:pPr lvl="1"/>
            <a:r>
              <a:rPr lang="zh-TW" altLang="zh-TW" dirty="0"/>
              <a:t>當檔案較大時，處理效率不佳</a:t>
            </a:r>
            <a:endParaRPr lang="zh-TW" altLang="en-US" dirty="0"/>
          </a:p>
          <a:p>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6</a:t>
            </a:fld>
            <a:endParaRPr lang="zh-TW" altLang="en-US"/>
          </a:p>
        </p:txBody>
      </p:sp>
    </p:spTree>
    <p:extLst>
      <p:ext uri="{BB962C8B-B14F-4D97-AF65-F5344CB8AC3E}">
        <p14:creationId xmlns:p14="http://schemas.microsoft.com/office/powerpoint/2010/main" val="2594542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範例</a:t>
            </a:r>
            <a:r>
              <a:rPr lang="en-US" altLang="zh-TW" dirty="0"/>
              <a:t>--</a:t>
            </a:r>
            <a:r>
              <a:rPr lang="zh-TW" altLang="zh-TW" dirty="0"/>
              <a:t>循序搜尋法</a:t>
            </a:r>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7</a:t>
            </a:fld>
            <a:endParaRPr lang="zh-TW" altLang="en-US"/>
          </a:p>
        </p:txBody>
      </p:sp>
      <p:pic>
        <p:nvPicPr>
          <p:cNvPr id="6" name="圖片 5"/>
          <p:cNvPicPr>
            <a:picLocks noChangeAspect="1"/>
          </p:cNvPicPr>
          <p:nvPr/>
        </p:nvPicPr>
        <p:blipFill>
          <a:blip r:embed="rId3"/>
          <a:stretch>
            <a:fillRect/>
          </a:stretch>
        </p:blipFill>
        <p:spPr>
          <a:xfrm>
            <a:off x="951979" y="2016691"/>
            <a:ext cx="6958534" cy="2560072"/>
          </a:xfrm>
          <a:prstGeom prst="rect">
            <a:avLst/>
          </a:prstGeom>
        </p:spPr>
      </p:pic>
    </p:spTree>
    <p:extLst>
      <p:ext uri="{BB962C8B-B14F-4D97-AF65-F5344CB8AC3E}">
        <p14:creationId xmlns:p14="http://schemas.microsoft.com/office/powerpoint/2010/main" val="1961409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二元搜尋法</a:t>
            </a:r>
            <a:endParaRPr lang="zh-TW" altLang="en-US" dirty="0"/>
          </a:p>
        </p:txBody>
      </p:sp>
      <p:sp>
        <p:nvSpPr>
          <p:cNvPr id="3" name="內容版面配置區 2"/>
          <p:cNvSpPr>
            <a:spLocks noGrp="1"/>
          </p:cNvSpPr>
          <p:nvPr>
            <p:ph idx="1"/>
          </p:nvPr>
        </p:nvSpPr>
        <p:spPr/>
        <p:txBody>
          <a:bodyPr/>
          <a:lstStyle/>
          <a:p>
            <a:r>
              <a:rPr lang="zh-TW" altLang="zh-TW" u="sng" dirty="0">
                <a:solidFill>
                  <a:srgbClr val="0000FF"/>
                </a:solidFill>
              </a:rPr>
              <a:t>必須</a:t>
            </a:r>
            <a:r>
              <a:rPr lang="zh-TW" altLang="zh-TW" dirty="0"/>
              <a:t>先將檔案中的資料</a:t>
            </a:r>
            <a:r>
              <a:rPr lang="zh-TW" altLang="zh-TW" u="sng" dirty="0">
                <a:solidFill>
                  <a:srgbClr val="0000FF"/>
                </a:solidFill>
              </a:rPr>
              <a:t>事先排序</a:t>
            </a:r>
            <a:r>
              <a:rPr lang="zh-TW" altLang="zh-TW" dirty="0"/>
              <a:t>好</a:t>
            </a:r>
            <a:endParaRPr lang="en-US" altLang="zh-TW" dirty="0"/>
          </a:p>
          <a:p>
            <a:r>
              <a:rPr lang="zh-TW" altLang="zh-TW" dirty="0"/>
              <a:t>由</a:t>
            </a:r>
            <a:r>
              <a:rPr lang="zh-TW" altLang="zh-TW" u="sng" dirty="0">
                <a:solidFill>
                  <a:srgbClr val="0000FF"/>
                </a:solidFill>
              </a:rPr>
              <a:t>檔案的中間</a:t>
            </a:r>
            <a:r>
              <a:rPr lang="zh-TW" altLang="zh-TW" dirty="0"/>
              <a:t>開始做搜尋的動作，每次可除去一半的資料</a:t>
            </a:r>
            <a:endParaRPr lang="en-US" altLang="zh-TW" dirty="0"/>
          </a:p>
          <a:p>
            <a:r>
              <a:rPr lang="zh-TW" altLang="en-US" dirty="0"/>
              <a:t>優點</a:t>
            </a:r>
            <a:endParaRPr lang="en-US" altLang="zh-TW" dirty="0"/>
          </a:p>
          <a:p>
            <a:pPr lvl="1"/>
            <a:r>
              <a:rPr lang="zh-TW" altLang="en-US" dirty="0"/>
              <a:t>當檔案較大時，效率較循序搜尋法佳</a:t>
            </a:r>
            <a:endParaRPr lang="en-US" altLang="zh-TW" dirty="0"/>
          </a:p>
          <a:p>
            <a:r>
              <a:rPr lang="zh-TW" altLang="en-US" dirty="0"/>
              <a:t>缺點</a:t>
            </a:r>
            <a:endParaRPr lang="en-US" altLang="zh-TW" dirty="0"/>
          </a:p>
          <a:p>
            <a:pPr lvl="1"/>
            <a:r>
              <a:rPr lang="zh-TW" altLang="en-US" dirty="0"/>
              <a:t>檔案必須事先排序</a:t>
            </a:r>
            <a:endParaRPr lang="en-US" altLang="zh-TW" dirty="0"/>
          </a:p>
          <a:p>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8</a:t>
            </a:fld>
            <a:endParaRPr lang="zh-TW" altLang="en-US"/>
          </a:p>
        </p:txBody>
      </p:sp>
    </p:spTree>
    <p:extLst>
      <p:ext uri="{BB962C8B-B14F-4D97-AF65-F5344CB8AC3E}">
        <p14:creationId xmlns:p14="http://schemas.microsoft.com/office/powerpoint/2010/main" val="2585325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範例</a:t>
            </a:r>
            <a:r>
              <a:rPr lang="en-US" altLang="zh-TW" dirty="0"/>
              <a:t>--</a:t>
            </a:r>
            <a:r>
              <a:rPr lang="zh-TW" altLang="zh-TW" dirty="0"/>
              <a:t>二元搜尋法</a:t>
            </a:r>
            <a:endParaRPr lang="zh-TW" altLang="en-US" dirty="0"/>
          </a:p>
        </p:txBody>
      </p:sp>
      <p:sp>
        <p:nvSpPr>
          <p:cNvPr id="3" name="內容版面配置區 2"/>
          <p:cNvSpPr>
            <a:spLocks noGrp="1"/>
          </p:cNvSpPr>
          <p:nvPr>
            <p:ph idx="1"/>
          </p:nvPr>
        </p:nvSpPr>
        <p:spPr/>
        <p:txBody>
          <a:bodyPr>
            <a:normAutofit fontScale="85000" lnSpcReduction="20000"/>
          </a:bodyPr>
          <a:lstStyle/>
          <a:p>
            <a:endParaRPr lang="en-US" altLang="zh-TW" dirty="0"/>
          </a:p>
          <a:p>
            <a:endParaRPr lang="en-US" altLang="zh-TW" dirty="0"/>
          </a:p>
          <a:p>
            <a:endParaRPr lang="en-US" altLang="zh-TW" dirty="0"/>
          </a:p>
          <a:p>
            <a:endParaRPr lang="en-US" altLang="zh-TW" dirty="0"/>
          </a:p>
          <a:p>
            <a:endParaRPr lang="en-US" altLang="zh-TW" dirty="0"/>
          </a:p>
          <a:p>
            <a:endParaRPr lang="en-US" altLang="zh-TW" dirty="0"/>
          </a:p>
          <a:p>
            <a:r>
              <a:rPr lang="zh-TW" altLang="en-US" dirty="0"/>
              <a:t>第一次比對：</a:t>
            </a:r>
            <a:r>
              <a:rPr lang="en-US" altLang="zh-TW" dirty="0"/>
              <a:t>m</a:t>
            </a:r>
            <a:r>
              <a:rPr lang="zh-TW" altLang="en-US" dirty="0"/>
              <a:t>＝</a:t>
            </a:r>
            <a:r>
              <a:rPr lang="en-US" altLang="zh-TW" dirty="0"/>
              <a:t>8</a:t>
            </a:r>
            <a:endParaRPr lang="zh-TW" altLang="en-US" dirty="0"/>
          </a:p>
          <a:p>
            <a:r>
              <a:rPr lang="zh-TW" altLang="en-US" dirty="0"/>
              <a:t>第二次比對：</a:t>
            </a:r>
            <a:r>
              <a:rPr lang="en-US" altLang="zh-TW" dirty="0"/>
              <a:t>m</a:t>
            </a:r>
            <a:r>
              <a:rPr lang="zh-TW" altLang="en-US" dirty="0"/>
              <a:t>＝</a:t>
            </a:r>
            <a:r>
              <a:rPr lang="en-US" altLang="zh-TW" dirty="0"/>
              <a:t>12</a:t>
            </a:r>
          </a:p>
          <a:p>
            <a:r>
              <a:rPr lang="zh-TW" altLang="en-US" dirty="0"/>
              <a:t>第三次比對：</a:t>
            </a:r>
            <a:r>
              <a:rPr lang="en-US" altLang="zh-TW" dirty="0"/>
              <a:t>m</a:t>
            </a:r>
            <a:r>
              <a:rPr lang="zh-TW" altLang="en-US" dirty="0"/>
              <a:t>＝</a:t>
            </a:r>
            <a:r>
              <a:rPr lang="en-US" altLang="zh-TW" dirty="0"/>
              <a:t>10</a:t>
            </a:r>
          </a:p>
          <a:p>
            <a:r>
              <a:rPr lang="zh-TW" altLang="en-US" dirty="0"/>
              <a:t>第四次比對：</a:t>
            </a:r>
            <a:r>
              <a:rPr lang="en-US" altLang="zh-TW" dirty="0"/>
              <a:t>m=11</a:t>
            </a:r>
            <a:endParaRPr lang="zh-TW" altLang="en-US" dirty="0"/>
          </a:p>
          <a:p>
            <a:r>
              <a:rPr lang="zh-TW" altLang="en-US" dirty="0"/>
              <a:t>經過四次比較後可找到資料</a:t>
            </a:r>
          </a:p>
          <a:p>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9</a:t>
            </a:fld>
            <a:endParaRPr lang="zh-TW" altLang="en-US"/>
          </a:p>
        </p:txBody>
      </p:sp>
      <p:pic>
        <p:nvPicPr>
          <p:cNvPr id="16" name="圖片 15"/>
          <p:cNvPicPr>
            <a:picLocks noChangeAspect="1"/>
          </p:cNvPicPr>
          <p:nvPr/>
        </p:nvPicPr>
        <p:blipFill>
          <a:blip r:embed="rId3"/>
          <a:stretch>
            <a:fillRect/>
          </a:stretch>
        </p:blipFill>
        <p:spPr>
          <a:xfrm>
            <a:off x="874408" y="1436187"/>
            <a:ext cx="6067425" cy="2457450"/>
          </a:xfrm>
          <a:prstGeom prst="rect">
            <a:avLst/>
          </a:prstGeom>
        </p:spPr>
      </p:pic>
    </p:spTree>
    <p:extLst>
      <p:ext uri="{BB962C8B-B14F-4D97-AF65-F5344CB8AC3E}">
        <p14:creationId xmlns:p14="http://schemas.microsoft.com/office/powerpoint/2010/main" val="2379573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雜湊搜尋法</a:t>
            </a:r>
            <a:endParaRPr lang="zh-TW" altLang="en-US" dirty="0"/>
          </a:p>
        </p:txBody>
      </p:sp>
      <p:sp>
        <p:nvSpPr>
          <p:cNvPr id="3" name="內容版面配置區 2"/>
          <p:cNvSpPr>
            <a:spLocks noGrp="1"/>
          </p:cNvSpPr>
          <p:nvPr>
            <p:ph idx="1"/>
          </p:nvPr>
        </p:nvSpPr>
        <p:spPr/>
        <p:txBody>
          <a:bodyPr/>
          <a:lstStyle/>
          <a:p>
            <a:r>
              <a:rPr lang="zh-TW" altLang="zh-TW" dirty="0"/>
              <a:t>利用資料的鍵值透過雜湊函數</a:t>
            </a:r>
            <a:r>
              <a:rPr lang="en-US" altLang="zh-TW" dirty="0"/>
              <a:t>(hashing function)</a:t>
            </a:r>
            <a:r>
              <a:rPr lang="zh-TW" altLang="zh-TW" dirty="0"/>
              <a:t>的轉換成為資料在儲存體中存放的位址</a:t>
            </a:r>
            <a:endParaRPr lang="en-US" altLang="zh-TW" dirty="0"/>
          </a:p>
          <a:p>
            <a:r>
              <a:rPr lang="zh-TW" altLang="zh-TW" dirty="0"/>
              <a:t>雜湊搜尋法所建立的資料儲存在儲存體中並無一定的順序，主要特點</a:t>
            </a:r>
            <a:endParaRPr lang="en-US" altLang="zh-TW" dirty="0"/>
          </a:p>
          <a:p>
            <a:pPr lvl="1"/>
            <a:r>
              <a:rPr lang="zh-TW" altLang="zh-TW" dirty="0"/>
              <a:t>搜尋速度極快</a:t>
            </a:r>
            <a:endParaRPr lang="en-US" altLang="zh-TW" dirty="0"/>
          </a:p>
          <a:p>
            <a:pPr lvl="1"/>
            <a:r>
              <a:rPr lang="zh-TW" altLang="zh-TW" dirty="0"/>
              <a:t>理想的雜湊函數不易設計</a:t>
            </a:r>
            <a:endParaRPr lang="zh-TW" altLang="en-US" dirty="0"/>
          </a:p>
          <a:p>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10</a:t>
            </a:fld>
            <a:endParaRPr lang="zh-TW" altLang="en-US"/>
          </a:p>
        </p:txBody>
      </p:sp>
    </p:spTree>
    <p:extLst>
      <p:ext uri="{BB962C8B-B14F-4D97-AF65-F5344CB8AC3E}">
        <p14:creationId xmlns:p14="http://schemas.microsoft.com/office/powerpoint/2010/main" val="3345801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5-2 </a:t>
            </a:r>
            <a:r>
              <a:rPr lang="zh-TW" altLang="zh-TW" dirty="0"/>
              <a:t>排序</a:t>
            </a:r>
            <a:endParaRPr lang="zh-TW" altLang="en-US" dirty="0"/>
          </a:p>
        </p:txBody>
      </p:sp>
      <p:sp>
        <p:nvSpPr>
          <p:cNvPr id="3" name="內容版面配置區 2"/>
          <p:cNvSpPr>
            <a:spLocks noGrp="1"/>
          </p:cNvSpPr>
          <p:nvPr>
            <p:ph idx="1"/>
          </p:nvPr>
        </p:nvSpPr>
        <p:spPr/>
        <p:txBody>
          <a:bodyPr/>
          <a:lstStyle/>
          <a:p>
            <a:r>
              <a:rPr lang="zh-TW" altLang="zh-TW" dirty="0"/>
              <a:t>插入排序法</a:t>
            </a:r>
          </a:p>
          <a:p>
            <a:r>
              <a:rPr lang="zh-TW" altLang="zh-TW" dirty="0"/>
              <a:t>選擇排序法</a:t>
            </a:r>
          </a:p>
          <a:p>
            <a:r>
              <a:rPr lang="zh-TW" altLang="zh-TW" dirty="0"/>
              <a:t>氣泡排序法</a:t>
            </a:r>
          </a:p>
          <a:p>
            <a:r>
              <a:rPr lang="zh-TW" altLang="zh-TW" dirty="0"/>
              <a:t>快速排序法</a:t>
            </a:r>
          </a:p>
          <a:p>
            <a:r>
              <a:rPr lang="zh-TW" altLang="zh-TW" dirty="0"/>
              <a:t>二路合併排序法</a:t>
            </a:r>
          </a:p>
          <a:p>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11</a:t>
            </a:fld>
            <a:endParaRPr lang="zh-TW" altLang="en-US"/>
          </a:p>
        </p:txBody>
      </p:sp>
    </p:spTree>
    <p:extLst>
      <p:ext uri="{BB962C8B-B14F-4D97-AF65-F5344CB8AC3E}">
        <p14:creationId xmlns:p14="http://schemas.microsoft.com/office/powerpoint/2010/main" val="4123087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排序法分</a:t>
            </a:r>
            <a:r>
              <a:rPr lang="zh-TW" altLang="en-US" dirty="0"/>
              <a:t>類</a:t>
            </a:r>
          </a:p>
        </p:txBody>
      </p:sp>
      <p:sp>
        <p:nvSpPr>
          <p:cNvPr id="3" name="內容版面配置區 2"/>
          <p:cNvSpPr>
            <a:spLocks noGrp="1"/>
          </p:cNvSpPr>
          <p:nvPr>
            <p:ph idx="1"/>
          </p:nvPr>
        </p:nvSpPr>
        <p:spPr/>
        <p:txBody>
          <a:bodyPr/>
          <a:lstStyle/>
          <a:p>
            <a:r>
              <a:rPr lang="zh-TW" altLang="zh-TW" dirty="0"/>
              <a:t>內部排序</a:t>
            </a:r>
            <a:r>
              <a:rPr lang="en-US" altLang="zh-TW" dirty="0"/>
              <a:t>(internal sort)</a:t>
            </a:r>
          </a:p>
          <a:p>
            <a:pPr lvl="1"/>
            <a:r>
              <a:rPr lang="zh-TW" altLang="zh-TW" dirty="0"/>
              <a:t>將欲執行排序的資料置於全部主記憶體中進行排序</a:t>
            </a:r>
            <a:endParaRPr lang="en-US" altLang="zh-TW" dirty="0"/>
          </a:p>
          <a:p>
            <a:r>
              <a:rPr lang="zh-TW" altLang="zh-TW" dirty="0"/>
              <a:t>外部排序</a:t>
            </a:r>
            <a:r>
              <a:rPr lang="en-US" altLang="zh-TW" dirty="0"/>
              <a:t>(external sort)</a:t>
            </a:r>
          </a:p>
          <a:p>
            <a:pPr lvl="1"/>
            <a:r>
              <a:rPr lang="zh-TW" altLang="zh-TW" dirty="0"/>
              <a:t>將欲執行排序的資料一部份存放在主記憶體中，一部份則存放在輔助記憶體中。此種排序法必須同時利用主記憶體及輔助記憶體才能完成工作</a:t>
            </a:r>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12</a:t>
            </a:fld>
            <a:endParaRPr lang="zh-TW" altLang="en-US"/>
          </a:p>
        </p:txBody>
      </p:sp>
    </p:spTree>
    <p:extLst>
      <p:ext uri="{BB962C8B-B14F-4D97-AF65-F5344CB8AC3E}">
        <p14:creationId xmlns:p14="http://schemas.microsoft.com/office/powerpoint/2010/main" val="1957943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插入排序法</a:t>
            </a:r>
            <a:endParaRPr lang="zh-TW" altLang="en-US" dirty="0"/>
          </a:p>
        </p:txBody>
      </p:sp>
      <p:sp>
        <p:nvSpPr>
          <p:cNvPr id="3" name="內容版面配置區 2"/>
          <p:cNvSpPr>
            <a:spLocks noGrp="1"/>
          </p:cNvSpPr>
          <p:nvPr>
            <p:ph idx="1"/>
          </p:nvPr>
        </p:nvSpPr>
        <p:spPr/>
        <p:txBody>
          <a:bodyPr/>
          <a:lstStyle/>
          <a:p>
            <a:r>
              <a:rPr lang="zh-TW" altLang="zh-TW" dirty="0"/>
              <a:t>加一個</a:t>
            </a:r>
            <a:r>
              <a:rPr lang="zh-TW" altLang="zh-TW" u="sng" dirty="0">
                <a:solidFill>
                  <a:srgbClr val="0000FF"/>
                </a:solidFill>
              </a:rPr>
              <a:t>虛擬記錄</a:t>
            </a:r>
            <a:r>
              <a:rPr lang="en-US" altLang="zh-TW" u="sng" dirty="0">
                <a:solidFill>
                  <a:srgbClr val="0000FF"/>
                </a:solidFill>
              </a:rPr>
              <a:t>(dummy record)</a:t>
            </a:r>
            <a:r>
              <a:rPr lang="zh-TW" altLang="zh-TW" dirty="0"/>
              <a:t>於所有資料的前端，而此虛擬記錄的值為必須小於欲排序資料中的最小值</a:t>
            </a:r>
          </a:p>
          <a:p>
            <a:r>
              <a:rPr lang="zh-TW" altLang="zh-TW" dirty="0"/>
              <a:t>由左往右掃描，一次處理一個新的值，將此新值插入左邊已排序好的資料中之適當位置</a:t>
            </a:r>
            <a:endParaRPr lang="zh-TW" altLang="en-US" dirty="0"/>
          </a:p>
          <a:p>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13</a:t>
            </a:fld>
            <a:endParaRPr lang="zh-TW" altLang="en-US"/>
          </a:p>
        </p:txBody>
      </p:sp>
    </p:spTree>
    <p:extLst>
      <p:ext uri="{BB962C8B-B14F-4D97-AF65-F5344CB8AC3E}">
        <p14:creationId xmlns:p14="http://schemas.microsoft.com/office/powerpoint/2010/main" val="2045664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範例</a:t>
            </a:r>
            <a:r>
              <a:rPr lang="en-US" altLang="zh-TW" dirty="0"/>
              <a:t>--</a:t>
            </a:r>
            <a:r>
              <a:rPr lang="zh-TW" altLang="zh-TW" dirty="0"/>
              <a:t>插入排序法</a:t>
            </a:r>
            <a:r>
              <a:rPr lang="en-US" altLang="zh-TW" dirty="0"/>
              <a:t>(1/2)</a:t>
            </a:r>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14</a:t>
            </a:fld>
            <a:endParaRPr lang="zh-TW" altLang="en-US"/>
          </a:p>
        </p:txBody>
      </p:sp>
      <p:pic>
        <p:nvPicPr>
          <p:cNvPr id="4" name="圖片 3"/>
          <p:cNvPicPr>
            <a:picLocks noChangeAspect="1"/>
          </p:cNvPicPr>
          <p:nvPr/>
        </p:nvPicPr>
        <p:blipFill>
          <a:blip r:embed="rId3"/>
          <a:stretch>
            <a:fillRect/>
          </a:stretch>
        </p:blipFill>
        <p:spPr>
          <a:xfrm>
            <a:off x="857249" y="1690689"/>
            <a:ext cx="4947002" cy="1154568"/>
          </a:xfrm>
          <a:prstGeom prst="rect">
            <a:avLst/>
          </a:prstGeom>
        </p:spPr>
      </p:pic>
      <p:pic>
        <p:nvPicPr>
          <p:cNvPr id="6" name="圖片 5"/>
          <p:cNvPicPr>
            <a:picLocks noChangeAspect="1"/>
          </p:cNvPicPr>
          <p:nvPr/>
        </p:nvPicPr>
        <p:blipFill>
          <a:blip r:embed="rId4"/>
          <a:stretch>
            <a:fillRect/>
          </a:stretch>
        </p:blipFill>
        <p:spPr>
          <a:xfrm>
            <a:off x="857249" y="2845257"/>
            <a:ext cx="5000625" cy="3314700"/>
          </a:xfrm>
          <a:prstGeom prst="rect">
            <a:avLst/>
          </a:prstGeom>
        </p:spPr>
      </p:pic>
    </p:spTree>
    <p:extLst>
      <p:ext uri="{BB962C8B-B14F-4D97-AF65-F5344CB8AC3E}">
        <p14:creationId xmlns:p14="http://schemas.microsoft.com/office/powerpoint/2010/main" val="3909248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範例</a:t>
            </a:r>
            <a:r>
              <a:rPr lang="en-US" altLang="zh-TW" dirty="0"/>
              <a:t>--</a:t>
            </a:r>
            <a:r>
              <a:rPr lang="zh-TW" altLang="zh-TW" dirty="0"/>
              <a:t>插入排序法</a:t>
            </a:r>
            <a:r>
              <a:rPr lang="en-US" altLang="zh-TW" dirty="0"/>
              <a:t>(2/2)</a:t>
            </a:r>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15</a:t>
            </a:fld>
            <a:endParaRPr lang="zh-TW" altLang="en-US"/>
          </a:p>
        </p:txBody>
      </p:sp>
      <p:pic>
        <p:nvPicPr>
          <p:cNvPr id="4" name="圖片 3"/>
          <p:cNvPicPr>
            <a:picLocks noChangeAspect="1"/>
          </p:cNvPicPr>
          <p:nvPr/>
        </p:nvPicPr>
        <p:blipFill>
          <a:blip r:embed="rId3"/>
          <a:stretch>
            <a:fillRect/>
          </a:stretch>
        </p:blipFill>
        <p:spPr>
          <a:xfrm>
            <a:off x="628650" y="2161382"/>
            <a:ext cx="3971925" cy="3724275"/>
          </a:xfrm>
          <a:prstGeom prst="rect">
            <a:avLst/>
          </a:prstGeom>
        </p:spPr>
      </p:pic>
    </p:spTree>
    <p:extLst>
      <p:ext uri="{BB962C8B-B14F-4D97-AF65-F5344CB8AC3E}">
        <p14:creationId xmlns:p14="http://schemas.microsoft.com/office/powerpoint/2010/main" val="677736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選擇排序法</a:t>
            </a:r>
            <a:endParaRPr lang="zh-TW" altLang="en-US" dirty="0"/>
          </a:p>
        </p:txBody>
      </p:sp>
      <p:sp>
        <p:nvSpPr>
          <p:cNvPr id="3" name="內容版面配置區 2"/>
          <p:cNvSpPr>
            <a:spLocks noGrp="1"/>
          </p:cNvSpPr>
          <p:nvPr>
            <p:ph idx="1"/>
          </p:nvPr>
        </p:nvSpPr>
        <p:spPr/>
        <p:txBody>
          <a:bodyPr/>
          <a:lstStyle/>
          <a:p>
            <a:r>
              <a:rPr lang="zh-TW" altLang="zh-TW" dirty="0"/>
              <a:t>由左往右掃描</a:t>
            </a:r>
          </a:p>
          <a:p>
            <a:r>
              <a:rPr lang="zh-TW" altLang="zh-TW" dirty="0"/>
              <a:t>每掃描一次就找出欲排序資料中具最小值的資料，並與此資料列中最左邊的元素對調</a:t>
            </a:r>
          </a:p>
          <a:p>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16</a:t>
            </a:fld>
            <a:endParaRPr lang="zh-TW" altLang="en-US"/>
          </a:p>
        </p:txBody>
      </p:sp>
    </p:spTree>
    <p:extLst>
      <p:ext uri="{BB962C8B-B14F-4D97-AF65-F5344CB8AC3E}">
        <p14:creationId xmlns:p14="http://schemas.microsoft.com/office/powerpoint/2010/main" val="2107893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範例</a:t>
            </a:r>
            <a:r>
              <a:rPr lang="en-US" altLang="zh-TW" dirty="0"/>
              <a:t>--</a:t>
            </a:r>
            <a:r>
              <a:rPr lang="zh-TW" altLang="zh-TW" dirty="0"/>
              <a:t>選擇排序法</a:t>
            </a:r>
            <a:r>
              <a:rPr lang="en-US" altLang="zh-TW" dirty="0"/>
              <a:t>(1/2)</a:t>
            </a:r>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17</a:t>
            </a:fld>
            <a:endParaRPr lang="zh-TW" altLang="en-US"/>
          </a:p>
        </p:txBody>
      </p:sp>
      <p:pic>
        <p:nvPicPr>
          <p:cNvPr id="4" name="圖片 3"/>
          <p:cNvPicPr>
            <a:picLocks noChangeAspect="1"/>
          </p:cNvPicPr>
          <p:nvPr/>
        </p:nvPicPr>
        <p:blipFill>
          <a:blip r:embed="rId3"/>
          <a:stretch>
            <a:fillRect/>
          </a:stretch>
        </p:blipFill>
        <p:spPr>
          <a:xfrm>
            <a:off x="818171" y="1558511"/>
            <a:ext cx="5954264" cy="3965467"/>
          </a:xfrm>
          <a:prstGeom prst="rect">
            <a:avLst/>
          </a:prstGeom>
        </p:spPr>
      </p:pic>
    </p:spTree>
    <p:extLst>
      <p:ext uri="{BB962C8B-B14F-4D97-AF65-F5344CB8AC3E}">
        <p14:creationId xmlns:p14="http://schemas.microsoft.com/office/powerpoint/2010/main" val="7649821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範例</a:t>
            </a:r>
            <a:r>
              <a:rPr lang="en-US" altLang="zh-TW" dirty="0"/>
              <a:t>--</a:t>
            </a:r>
            <a:r>
              <a:rPr lang="zh-TW" altLang="zh-TW" dirty="0"/>
              <a:t>選擇排序法</a:t>
            </a:r>
            <a:r>
              <a:rPr lang="en-US" altLang="zh-TW" dirty="0"/>
              <a:t>(2/2)</a:t>
            </a:r>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18</a:t>
            </a:fld>
            <a:endParaRPr lang="zh-TW" altLang="en-US"/>
          </a:p>
        </p:txBody>
      </p:sp>
      <p:pic>
        <p:nvPicPr>
          <p:cNvPr id="4" name="圖片 3"/>
          <p:cNvPicPr>
            <a:picLocks noChangeAspect="1"/>
          </p:cNvPicPr>
          <p:nvPr/>
        </p:nvPicPr>
        <p:blipFill>
          <a:blip r:embed="rId3"/>
          <a:stretch>
            <a:fillRect/>
          </a:stretch>
        </p:blipFill>
        <p:spPr>
          <a:xfrm>
            <a:off x="812626" y="1565622"/>
            <a:ext cx="4636196" cy="4386205"/>
          </a:xfrm>
          <a:prstGeom prst="rect">
            <a:avLst/>
          </a:prstGeom>
        </p:spPr>
      </p:pic>
    </p:spTree>
    <p:extLst>
      <p:ext uri="{BB962C8B-B14F-4D97-AF65-F5344CB8AC3E}">
        <p14:creationId xmlns:p14="http://schemas.microsoft.com/office/powerpoint/2010/main" val="7145126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氣泡排序法</a:t>
            </a:r>
            <a:endParaRPr lang="zh-TW" altLang="en-US" dirty="0"/>
          </a:p>
        </p:txBody>
      </p:sp>
      <p:sp>
        <p:nvSpPr>
          <p:cNvPr id="3" name="內容版面配置區 2"/>
          <p:cNvSpPr>
            <a:spLocks noGrp="1"/>
          </p:cNvSpPr>
          <p:nvPr>
            <p:ph idx="1"/>
          </p:nvPr>
        </p:nvSpPr>
        <p:spPr/>
        <p:txBody>
          <a:bodyPr/>
          <a:lstStyle/>
          <a:p>
            <a:r>
              <a:rPr lang="zh-TW" altLang="en-US" dirty="0"/>
              <a:t>由左往右掃描</a:t>
            </a:r>
          </a:p>
          <a:p>
            <a:r>
              <a:rPr lang="zh-TW" altLang="en-US" dirty="0"/>
              <a:t>將欲排序的資料作兩兩相鄰的比較動作，較小的元素在左，較大的元素在右，當掃瞄完一次欲排序的資料後將至少有一個資料已在正確的位置</a:t>
            </a:r>
          </a:p>
          <a:p>
            <a:r>
              <a:rPr lang="zh-TW" altLang="en-US" dirty="0"/>
              <a:t>重覆前兩個步驟共 </a:t>
            </a:r>
            <a:r>
              <a:rPr lang="en-US" altLang="zh-TW" dirty="0"/>
              <a:t>n-1</a:t>
            </a:r>
            <a:r>
              <a:rPr lang="zh-TW" altLang="en-US" dirty="0"/>
              <a:t>次；或重覆前兩個步驟直到資料無互換動作為止</a:t>
            </a:r>
          </a:p>
          <a:p>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19</a:t>
            </a:fld>
            <a:endParaRPr lang="zh-TW" altLang="en-US"/>
          </a:p>
        </p:txBody>
      </p:sp>
    </p:spTree>
    <p:extLst>
      <p:ext uri="{BB962C8B-B14F-4D97-AF65-F5344CB8AC3E}">
        <p14:creationId xmlns:p14="http://schemas.microsoft.com/office/powerpoint/2010/main" val="21487437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範例</a:t>
            </a:r>
            <a:r>
              <a:rPr lang="en-US" altLang="zh-TW" dirty="0"/>
              <a:t>--</a:t>
            </a:r>
            <a:r>
              <a:rPr lang="zh-TW" altLang="zh-TW" dirty="0"/>
              <a:t>氣泡排序法</a:t>
            </a:r>
            <a:r>
              <a:rPr lang="en-US" altLang="zh-TW" dirty="0"/>
              <a:t>(1/2)</a:t>
            </a:r>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20</a:t>
            </a:fld>
            <a:endParaRPr lang="zh-TW" altLang="en-US"/>
          </a:p>
        </p:txBody>
      </p:sp>
      <p:sp>
        <p:nvSpPr>
          <p:cNvPr id="7" name="文字方塊 6"/>
          <p:cNvSpPr txBox="1"/>
          <p:nvPr/>
        </p:nvSpPr>
        <p:spPr>
          <a:xfrm>
            <a:off x="977030" y="6075123"/>
            <a:ext cx="5109091" cy="461665"/>
          </a:xfrm>
          <a:prstGeom prst="rect">
            <a:avLst/>
          </a:prstGeom>
          <a:noFill/>
        </p:spPr>
        <p:txBody>
          <a:bodyPr wrap="none" rtlCol="0">
            <a:spAutoFit/>
          </a:bodyPr>
          <a:lstStyle/>
          <a:p>
            <a:r>
              <a:rPr lang="zh-TW" altLang="en-US" sz="2400" u="sng" dirty="0">
                <a:solidFill>
                  <a:srgbClr val="0000FF"/>
                </a:solidFill>
                <a:latin typeface="標楷體" panose="03000509000000000000" pitchFamily="65" charset="-120"/>
                <a:ea typeface="標楷體" panose="03000509000000000000" pitchFamily="65" charset="-120"/>
              </a:rPr>
              <a:t>以底線標示之資料代表已經排序完成</a:t>
            </a:r>
          </a:p>
        </p:txBody>
      </p:sp>
      <p:pic>
        <p:nvPicPr>
          <p:cNvPr id="8" name="圖片 7"/>
          <p:cNvPicPr>
            <a:picLocks noChangeAspect="1"/>
          </p:cNvPicPr>
          <p:nvPr/>
        </p:nvPicPr>
        <p:blipFill>
          <a:blip r:embed="rId3"/>
          <a:stretch>
            <a:fillRect/>
          </a:stretch>
        </p:blipFill>
        <p:spPr>
          <a:xfrm>
            <a:off x="977030" y="1496368"/>
            <a:ext cx="4747365" cy="4578755"/>
          </a:xfrm>
          <a:prstGeom prst="rect">
            <a:avLst/>
          </a:prstGeom>
        </p:spPr>
      </p:pic>
    </p:spTree>
    <p:extLst>
      <p:ext uri="{BB962C8B-B14F-4D97-AF65-F5344CB8AC3E}">
        <p14:creationId xmlns:p14="http://schemas.microsoft.com/office/powerpoint/2010/main" val="19528237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範例</a:t>
            </a:r>
            <a:r>
              <a:rPr lang="en-US" altLang="zh-TW" dirty="0"/>
              <a:t>--</a:t>
            </a:r>
            <a:r>
              <a:rPr lang="zh-TW" altLang="zh-TW" dirty="0"/>
              <a:t>氣泡排序法</a:t>
            </a:r>
            <a:r>
              <a:rPr lang="en-US" altLang="zh-TW" dirty="0"/>
              <a:t>(2/2)</a:t>
            </a:r>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21</a:t>
            </a:fld>
            <a:endParaRPr lang="zh-TW" altLang="en-US"/>
          </a:p>
        </p:txBody>
      </p:sp>
      <p:pic>
        <p:nvPicPr>
          <p:cNvPr id="7" name="圖片 6"/>
          <p:cNvPicPr>
            <a:picLocks noChangeAspect="1"/>
          </p:cNvPicPr>
          <p:nvPr/>
        </p:nvPicPr>
        <p:blipFill>
          <a:blip r:embed="rId3"/>
          <a:stretch>
            <a:fillRect/>
          </a:stretch>
        </p:blipFill>
        <p:spPr>
          <a:xfrm>
            <a:off x="911529" y="1374776"/>
            <a:ext cx="6002837" cy="4981575"/>
          </a:xfrm>
          <a:prstGeom prst="rect">
            <a:avLst/>
          </a:prstGeom>
        </p:spPr>
      </p:pic>
    </p:spTree>
    <p:extLst>
      <p:ext uri="{BB962C8B-B14F-4D97-AF65-F5344CB8AC3E}">
        <p14:creationId xmlns:p14="http://schemas.microsoft.com/office/powerpoint/2010/main" val="2471516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快速排序法</a:t>
            </a:r>
            <a:endParaRPr lang="zh-TW" altLang="en-US" dirty="0"/>
          </a:p>
        </p:txBody>
      </p:sp>
      <p:sp>
        <p:nvSpPr>
          <p:cNvPr id="3" name="內容版面配置區 2"/>
          <p:cNvSpPr>
            <a:spLocks noGrp="1"/>
          </p:cNvSpPr>
          <p:nvPr>
            <p:ph idx="1"/>
          </p:nvPr>
        </p:nvSpPr>
        <p:spPr/>
        <p:txBody>
          <a:bodyPr/>
          <a:lstStyle/>
          <a:p>
            <a:r>
              <a:rPr lang="zh-TW" altLang="zh-TW" dirty="0"/>
              <a:t>先將欲排序資料中之第一筆資料的值做為</a:t>
            </a:r>
            <a:r>
              <a:rPr lang="zh-TW" altLang="zh-TW" u="sng" dirty="0">
                <a:solidFill>
                  <a:srgbClr val="0000FF"/>
                </a:solidFill>
              </a:rPr>
              <a:t>定界比較標準</a:t>
            </a:r>
            <a:r>
              <a:rPr lang="en-US" altLang="zh-TW" u="sng" dirty="0">
                <a:solidFill>
                  <a:srgbClr val="0000FF"/>
                </a:solidFill>
              </a:rPr>
              <a:t>(Pivot)</a:t>
            </a:r>
            <a:endParaRPr lang="zh-TW" altLang="zh-TW" u="sng" dirty="0">
              <a:solidFill>
                <a:srgbClr val="0000FF"/>
              </a:solidFill>
            </a:endParaRPr>
          </a:p>
          <a:p>
            <a:r>
              <a:rPr lang="zh-TW" altLang="zh-TW" dirty="0"/>
              <a:t>每處理完一次處理後，所有比定界比較標準小的元素皆會被搬移到定界比較標準的左邊，所有比定界比較標準大的元素皆會被搬移到定界比較標準的右邊</a:t>
            </a:r>
          </a:p>
          <a:p>
            <a:r>
              <a:rPr lang="zh-TW" altLang="zh-TW" dirty="0"/>
              <a:t>在定界比較標準左邊的元素與在定界比較標準右邊的元素分別再重複執行步驟</a:t>
            </a:r>
            <a:r>
              <a:rPr lang="en-US" altLang="zh-TW" dirty="0"/>
              <a:t>1~</a:t>
            </a:r>
            <a:r>
              <a:rPr lang="zh-TW" altLang="zh-TW" dirty="0"/>
              <a:t>步驟</a:t>
            </a:r>
            <a:r>
              <a:rPr lang="en-US" altLang="zh-TW" dirty="0"/>
              <a:t>3</a:t>
            </a:r>
            <a:r>
              <a:rPr lang="zh-TW" altLang="zh-TW" dirty="0"/>
              <a:t>，直到全部資料排序好為止</a:t>
            </a:r>
            <a:endParaRPr lang="zh-TW" altLang="en-US" dirty="0"/>
          </a:p>
          <a:p>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22</a:t>
            </a:fld>
            <a:endParaRPr lang="zh-TW" altLang="en-US"/>
          </a:p>
        </p:txBody>
      </p:sp>
    </p:spTree>
    <p:extLst>
      <p:ext uri="{BB962C8B-B14F-4D97-AF65-F5344CB8AC3E}">
        <p14:creationId xmlns:p14="http://schemas.microsoft.com/office/powerpoint/2010/main" val="570563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範例</a:t>
            </a:r>
            <a:r>
              <a:rPr lang="en-US" altLang="zh-TW" dirty="0"/>
              <a:t>--</a:t>
            </a:r>
            <a:r>
              <a:rPr lang="zh-TW" altLang="zh-TW" dirty="0"/>
              <a:t>快速排序法</a:t>
            </a:r>
            <a:r>
              <a:rPr lang="en-US" altLang="zh-TW" dirty="0"/>
              <a:t>(1/2)</a:t>
            </a:r>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23</a:t>
            </a:fld>
            <a:endParaRPr lang="zh-TW" altLang="en-US"/>
          </a:p>
        </p:txBody>
      </p:sp>
      <p:pic>
        <p:nvPicPr>
          <p:cNvPr id="4" name="圖片 3"/>
          <p:cNvPicPr>
            <a:picLocks noChangeAspect="1"/>
          </p:cNvPicPr>
          <p:nvPr/>
        </p:nvPicPr>
        <p:blipFill>
          <a:blip r:embed="rId3"/>
          <a:stretch>
            <a:fillRect/>
          </a:stretch>
        </p:blipFill>
        <p:spPr>
          <a:xfrm>
            <a:off x="817649" y="1526479"/>
            <a:ext cx="7274165" cy="4523592"/>
          </a:xfrm>
          <a:prstGeom prst="rect">
            <a:avLst/>
          </a:prstGeom>
        </p:spPr>
      </p:pic>
    </p:spTree>
    <p:extLst>
      <p:ext uri="{BB962C8B-B14F-4D97-AF65-F5344CB8AC3E}">
        <p14:creationId xmlns:p14="http://schemas.microsoft.com/office/powerpoint/2010/main" val="9639804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範例</a:t>
            </a:r>
            <a:r>
              <a:rPr lang="en-US" altLang="zh-TW" dirty="0"/>
              <a:t>--</a:t>
            </a:r>
            <a:r>
              <a:rPr lang="zh-TW" altLang="zh-TW" dirty="0"/>
              <a:t>快速排序法</a:t>
            </a:r>
            <a:r>
              <a:rPr lang="en-US" altLang="zh-TW" dirty="0"/>
              <a:t>(2/2)</a:t>
            </a:r>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24</a:t>
            </a:fld>
            <a:endParaRPr lang="zh-TW" altLang="en-US"/>
          </a:p>
        </p:txBody>
      </p:sp>
      <p:pic>
        <p:nvPicPr>
          <p:cNvPr id="4" name="圖片 3"/>
          <p:cNvPicPr>
            <a:picLocks noChangeAspect="1"/>
          </p:cNvPicPr>
          <p:nvPr/>
        </p:nvPicPr>
        <p:blipFill>
          <a:blip r:embed="rId3"/>
          <a:stretch>
            <a:fillRect/>
          </a:stretch>
        </p:blipFill>
        <p:spPr>
          <a:xfrm>
            <a:off x="802448" y="1766495"/>
            <a:ext cx="6487699" cy="3732431"/>
          </a:xfrm>
          <a:prstGeom prst="rect">
            <a:avLst/>
          </a:prstGeom>
        </p:spPr>
      </p:pic>
    </p:spTree>
    <p:extLst>
      <p:ext uri="{BB962C8B-B14F-4D97-AF65-F5344CB8AC3E}">
        <p14:creationId xmlns:p14="http://schemas.microsoft.com/office/powerpoint/2010/main" val="9964262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二路合併排序法</a:t>
            </a:r>
            <a:endParaRPr lang="zh-TW" altLang="en-US" dirty="0"/>
          </a:p>
        </p:txBody>
      </p:sp>
      <p:sp>
        <p:nvSpPr>
          <p:cNvPr id="3" name="內容版面配置區 2"/>
          <p:cNvSpPr>
            <a:spLocks noGrp="1"/>
          </p:cNvSpPr>
          <p:nvPr>
            <p:ph idx="1"/>
          </p:nvPr>
        </p:nvSpPr>
        <p:spPr/>
        <p:txBody>
          <a:bodyPr/>
          <a:lstStyle/>
          <a:p>
            <a:r>
              <a:rPr lang="zh-TW" altLang="zh-TW" dirty="0"/>
              <a:t>將資料中相鄰的兩個資料為一組互相排列合併</a:t>
            </a:r>
          </a:p>
          <a:p>
            <a:r>
              <a:rPr lang="zh-TW" altLang="zh-TW" dirty="0"/>
              <a:t>每相鄰的兩組資料互相排列合併成較大的資料組</a:t>
            </a:r>
          </a:p>
          <a:p>
            <a:r>
              <a:rPr lang="zh-TW" altLang="zh-TW" dirty="0"/>
              <a:t>重覆</a:t>
            </a:r>
            <a:r>
              <a:rPr lang="zh-TW" altLang="en-US" dirty="0"/>
              <a:t>前兩個</a:t>
            </a:r>
            <a:r>
              <a:rPr lang="zh-TW" altLang="zh-TW" dirty="0"/>
              <a:t>步驟直到所有的資料排列合併成一資料組為止</a:t>
            </a:r>
            <a:endParaRPr lang="zh-TW" altLang="en-US" dirty="0"/>
          </a:p>
          <a:p>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25</a:t>
            </a:fld>
            <a:endParaRPr lang="zh-TW" altLang="en-US"/>
          </a:p>
        </p:txBody>
      </p:sp>
    </p:spTree>
    <p:extLst>
      <p:ext uri="{BB962C8B-B14F-4D97-AF65-F5344CB8AC3E}">
        <p14:creationId xmlns:p14="http://schemas.microsoft.com/office/powerpoint/2010/main" val="4289948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範例</a:t>
            </a:r>
            <a:r>
              <a:rPr lang="en-US" altLang="zh-TW" dirty="0"/>
              <a:t>--</a:t>
            </a:r>
            <a:r>
              <a:rPr lang="zh-TW" altLang="zh-TW" dirty="0"/>
              <a:t>二路合併排序法</a:t>
            </a:r>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26</a:t>
            </a:fld>
            <a:endParaRPr lang="zh-TW" altLang="en-US"/>
          </a:p>
        </p:txBody>
      </p:sp>
      <p:pic>
        <p:nvPicPr>
          <p:cNvPr id="4" name="圖片 3"/>
          <p:cNvPicPr>
            <a:picLocks noChangeAspect="1"/>
          </p:cNvPicPr>
          <p:nvPr/>
        </p:nvPicPr>
        <p:blipFill>
          <a:blip r:embed="rId3"/>
          <a:stretch>
            <a:fillRect/>
          </a:stretch>
        </p:blipFill>
        <p:spPr>
          <a:xfrm>
            <a:off x="815952" y="1654152"/>
            <a:ext cx="4892268" cy="2015974"/>
          </a:xfrm>
          <a:prstGeom prst="rect">
            <a:avLst/>
          </a:prstGeom>
        </p:spPr>
      </p:pic>
      <p:pic>
        <p:nvPicPr>
          <p:cNvPr id="6" name="圖片 5"/>
          <p:cNvPicPr>
            <a:picLocks noChangeAspect="1"/>
          </p:cNvPicPr>
          <p:nvPr/>
        </p:nvPicPr>
        <p:blipFill>
          <a:blip r:embed="rId4"/>
          <a:stretch>
            <a:fillRect/>
          </a:stretch>
        </p:blipFill>
        <p:spPr>
          <a:xfrm>
            <a:off x="815952" y="3763353"/>
            <a:ext cx="3893834" cy="2670394"/>
          </a:xfrm>
          <a:prstGeom prst="rect">
            <a:avLst/>
          </a:prstGeom>
        </p:spPr>
      </p:pic>
    </p:spTree>
    <p:extLst>
      <p:ext uri="{BB962C8B-B14F-4D97-AF65-F5344CB8AC3E}">
        <p14:creationId xmlns:p14="http://schemas.microsoft.com/office/powerpoint/2010/main" val="31382563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排序法</a:t>
            </a:r>
            <a:r>
              <a:rPr lang="en-US" altLang="zh-TW" dirty="0"/>
              <a:t>/</a:t>
            </a:r>
            <a:r>
              <a:rPr lang="zh-TW" altLang="zh-TW" dirty="0"/>
              <a:t>時間複雜度分析</a:t>
            </a:r>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27</a:t>
            </a:fld>
            <a:endParaRPr lang="zh-TW" altLang="en-US"/>
          </a:p>
        </p:txBody>
      </p:sp>
      <p:pic>
        <p:nvPicPr>
          <p:cNvPr id="6" name="圖片 5"/>
          <p:cNvPicPr>
            <a:picLocks noChangeAspect="1"/>
          </p:cNvPicPr>
          <p:nvPr/>
        </p:nvPicPr>
        <p:blipFill>
          <a:blip r:embed="rId3"/>
          <a:stretch>
            <a:fillRect/>
          </a:stretch>
        </p:blipFill>
        <p:spPr>
          <a:xfrm>
            <a:off x="1104069" y="1966936"/>
            <a:ext cx="6935862" cy="3384376"/>
          </a:xfrm>
          <a:prstGeom prst="rect">
            <a:avLst/>
          </a:prstGeom>
        </p:spPr>
      </p:pic>
    </p:spTree>
    <p:extLst>
      <p:ext uri="{BB962C8B-B14F-4D97-AF65-F5344CB8AC3E}">
        <p14:creationId xmlns:p14="http://schemas.microsoft.com/office/powerpoint/2010/main" val="14301587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5-3</a:t>
            </a:r>
            <a:r>
              <a:rPr lang="zh-TW" altLang="zh-TW" dirty="0"/>
              <a:t>圖形</a:t>
            </a:r>
            <a:endParaRPr lang="zh-TW" altLang="en-US" dirty="0"/>
          </a:p>
        </p:txBody>
      </p:sp>
      <p:sp>
        <p:nvSpPr>
          <p:cNvPr id="3" name="內容版面配置區 2"/>
          <p:cNvSpPr>
            <a:spLocks noGrp="1"/>
          </p:cNvSpPr>
          <p:nvPr>
            <p:ph idx="1"/>
          </p:nvPr>
        </p:nvSpPr>
        <p:spPr/>
        <p:txBody>
          <a:bodyPr/>
          <a:lstStyle/>
          <a:p>
            <a:r>
              <a:rPr lang="zh-TW" altLang="zh-TW" dirty="0"/>
              <a:t>圖形基本知識</a:t>
            </a:r>
          </a:p>
          <a:p>
            <a:r>
              <a:rPr lang="zh-TW" altLang="zh-TW" dirty="0"/>
              <a:t>圖形重要名詞</a:t>
            </a:r>
          </a:p>
          <a:p>
            <a:r>
              <a:rPr lang="zh-TW" altLang="zh-TW" dirty="0"/>
              <a:t>圖形表示法</a:t>
            </a:r>
            <a:endParaRPr lang="zh-TW" altLang="en-US" dirty="0"/>
          </a:p>
          <a:p>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28</a:t>
            </a:fld>
            <a:endParaRPr lang="zh-TW" altLang="en-US"/>
          </a:p>
        </p:txBody>
      </p:sp>
    </p:spTree>
    <p:extLst>
      <p:ext uri="{BB962C8B-B14F-4D97-AF65-F5344CB8AC3E}">
        <p14:creationId xmlns:p14="http://schemas.microsoft.com/office/powerpoint/2010/main" val="27747693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圖形基本知識</a:t>
            </a:r>
            <a:endParaRPr lang="zh-TW" altLang="en-US" dirty="0"/>
          </a:p>
        </p:txBody>
      </p:sp>
      <p:sp>
        <p:nvSpPr>
          <p:cNvPr id="3" name="內容版面配置區 2"/>
          <p:cNvSpPr>
            <a:spLocks noGrp="1"/>
          </p:cNvSpPr>
          <p:nvPr>
            <p:ph idx="1"/>
          </p:nvPr>
        </p:nvSpPr>
        <p:spPr/>
        <p:txBody>
          <a:bodyPr/>
          <a:lstStyle/>
          <a:p>
            <a:r>
              <a:rPr lang="zh-TW" altLang="zh-TW" dirty="0"/>
              <a:t>圖形</a:t>
            </a:r>
            <a:r>
              <a:rPr lang="en-US" altLang="zh-TW" dirty="0"/>
              <a:t>(graph)</a:t>
            </a:r>
            <a:r>
              <a:rPr lang="zh-TW" altLang="zh-TW" dirty="0"/>
              <a:t>是由端點</a:t>
            </a:r>
            <a:r>
              <a:rPr lang="en-US" altLang="zh-TW" dirty="0"/>
              <a:t>(vertex)</a:t>
            </a:r>
            <a:r>
              <a:rPr lang="zh-TW" altLang="zh-TW" dirty="0"/>
              <a:t>及端點對所構成的邊</a:t>
            </a:r>
            <a:r>
              <a:rPr lang="en-US" altLang="zh-TW" dirty="0"/>
              <a:t>(edge)</a:t>
            </a:r>
            <a:r>
              <a:rPr lang="zh-TW" altLang="zh-TW" dirty="0"/>
              <a:t>，這二個非空集合所構成</a:t>
            </a:r>
            <a:endParaRPr lang="en-US" altLang="zh-TW" dirty="0"/>
          </a:p>
          <a:p>
            <a:r>
              <a:rPr lang="zh-TW" altLang="zh-TW" dirty="0"/>
              <a:t>一般利用以下的符號來代表對應之元件：</a:t>
            </a:r>
          </a:p>
          <a:p>
            <a:pPr lvl="1"/>
            <a:r>
              <a:rPr lang="en-US" altLang="zh-TW" dirty="0"/>
              <a:t>V</a:t>
            </a:r>
            <a:r>
              <a:rPr lang="zh-TW" altLang="zh-TW" dirty="0"/>
              <a:t>：代表端點</a:t>
            </a:r>
          </a:p>
          <a:p>
            <a:pPr lvl="1"/>
            <a:r>
              <a:rPr lang="en-US" altLang="zh-TW" dirty="0"/>
              <a:t>E</a:t>
            </a:r>
            <a:r>
              <a:rPr lang="zh-TW" altLang="zh-TW" dirty="0"/>
              <a:t>：代表邊</a:t>
            </a:r>
          </a:p>
          <a:p>
            <a:pPr lvl="1"/>
            <a:r>
              <a:rPr lang="en-US" altLang="zh-TW" dirty="0"/>
              <a:t>G(V, E)</a:t>
            </a:r>
            <a:r>
              <a:rPr lang="zh-TW" altLang="zh-TW" dirty="0"/>
              <a:t>：代表圖形</a:t>
            </a:r>
            <a:endParaRPr lang="zh-TW" altLang="en-US" dirty="0"/>
          </a:p>
          <a:p>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29</a:t>
            </a:fld>
            <a:endParaRPr lang="zh-TW" altLang="en-US"/>
          </a:p>
        </p:txBody>
      </p:sp>
    </p:spTree>
    <p:extLst>
      <p:ext uri="{BB962C8B-B14F-4D97-AF65-F5344CB8AC3E}">
        <p14:creationId xmlns:p14="http://schemas.microsoft.com/office/powerpoint/2010/main" val="1974902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無向圖</a:t>
            </a:r>
            <a:r>
              <a:rPr lang="en-US" altLang="zh-TW" dirty="0"/>
              <a:t> vs.</a:t>
            </a:r>
            <a:r>
              <a:rPr lang="zh-TW" altLang="zh-TW" dirty="0"/>
              <a:t>有向圖</a:t>
            </a:r>
            <a:endParaRPr lang="zh-TW" altLang="en-US" dirty="0"/>
          </a:p>
        </p:txBody>
      </p:sp>
      <p:sp>
        <p:nvSpPr>
          <p:cNvPr id="3" name="內容版面配置區 2"/>
          <p:cNvSpPr>
            <a:spLocks noGrp="1"/>
          </p:cNvSpPr>
          <p:nvPr>
            <p:ph idx="1"/>
          </p:nvPr>
        </p:nvSpPr>
        <p:spPr>
          <a:xfrm>
            <a:off x="628650" y="1825625"/>
            <a:ext cx="5421421" cy="4351338"/>
          </a:xfrm>
        </p:spPr>
        <p:txBody>
          <a:bodyPr/>
          <a:lstStyle/>
          <a:p>
            <a:r>
              <a:rPr lang="zh-TW" altLang="zh-TW" dirty="0"/>
              <a:t>無向圖</a:t>
            </a:r>
            <a:endParaRPr lang="en-US" altLang="zh-TW" dirty="0"/>
          </a:p>
          <a:p>
            <a:pPr lvl="1"/>
            <a:r>
              <a:rPr lang="en-US" altLang="zh-TW" dirty="0"/>
              <a:t>E</a:t>
            </a:r>
            <a:r>
              <a:rPr lang="zh-TW" altLang="zh-TW" dirty="0"/>
              <a:t>中的邊無方向性</a:t>
            </a:r>
            <a:endParaRPr lang="en-US" altLang="zh-TW" dirty="0"/>
          </a:p>
          <a:p>
            <a:pPr lvl="1"/>
            <a:r>
              <a:rPr lang="en-US" altLang="zh-TW" dirty="0"/>
              <a:t>(x, y) = (y, x)</a:t>
            </a:r>
            <a:r>
              <a:rPr lang="zh-TW" altLang="zh-TW" dirty="0"/>
              <a:t>，其中</a:t>
            </a:r>
            <a:r>
              <a:rPr lang="en-US" altLang="zh-TW" dirty="0"/>
              <a:t>x</a:t>
            </a:r>
            <a:r>
              <a:rPr lang="zh-TW" altLang="zh-TW" dirty="0"/>
              <a:t>及</a:t>
            </a:r>
            <a:r>
              <a:rPr lang="en-US" altLang="zh-TW" dirty="0"/>
              <a:t>y</a:t>
            </a:r>
            <a:r>
              <a:rPr lang="zh-TW" altLang="zh-TW" dirty="0"/>
              <a:t>為端點</a:t>
            </a:r>
            <a:endParaRPr lang="en-US" altLang="zh-TW" dirty="0"/>
          </a:p>
          <a:p>
            <a:r>
              <a:rPr lang="zh-TW" altLang="zh-TW" dirty="0"/>
              <a:t>有向圖</a:t>
            </a:r>
            <a:endParaRPr lang="en-US" altLang="zh-TW" dirty="0"/>
          </a:p>
          <a:p>
            <a:pPr lvl="1"/>
            <a:r>
              <a:rPr lang="en-US" altLang="zh-TW" dirty="0"/>
              <a:t>E</a:t>
            </a:r>
            <a:r>
              <a:rPr lang="zh-TW" altLang="zh-TW" dirty="0"/>
              <a:t>中的邊有方向性</a:t>
            </a:r>
            <a:endParaRPr lang="en-US" altLang="zh-TW" dirty="0"/>
          </a:p>
          <a:p>
            <a:pPr lvl="1"/>
            <a:r>
              <a:rPr lang="en-US" altLang="zh-TW" dirty="0"/>
              <a:t>&lt;x, y&gt; </a:t>
            </a:r>
            <a:r>
              <a:rPr lang="en-US" altLang="zh-TW" dirty="0">
                <a:sym typeface="Symbol" panose="05050102010706020507" pitchFamily="18" charset="2"/>
              </a:rPr>
              <a:t></a:t>
            </a:r>
            <a:r>
              <a:rPr lang="en-US" altLang="zh-TW" dirty="0"/>
              <a:t> &lt;y, x&gt;</a:t>
            </a:r>
            <a:r>
              <a:rPr lang="zh-TW" altLang="zh-TW" dirty="0"/>
              <a:t>，其中</a:t>
            </a:r>
            <a:r>
              <a:rPr lang="en-US" altLang="zh-TW" dirty="0"/>
              <a:t>x</a:t>
            </a:r>
            <a:r>
              <a:rPr lang="zh-TW" altLang="zh-TW" dirty="0"/>
              <a:t>及</a:t>
            </a:r>
            <a:r>
              <a:rPr lang="en-US" altLang="zh-TW" dirty="0"/>
              <a:t>y</a:t>
            </a:r>
            <a:r>
              <a:rPr lang="zh-TW" altLang="zh-TW" dirty="0"/>
              <a:t>為端點</a:t>
            </a:r>
            <a:endParaRPr lang="en-US" altLang="zh-TW" dirty="0"/>
          </a:p>
          <a:p>
            <a:pPr lvl="1"/>
            <a:r>
              <a:rPr lang="zh-TW" altLang="zh-TW" dirty="0"/>
              <a:t>在</a:t>
            </a:r>
            <a:r>
              <a:rPr lang="en-US" altLang="zh-TW" dirty="0"/>
              <a:t>&lt;x, y&gt;</a:t>
            </a:r>
            <a:r>
              <a:rPr lang="zh-TW" altLang="zh-TW" dirty="0"/>
              <a:t>中，</a:t>
            </a:r>
            <a:r>
              <a:rPr lang="en-US" altLang="zh-TW" dirty="0"/>
              <a:t>x</a:t>
            </a:r>
            <a:r>
              <a:rPr lang="zh-TW" altLang="zh-TW" dirty="0"/>
              <a:t>是頭</a:t>
            </a:r>
            <a:r>
              <a:rPr lang="en-US" altLang="zh-TW" dirty="0"/>
              <a:t>(head)</a:t>
            </a:r>
            <a:r>
              <a:rPr lang="zh-TW" altLang="zh-TW" dirty="0"/>
              <a:t>，</a:t>
            </a:r>
            <a:r>
              <a:rPr lang="en-US" altLang="zh-TW" dirty="0"/>
              <a:t>y</a:t>
            </a:r>
            <a:r>
              <a:rPr lang="zh-TW" altLang="zh-TW" dirty="0"/>
              <a:t>是尾</a:t>
            </a:r>
            <a:r>
              <a:rPr lang="en-US" altLang="zh-TW" dirty="0"/>
              <a:t>(tail)</a:t>
            </a:r>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30</a:t>
            </a:fld>
            <a:endParaRPr lang="zh-TW" altLang="en-US"/>
          </a:p>
        </p:txBody>
      </p:sp>
      <p:pic>
        <p:nvPicPr>
          <p:cNvPr id="6" name="圖片 5"/>
          <p:cNvPicPr>
            <a:picLocks noChangeAspect="1"/>
          </p:cNvPicPr>
          <p:nvPr/>
        </p:nvPicPr>
        <p:blipFill>
          <a:blip r:embed="rId3"/>
          <a:stretch>
            <a:fillRect/>
          </a:stretch>
        </p:blipFill>
        <p:spPr>
          <a:xfrm>
            <a:off x="6205537" y="1027907"/>
            <a:ext cx="2562225" cy="2628900"/>
          </a:xfrm>
          <a:prstGeom prst="rect">
            <a:avLst/>
          </a:prstGeom>
        </p:spPr>
      </p:pic>
      <p:pic>
        <p:nvPicPr>
          <p:cNvPr id="7" name="圖片 6"/>
          <p:cNvPicPr>
            <a:picLocks noChangeAspect="1"/>
          </p:cNvPicPr>
          <p:nvPr/>
        </p:nvPicPr>
        <p:blipFill>
          <a:blip r:embed="rId4"/>
          <a:stretch>
            <a:fillRect/>
          </a:stretch>
        </p:blipFill>
        <p:spPr>
          <a:xfrm>
            <a:off x="6205537" y="3656807"/>
            <a:ext cx="2533650" cy="2676525"/>
          </a:xfrm>
          <a:prstGeom prst="rect">
            <a:avLst/>
          </a:prstGeom>
        </p:spPr>
      </p:pic>
    </p:spTree>
    <p:extLst>
      <p:ext uri="{BB962C8B-B14F-4D97-AF65-F5344CB8AC3E}">
        <p14:creationId xmlns:p14="http://schemas.microsoft.com/office/powerpoint/2010/main" val="14100608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無向圖</a:t>
            </a:r>
            <a:r>
              <a:rPr lang="en-US" altLang="zh-TW" dirty="0"/>
              <a:t>-- </a:t>
            </a:r>
            <a:r>
              <a:rPr lang="zh-TW" altLang="zh-TW" dirty="0"/>
              <a:t>圖形重要名詞</a:t>
            </a:r>
            <a:r>
              <a:rPr lang="en-US" altLang="zh-TW" dirty="0"/>
              <a:t>(1/4)</a:t>
            </a:r>
            <a:endParaRPr lang="zh-TW" altLang="en-US" dirty="0"/>
          </a:p>
        </p:txBody>
      </p:sp>
      <p:sp>
        <p:nvSpPr>
          <p:cNvPr id="3" name="內容版面配置區 2"/>
          <p:cNvSpPr>
            <a:spLocks noGrp="1"/>
          </p:cNvSpPr>
          <p:nvPr>
            <p:ph idx="1"/>
          </p:nvPr>
        </p:nvSpPr>
        <p:spPr/>
        <p:txBody>
          <a:bodyPr>
            <a:normAutofit fontScale="92500"/>
          </a:bodyPr>
          <a:lstStyle/>
          <a:p>
            <a:r>
              <a:rPr lang="zh-TW" altLang="zh-TW" dirty="0"/>
              <a:t>子圖</a:t>
            </a:r>
            <a:r>
              <a:rPr lang="en-US" altLang="zh-TW" dirty="0"/>
              <a:t>(subgraph)</a:t>
            </a:r>
          </a:p>
          <a:p>
            <a:endParaRPr lang="en-US" altLang="zh-TW" dirty="0"/>
          </a:p>
          <a:p>
            <a:endParaRPr lang="en-US" altLang="zh-TW" dirty="0"/>
          </a:p>
          <a:p>
            <a:r>
              <a:rPr lang="zh-TW" altLang="zh-TW" dirty="0"/>
              <a:t>相鄰</a:t>
            </a:r>
            <a:r>
              <a:rPr lang="en-US" altLang="zh-TW" dirty="0"/>
              <a:t>(adjacent)</a:t>
            </a:r>
          </a:p>
          <a:p>
            <a:pPr lvl="1"/>
            <a:r>
              <a:rPr lang="zh-TW" altLang="zh-TW" dirty="0"/>
              <a:t>圖形中一邊的二端點稱為相鄰</a:t>
            </a:r>
            <a:endParaRPr lang="en-US" altLang="zh-TW" dirty="0"/>
          </a:p>
          <a:p>
            <a:pPr lvl="1"/>
            <a:r>
              <a:rPr lang="zh-TW" altLang="zh-TW" dirty="0"/>
              <a:t>若邊</a:t>
            </a:r>
            <a:r>
              <a:rPr lang="en-US" altLang="zh-TW" dirty="0"/>
              <a:t>(x, y)</a:t>
            </a:r>
            <a:r>
              <a:rPr lang="zh-TW" altLang="zh-TW" dirty="0"/>
              <a:t>是</a:t>
            </a:r>
            <a:r>
              <a:rPr lang="en-US" altLang="zh-TW" dirty="0"/>
              <a:t>E(G)</a:t>
            </a:r>
            <a:r>
              <a:rPr lang="zh-TW" altLang="zh-TW" dirty="0"/>
              <a:t>中的一邊，則端點</a:t>
            </a:r>
            <a:r>
              <a:rPr lang="en-US" altLang="zh-TW" dirty="0"/>
              <a:t>x</a:t>
            </a:r>
            <a:r>
              <a:rPr lang="zh-TW" altLang="zh-TW" dirty="0"/>
              <a:t>與</a:t>
            </a:r>
            <a:r>
              <a:rPr lang="en-US" altLang="zh-TW" dirty="0"/>
              <a:t>y</a:t>
            </a:r>
            <a:r>
              <a:rPr lang="zh-TW" altLang="zh-TW" dirty="0"/>
              <a:t>是相鄰的</a:t>
            </a:r>
            <a:endParaRPr lang="en-US" altLang="zh-TW" dirty="0"/>
          </a:p>
          <a:p>
            <a:r>
              <a:rPr lang="zh-TW" altLang="zh-TW" dirty="0"/>
              <a:t>連接</a:t>
            </a:r>
            <a:r>
              <a:rPr lang="en-US" altLang="zh-TW" dirty="0"/>
              <a:t>(incident)</a:t>
            </a:r>
          </a:p>
          <a:p>
            <a:pPr lvl="1"/>
            <a:r>
              <a:rPr lang="zh-TW" altLang="zh-TW" dirty="0"/>
              <a:t>若邊</a:t>
            </a:r>
            <a:r>
              <a:rPr lang="en-US" altLang="zh-TW" dirty="0"/>
              <a:t>(x, y)</a:t>
            </a:r>
            <a:r>
              <a:rPr lang="zh-TW" altLang="zh-TW" dirty="0"/>
              <a:t>是</a:t>
            </a:r>
            <a:r>
              <a:rPr lang="en-US" altLang="zh-TW" dirty="0"/>
              <a:t>E(G)</a:t>
            </a:r>
            <a:r>
              <a:rPr lang="zh-TW" altLang="zh-TW" dirty="0"/>
              <a:t>中的一邊，則邊</a:t>
            </a:r>
            <a:r>
              <a:rPr lang="en-US" altLang="zh-TW" dirty="0"/>
              <a:t>(x, y)</a:t>
            </a:r>
            <a:r>
              <a:rPr lang="zh-TW" altLang="zh-TW" u="sng" dirty="0">
                <a:solidFill>
                  <a:srgbClr val="0000FF"/>
                </a:solidFill>
              </a:rPr>
              <a:t>連接</a:t>
            </a:r>
            <a:r>
              <a:rPr lang="zh-TW" altLang="zh-TW" dirty="0"/>
              <a:t>端點</a:t>
            </a:r>
            <a:r>
              <a:rPr lang="en-US" altLang="zh-TW" dirty="0"/>
              <a:t>x</a:t>
            </a:r>
            <a:r>
              <a:rPr lang="zh-TW" altLang="zh-TW" dirty="0"/>
              <a:t>與端點</a:t>
            </a:r>
            <a:r>
              <a:rPr lang="en-US" altLang="zh-TW" dirty="0"/>
              <a:t>y</a:t>
            </a:r>
          </a:p>
          <a:p>
            <a:r>
              <a:rPr lang="zh-TW" altLang="zh-TW" dirty="0"/>
              <a:t>路徑</a:t>
            </a:r>
            <a:r>
              <a:rPr lang="en-US" altLang="zh-TW" dirty="0"/>
              <a:t>(path)</a:t>
            </a:r>
          </a:p>
          <a:p>
            <a:pPr lvl="1"/>
            <a:r>
              <a:rPr lang="zh-TW" altLang="zh-TW" dirty="0"/>
              <a:t>路徑是指一組由一連串端點所形成的連續序列</a:t>
            </a:r>
            <a:endParaRPr lang="en-US" altLang="zh-TW" dirty="0"/>
          </a:p>
          <a:p>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31</a:t>
            </a:fld>
            <a:endParaRPr lang="zh-TW" altLang="en-US"/>
          </a:p>
        </p:txBody>
      </p:sp>
      <p:pic>
        <p:nvPicPr>
          <p:cNvPr id="11" name="圖片 10"/>
          <p:cNvPicPr>
            <a:picLocks noChangeAspect="1"/>
          </p:cNvPicPr>
          <p:nvPr/>
        </p:nvPicPr>
        <p:blipFill>
          <a:blip r:embed="rId3"/>
          <a:stretch>
            <a:fillRect/>
          </a:stretch>
        </p:blipFill>
        <p:spPr>
          <a:xfrm>
            <a:off x="1200154" y="2448318"/>
            <a:ext cx="4211090" cy="533400"/>
          </a:xfrm>
          <a:prstGeom prst="rect">
            <a:avLst/>
          </a:prstGeom>
        </p:spPr>
      </p:pic>
    </p:spTree>
    <p:extLst>
      <p:ext uri="{BB962C8B-B14F-4D97-AF65-F5344CB8AC3E}">
        <p14:creationId xmlns:p14="http://schemas.microsoft.com/office/powerpoint/2010/main" val="26897928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無向圖</a:t>
            </a:r>
            <a:r>
              <a:rPr lang="en-US" altLang="zh-TW" dirty="0"/>
              <a:t>-- </a:t>
            </a:r>
            <a:r>
              <a:rPr lang="zh-TW" altLang="zh-TW" dirty="0"/>
              <a:t>圖形重要名詞</a:t>
            </a:r>
            <a:r>
              <a:rPr lang="en-US" altLang="zh-TW" dirty="0"/>
              <a:t>(2/4)</a:t>
            </a:r>
            <a:endParaRPr lang="zh-TW" altLang="en-US" dirty="0"/>
          </a:p>
        </p:txBody>
      </p:sp>
      <p:sp>
        <p:nvSpPr>
          <p:cNvPr id="3" name="內容版面配置區 2"/>
          <p:cNvSpPr>
            <a:spLocks noGrp="1"/>
          </p:cNvSpPr>
          <p:nvPr>
            <p:ph idx="1"/>
          </p:nvPr>
        </p:nvSpPr>
        <p:spPr/>
        <p:txBody>
          <a:bodyPr>
            <a:normAutofit/>
          </a:bodyPr>
          <a:lstStyle/>
          <a:p>
            <a:r>
              <a:rPr lang="zh-TW" altLang="zh-TW" dirty="0"/>
              <a:t>路徑長度</a:t>
            </a:r>
            <a:r>
              <a:rPr lang="en-US" altLang="zh-TW" dirty="0"/>
              <a:t>(path length)</a:t>
            </a:r>
          </a:p>
          <a:p>
            <a:pPr lvl="1"/>
            <a:r>
              <a:rPr lang="zh-TW" altLang="zh-TW" dirty="0"/>
              <a:t>路徑中包含的邊總數</a:t>
            </a:r>
            <a:endParaRPr lang="en-US" altLang="zh-TW" dirty="0"/>
          </a:p>
          <a:p>
            <a:r>
              <a:rPr lang="zh-TW" altLang="zh-TW" dirty="0"/>
              <a:t>簡單路徑</a:t>
            </a:r>
            <a:r>
              <a:rPr lang="en-US" altLang="zh-TW" dirty="0"/>
              <a:t>(simple path)</a:t>
            </a:r>
          </a:p>
          <a:p>
            <a:pPr lvl="1"/>
            <a:r>
              <a:rPr lang="zh-TW" altLang="zh-TW" dirty="0"/>
              <a:t>除起點和終點外，其餘節點均不可重覆的路徑</a:t>
            </a:r>
            <a:endParaRPr lang="en-US" altLang="zh-TW" dirty="0"/>
          </a:p>
          <a:p>
            <a:r>
              <a:rPr lang="zh-TW" altLang="zh-TW" dirty="0"/>
              <a:t>相連</a:t>
            </a:r>
            <a:r>
              <a:rPr lang="en-US" altLang="zh-TW" dirty="0"/>
              <a:t>(connected)</a:t>
            </a:r>
          </a:p>
          <a:p>
            <a:pPr lvl="1"/>
            <a:r>
              <a:rPr lang="zh-TW" altLang="zh-TW" dirty="0"/>
              <a:t>兩個端點為相連，若且唯若，在這對端點間存在一條路徑</a:t>
            </a:r>
            <a:endParaRPr lang="en-US" altLang="zh-TW" dirty="0"/>
          </a:p>
          <a:p>
            <a:r>
              <a:rPr lang="zh-TW" altLang="zh-TW" dirty="0"/>
              <a:t>相連圖</a:t>
            </a:r>
            <a:r>
              <a:rPr lang="en-US" altLang="zh-TW" dirty="0"/>
              <a:t>(connected graph)</a:t>
            </a:r>
          </a:p>
          <a:p>
            <a:pPr lvl="1"/>
            <a:r>
              <a:rPr lang="zh-TW" altLang="zh-TW" dirty="0"/>
              <a:t>若一個圖形相連圖，若且唯若，圖形中之任二端點均有路徑相連。如二元樹</a:t>
            </a:r>
            <a:endParaRPr lang="en-US" altLang="zh-TW" dirty="0"/>
          </a:p>
          <a:p>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32</a:t>
            </a:fld>
            <a:endParaRPr lang="zh-TW" altLang="en-US"/>
          </a:p>
        </p:txBody>
      </p:sp>
    </p:spTree>
    <p:extLst>
      <p:ext uri="{BB962C8B-B14F-4D97-AF65-F5344CB8AC3E}">
        <p14:creationId xmlns:p14="http://schemas.microsoft.com/office/powerpoint/2010/main" val="38557750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無向圖</a:t>
            </a:r>
            <a:r>
              <a:rPr lang="en-US" altLang="zh-TW" dirty="0"/>
              <a:t>-- </a:t>
            </a:r>
            <a:r>
              <a:rPr lang="zh-TW" altLang="zh-TW" dirty="0"/>
              <a:t>圖形重要名詞</a:t>
            </a:r>
            <a:r>
              <a:rPr lang="en-US" altLang="zh-TW" dirty="0"/>
              <a:t>(3/4)</a:t>
            </a:r>
            <a:endParaRPr lang="zh-TW" altLang="en-US" dirty="0"/>
          </a:p>
        </p:txBody>
      </p:sp>
      <p:sp>
        <p:nvSpPr>
          <p:cNvPr id="3" name="內容版面配置區 2"/>
          <p:cNvSpPr>
            <a:spLocks noGrp="1"/>
          </p:cNvSpPr>
          <p:nvPr>
            <p:ph idx="1"/>
          </p:nvPr>
        </p:nvSpPr>
        <p:spPr/>
        <p:txBody>
          <a:bodyPr>
            <a:normAutofit lnSpcReduction="10000"/>
          </a:bodyPr>
          <a:lstStyle/>
          <a:p>
            <a:r>
              <a:rPr lang="zh-TW" altLang="zh-TW" dirty="0"/>
              <a:t>完全圖</a:t>
            </a:r>
            <a:r>
              <a:rPr lang="en-US" altLang="zh-TW" dirty="0"/>
              <a:t>(complete graph)</a:t>
            </a:r>
          </a:p>
          <a:p>
            <a:pPr lvl="1"/>
            <a:r>
              <a:rPr lang="zh-TW" altLang="en-US" dirty="0"/>
              <a:t>一個具</a:t>
            </a:r>
            <a:r>
              <a:rPr lang="en-US" altLang="zh-TW" dirty="0"/>
              <a:t>n</a:t>
            </a:r>
            <a:r>
              <a:rPr lang="zh-TW" altLang="en-US" dirty="0"/>
              <a:t>個端點的無向圖中任何二端點間均恰有一邊直接相連，則恰具有 </a:t>
            </a:r>
            <a:r>
              <a:rPr lang="en-US" altLang="zh-TW" u="sng" dirty="0">
                <a:solidFill>
                  <a:srgbClr val="0000FF"/>
                </a:solidFill>
              </a:rPr>
              <a:t>n(n-1)/2 </a:t>
            </a:r>
            <a:r>
              <a:rPr lang="zh-TW" altLang="en-US" dirty="0"/>
              <a:t>個邊</a:t>
            </a:r>
            <a:endParaRPr lang="en-US" altLang="zh-TW" dirty="0"/>
          </a:p>
          <a:p>
            <a:pPr lvl="1"/>
            <a:r>
              <a:rPr lang="zh-TW" altLang="en-US" dirty="0"/>
              <a:t>完全圖必定是連通圖</a:t>
            </a:r>
            <a:endParaRPr lang="en-US" altLang="zh-TW" dirty="0"/>
          </a:p>
          <a:p>
            <a:r>
              <a:rPr lang="zh-TW" altLang="zh-TW" dirty="0"/>
              <a:t>多重圖</a:t>
            </a:r>
            <a:r>
              <a:rPr lang="en-US" altLang="zh-TW" dirty="0"/>
              <a:t>(multi-graph)</a:t>
            </a:r>
          </a:p>
          <a:p>
            <a:pPr lvl="1"/>
            <a:r>
              <a:rPr lang="zh-TW" altLang="zh-TW" dirty="0"/>
              <a:t>圖形中若有兩個端點間的邊數大於或等於</a:t>
            </a:r>
            <a:r>
              <a:rPr lang="en-US" altLang="zh-TW" dirty="0"/>
              <a:t>2</a:t>
            </a:r>
            <a:endParaRPr lang="zh-TW" altLang="en-US" dirty="0"/>
          </a:p>
          <a:p>
            <a:r>
              <a:rPr lang="zh-TW" altLang="zh-TW" dirty="0"/>
              <a:t>簡單圖</a:t>
            </a:r>
            <a:r>
              <a:rPr lang="en-US" altLang="zh-TW" dirty="0"/>
              <a:t>(simple graph)</a:t>
            </a:r>
          </a:p>
          <a:p>
            <a:pPr lvl="1"/>
            <a:r>
              <a:rPr lang="zh-TW" altLang="zh-TW" dirty="0"/>
              <a:t>任二端點間最大的邊數為</a:t>
            </a:r>
            <a:r>
              <a:rPr lang="en-US" altLang="zh-TW" dirty="0"/>
              <a:t>1</a:t>
            </a:r>
          </a:p>
          <a:p>
            <a:r>
              <a:rPr lang="zh-TW" altLang="zh-TW" dirty="0"/>
              <a:t>分支度</a:t>
            </a:r>
            <a:r>
              <a:rPr lang="en-US" altLang="zh-TW" dirty="0"/>
              <a:t>(degree)</a:t>
            </a:r>
          </a:p>
          <a:p>
            <a:pPr lvl="1"/>
            <a:r>
              <a:rPr lang="zh-TW" altLang="zh-TW" dirty="0"/>
              <a:t>一端點的分支度是指與該端點相鄰</a:t>
            </a:r>
            <a:r>
              <a:rPr lang="en-US" altLang="zh-TW" dirty="0"/>
              <a:t>(adjacent)</a:t>
            </a:r>
            <a:r>
              <a:rPr lang="zh-TW" altLang="zh-TW" dirty="0"/>
              <a:t>的端點個數</a:t>
            </a:r>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33</a:t>
            </a:fld>
            <a:endParaRPr lang="zh-TW" altLang="en-US"/>
          </a:p>
        </p:txBody>
      </p:sp>
    </p:spTree>
    <p:extLst>
      <p:ext uri="{BB962C8B-B14F-4D97-AF65-F5344CB8AC3E}">
        <p14:creationId xmlns:p14="http://schemas.microsoft.com/office/powerpoint/2010/main" val="1559658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無向圖</a:t>
            </a:r>
            <a:r>
              <a:rPr lang="en-US" altLang="zh-TW" dirty="0"/>
              <a:t>-- </a:t>
            </a:r>
            <a:r>
              <a:rPr lang="zh-TW" altLang="zh-TW" dirty="0"/>
              <a:t>圖形重要名詞</a:t>
            </a:r>
            <a:r>
              <a:rPr lang="en-US" altLang="zh-TW" dirty="0"/>
              <a:t>(4/4)</a:t>
            </a:r>
            <a:endParaRPr lang="zh-TW" altLang="en-US" dirty="0"/>
          </a:p>
        </p:txBody>
      </p:sp>
      <p:sp>
        <p:nvSpPr>
          <p:cNvPr id="3" name="內容版面配置區 2"/>
          <p:cNvSpPr>
            <a:spLocks noGrp="1"/>
          </p:cNvSpPr>
          <p:nvPr>
            <p:ph idx="1"/>
          </p:nvPr>
        </p:nvSpPr>
        <p:spPr/>
        <p:txBody>
          <a:bodyPr>
            <a:normAutofit lnSpcReduction="10000"/>
          </a:bodyPr>
          <a:lstStyle/>
          <a:p>
            <a:r>
              <a:rPr lang="zh-TW" altLang="zh-TW" dirty="0"/>
              <a:t>尤拉路徑</a:t>
            </a:r>
            <a:r>
              <a:rPr lang="en-US" altLang="zh-TW" dirty="0"/>
              <a:t>(Eulerian path)</a:t>
            </a:r>
          </a:p>
          <a:p>
            <a:pPr lvl="1"/>
            <a:r>
              <a:rPr lang="zh-TW" altLang="zh-TW" dirty="0"/>
              <a:t>在一無向圖中，若存在一條路徑可由起點出發，恰經過所有邊一次，最後到達終點</a:t>
            </a:r>
            <a:r>
              <a:rPr lang="en-US" altLang="zh-TW" dirty="0"/>
              <a:t>(</a:t>
            </a:r>
            <a:r>
              <a:rPr lang="zh-TW" altLang="zh-TW" dirty="0"/>
              <a:t>終點與起點不同</a:t>
            </a:r>
            <a:r>
              <a:rPr lang="en-US" altLang="zh-TW" dirty="0"/>
              <a:t>)</a:t>
            </a:r>
            <a:r>
              <a:rPr lang="zh-TW" altLang="zh-TW" dirty="0"/>
              <a:t>，則可稱此路徑為尤拉路徑</a:t>
            </a:r>
            <a:endParaRPr lang="en-US" altLang="zh-TW" dirty="0"/>
          </a:p>
          <a:p>
            <a:pPr lvl="1"/>
            <a:r>
              <a:rPr lang="zh-TW" altLang="zh-TW" dirty="0"/>
              <a:t>尤拉路徑的充分必要條件為</a:t>
            </a:r>
            <a:r>
              <a:rPr lang="zh-TW" altLang="zh-TW" u="sng" dirty="0">
                <a:solidFill>
                  <a:srgbClr val="0000FF"/>
                </a:solidFill>
              </a:rPr>
              <a:t>除了二個端點的分支度為奇數外，其餘必需均為偶數</a:t>
            </a:r>
            <a:r>
              <a:rPr lang="zh-TW" altLang="zh-TW" dirty="0"/>
              <a:t>。尤拉路徑又稱為尤拉鏈結</a:t>
            </a:r>
            <a:r>
              <a:rPr lang="en-US" altLang="zh-TW" dirty="0"/>
              <a:t>(Eulerian chain)</a:t>
            </a:r>
          </a:p>
          <a:p>
            <a:r>
              <a:rPr lang="zh-TW" altLang="zh-TW" dirty="0"/>
              <a:t>尤拉循環</a:t>
            </a:r>
            <a:r>
              <a:rPr lang="en-US" altLang="zh-TW" dirty="0"/>
              <a:t>(Eulerian cycle)</a:t>
            </a:r>
          </a:p>
          <a:p>
            <a:pPr lvl="1"/>
            <a:r>
              <a:rPr lang="zh-TW" altLang="zh-TW" dirty="0"/>
              <a:t>在一無向圖中，若存在一條路徑可由起點出發，恰經過所有邊一次，最後再回到起點</a:t>
            </a:r>
            <a:r>
              <a:rPr lang="en-US" altLang="zh-TW" dirty="0"/>
              <a:t>(</a:t>
            </a:r>
            <a:r>
              <a:rPr lang="zh-TW" altLang="zh-TW" dirty="0"/>
              <a:t>終點與起點相同</a:t>
            </a:r>
            <a:r>
              <a:rPr lang="en-US" altLang="zh-TW" dirty="0"/>
              <a:t>)</a:t>
            </a:r>
            <a:r>
              <a:rPr lang="zh-TW" altLang="zh-TW" dirty="0"/>
              <a:t>，則可稱此路徑為尤拉循環</a:t>
            </a:r>
            <a:endParaRPr lang="en-US" altLang="zh-TW" dirty="0"/>
          </a:p>
          <a:p>
            <a:pPr lvl="1"/>
            <a:r>
              <a:rPr lang="zh-TW" altLang="zh-TW" dirty="0"/>
              <a:t>尤拉循環的充分必要條件</a:t>
            </a:r>
            <a:r>
              <a:rPr lang="zh-TW" altLang="zh-TW" u="sng" dirty="0">
                <a:solidFill>
                  <a:srgbClr val="0000FF"/>
                </a:solidFill>
              </a:rPr>
              <a:t>所有端點的分支度均為偶數</a:t>
            </a:r>
            <a:endParaRPr lang="zh-TW" altLang="en-US" u="sng" dirty="0">
              <a:solidFill>
                <a:srgbClr val="0000FF"/>
              </a:solidFill>
            </a:endParaRPr>
          </a:p>
          <a:p>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34</a:t>
            </a:fld>
            <a:endParaRPr lang="zh-TW" altLang="en-US"/>
          </a:p>
        </p:txBody>
      </p:sp>
    </p:spTree>
    <p:extLst>
      <p:ext uri="{BB962C8B-B14F-4D97-AF65-F5344CB8AC3E}">
        <p14:creationId xmlns:p14="http://schemas.microsoft.com/office/powerpoint/2010/main" val="27165487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有</a:t>
            </a:r>
            <a:r>
              <a:rPr lang="zh-TW" altLang="zh-TW" dirty="0"/>
              <a:t>向圖</a:t>
            </a:r>
            <a:r>
              <a:rPr lang="en-US" altLang="zh-TW" dirty="0"/>
              <a:t>--</a:t>
            </a:r>
            <a:r>
              <a:rPr lang="zh-TW" altLang="zh-TW" dirty="0"/>
              <a:t>圖形重要名詞</a:t>
            </a:r>
            <a:r>
              <a:rPr lang="en-US" altLang="zh-TW" dirty="0"/>
              <a:t>(1/3)</a:t>
            </a:r>
            <a:endParaRPr lang="zh-TW" altLang="en-US" dirty="0"/>
          </a:p>
        </p:txBody>
      </p:sp>
      <p:sp>
        <p:nvSpPr>
          <p:cNvPr id="3" name="內容版面配置區 2"/>
          <p:cNvSpPr>
            <a:spLocks noGrp="1"/>
          </p:cNvSpPr>
          <p:nvPr>
            <p:ph idx="1"/>
          </p:nvPr>
        </p:nvSpPr>
        <p:spPr/>
        <p:txBody>
          <a:bodyPr/>
          <a:lstStyle/>
          <a:p>
            <a:r>
              <a:rPr lang="zh-TW" altLang="zh-TW" dirty="0"/>
              <a:t>完全圖</a:t>
            </a:r>
            <a:r>
              <a:rPr lang="en-US" altLang="zh-TW" dirty="0"/>
              <a:t>(complete graph)</a:t>
            </a:r>
          </a:p>
          <a:p>
            <a:pPr lvl="1"/>
            <a:r>
              <a:rPr lang="zh-TW" altLang="zh-TW" dirty="0"/>
              <a:t>一個具</a:t>
            </a:r>
            <a:r>
              <a:rPr lang="en-US" altLang="zh-TW" dirty="0"/>
              <a:t>n</a:t>
            </a:r>
            <a:r>
              <a:rPr lang="zh-TW" altLang="zh-TW" dirty="0"/>
              <a:t>個端點的有向圖中任何二端點間均恰有一邊直接相連，則恰具有</a:t>
            </a:r>
            <a:r>
              <a:rPr lang="en-US" altLang="zh-TW" dirty="0"/>
              <a:t>n(n-1)</a:t>
            </a:r>
            <a:r>
              <a:rPr lang="zh-TW" altLang="zh-TW" dirty="0"/>
              <a:t>個邊</a:t>
            </a:r>
            <a:endParaRPr lang="en-US" altLang="zh-TW" dirty="0"/>
          </a:p>
          <a:p>
            <a:r>
              <a:rPr lang="zh-TW" altLang="zh-TW" dirty="0"/>
              <a:t>路徑</a:t>
            </a:r>
            <a:r>
              <a:rPr lang="en-US" altLang="zh-TW" dirty="0"/>
              <a:t>(path)</a:t>
            </a:r>
          </a:p>
          <a:p>
            <a:pPr lvl="1"/>
            <a:r>
              <a:rPr lang="zh-TW" altLang="zh-TW" dirty="0"/>
              <a:t>在有向圖形中，路徑是指一組由一連串端點所形成的連續序列，連接端點的邊皆為有向邊</a:t>
            </a:r>
            <a:endParaRPr lang="en-US" altLang="zh-TW" dirty="0"/>
          </a:p>
          <a:p>
            <a:r>
              <a:rPr lang="zh-TW" altLang="zh-TW" dirty="0"/>
              <a:t>相鄰</a:t>
            </a:r>
            <a:r>
              <a:rPr lang="en-US" altLang="zh-TW" dirty="0"/>
              <a:t>(adjacent)</a:t>
            </a:r>
          </a:p>
          <a:p>
            <a:pPr lvl="1"/>
            <a:r>
              <a:rPr lang="zh-TW" altLang="zh-TW" dirty="0"/>
              <a:t>端點</a:t>
            </a:r>
            <a:r>
              <a:rPr lang="en-US" altLang="zh-TW" dirty="0"/>
              <a:t>x </a:t>
            </a:r>
            <a:r>
              <a:rPr lang="en-US" altLang="zh-TW" u="sng" dirty="0">
                <a:solidFill>
                  <a:srgbClr val="0000FF"/>
                </a:solidFill>
              </a:rPr>
              <a:t>adjacent to </a:t>
            </a:r>
            <a:r>
              <a:rPr lang="zh-TW" altLang="zh-TW" dirty="0"/>
              <a:t>端點</a:t>
            </a:r>
            <a:r>
              <a:rPr lang="en-US" altLang="zh-TW" dirty="0"/>
              <a:t>y</a:t>
            </a:r>
            <a:r>
              <a:rPr lang="zh-TW" altLang="zh-TW" dirty="0"/>
              <a:t>，端點</a:t>
            </a:r>
            <a:r>
              <a:rPr lang="en-US" altLang="zh-TW" u="sng" dirty="0">
                <a:solidFill>
                  <a:srgbClr val="0000FF"/>
                </a:solidFill>
              </a:rPr>
              <a:t>y adjacent from </a:t>
            </a:r>
            <a:r>
              <a:rPr lang="zh-TW" altLang="zh-TW" dirty="0"/>
              <a:t>端點</a:t>
            </a:r>
            <a:r>
              <a:rPr lang="en-US" altLang="zh-TW" dirty="0"/>
              <a:t>x</a:t>
            </a:r>
          </a:p>
          <a:p>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35</a:t>
            </a:fld>
            <a:endParaRPr lang="zh-TW" altLang="en-US"/>
          </a:p>
        </p:txBody>
      </p:sp>
      <p:pic>
        <p:nvPicPr>
          <p:cNvPr id="4" name="圖片 3"/>
          <p:cNvPicPr>
            <a:picLocks noChangeAspect="1"/>
          </p:cNvPicPr>
          <p:nvPr/>
        </p:nvPicPr>
        <p:blipFill>
          <a:blip r:embed="rId3"/>
          <a:stretch>
            <a:fillRect/>
          </a:stretch>
        </p:blipFill>
        <p:spPr>
          <a:xfrm>
            <a:off x="3331923" y="5390688"/>
            <a:ext cx="1849677" cy="786275"/>
          </a:xfrm>
          <a:prstGeom prst="rect">
            <a:avLst/>
          </a:prstGeom>
        </p:spPr>
      </p:pic>
    </p:spTree>
    <p:extLst>
      <p:ext uri="{BB962C8B-B14F-4D97-AF65-F5344CB8AC3E}">
        <p14:creationId xmlns:p14="http://schemas.microsoft.com/office/powerpoint/2010/main" val="22877544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有</a:t>
            </a:r>
            <a:r>
              <a:rPr lang="zh-TW" altLang="zh-TW" dirty="0"/>
              <a:t>向圖</a:t>
            </a:r>
            <a:r>
              <a:rPr lang="en-US" altLang="zh-TW" dirty="0"/>
              <a:t>--</a:t>
            </a:r>
            <a:r>
              <a:rPr lang="zh-TW" altLang="zh-TW" dirty="0"/>
              <a:t>圖形重要名詞</a:t>
            </a:r>
            <a:r>
              <a:rPr lang="en-US" altLang="zh-TW" dirty="0"/>
              <a:t>(2/3)</a:t>
            </a:r>
            <a:endParaRPr lang="zh-TW" altLang="en-US" dirty="0"/>
          </a:p>
        </p:txBody>
      </p:sp>
      <p:sp>
        <p:nvSpPr>
          <p:cNvPr id="3" name="內容版面配置區 2"/>
          <p:cNvSpPr>
            <a:spLocks noGrp="1"/>
          </p:cNvSpPr>
          <p:nvPr>
            <p:ph idx="1"/>
          </p:nvPr>
        </p:nvSpPr>
        <p:spPr/>
        <p:txBody>
          <a:bodyPr/>
          <a:lstStyle/>
          <a:p>
            <a:r>
              <a:rPr lang="zh-TW" altLang="zh-TW" dirty="0"/>
              <a:t>連接</a:t>
            </a:r>
            <a:r>
              <a:rPr lang="en-US" altLang="zh-TW" dirty="0"/>
              <a:t>(incident)</a:t>
            </a:r>
          </a:p>
          <a:p>
            <a:pPr lvl="1"/>
            <a:r>
              <a:rPr lang="zh-TW" altLang="zh-TW" dirty="0"/>
              <a:t>邊</a:t>
            </a:r>
            <a:r>
              <a:rPr lang="en-US" altLang="zh-TW" dirty="0"/>
              <a:t>E</a:t>
            </a:r>
            <a:r>
              <a:rPr lang="zh-TW" altLang="zh-TW" dirty="0"/>
              <a:t>連接端點</a:t>
            </a:r>
            <a:r>
              <a:rPr lang="en-US" altLang="zh-TW" dirty="0"/>
              <a:t>x </a:t>
            </a:r>
            <a:r>
              <a:rPr lang="zh-TW" altLang="zh-TW" dirty="0"/>
              <a:t>與端點</a:t>
            </a:r>
            <a:r>
              <a:rPr lang="en-US" altLang="zh-TW" dirty="0"/>
              <a:t>y</a:t>
            </a:r>
          </a:p>
          <a:p>
            <a:pPr lvl="1"/>
            <a:endParaRPr lang="en-US" altLang="zh-TW" dirty="0"/>
          </a:p>
          <a:p>
            <a:pPr lvl="1"/>
            <a:endParaRPr lang="en-US" altLang="zh-TW" dirty="0"/>
          </a:p>
          <a:p>
            <a:r>
              <a:rPr lang="zh-TW" altLang="zh-TW" dirty="0"/>
              <a:t>強連結</a:t>
            </a:r>
            <a:r>
              <a:rPr lang="en-US" altLang="zh-TW" dirty="0"/>
              <a:t>(strongly connected)</a:t>
            </a:r>
          </a:p>
          <a:p>
            <a:pPr lvl="1"/>
            <a:r>
              <a:rPr lang="zh-TW" altLang="zh-TW" dirty="0"/>
              <a:t>在一個有向圖中，任何兩個端點</a:t>
            </a:r>
            <a:r>
              <a:rPr lang="en-US" altLang="zh-TW" dirty="0"/>
              <a:t>x</a:t>
            </a:r>
            <a:r>
              <a:rPr lang="zh-TW" altLang="zh-TW" dirty="0"/>
              <a:t>和</a:t>
            </a:r>
            <a:r>
              <a:rPr lang="en-US" altLang="zh-TW" dirty="0"/>
              <a:t>y</a:t>
            </a:r>
            <a:r>
              <a:rPr lang="zh-TW" altLang="zh-TW" dirty="0"/>
              <a:t>間存在一條路徑從</a:t>
            </a:r>
            <a:r>
              <a:rPr lang="en-US" altLang="zh-TW" dirty="0"/>
              <a:t>x</a:t>
            </a:r>
            <a:r>
              <a:rPr lang="zh-TW" altLang="zh-TW" dirty="0"/>
              <a:t>到</a:t>
            </a:r>
            <a:r>
              <a:rPr lang="en-US" altLang="zh-TW" dirty="0"/>
              <a:t>y</a:t>
            </a:r>
            <a:r>
              <a:rPr lang="zh-TW" altLang="zh-TW" dirty="0"/>
              <a:t>，且存在另一條路徑從</a:t>
            </a:r>
            <a:r>
              <a:rPr lang="en-US" altLang="zh-TW" dirty="0"/>
              <a:t>y</a:t>
            </a:r>
            <a:r>
              <a:rPr lang="zh-TW" altLang="zh-TW" dirty="0"/>
              <a:t>到</a:t>
            </a:r>
            <a:r>
              <a:rPr lang="en-US" altLang="zh-TW" dirty="0"/>
              <a:t>x</a:t>
            </a:r>
          </a:p>
          <a:p>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36</a:t>
            </a:fld>
            <a:endParaRPr lang="zh-TW" altLang="en-US"/>
          </a:p>
        </p:txBody>
      </p:sp>
      <p:pic>
        <p:nvPicPr>
          <p:cNvPr id="4" name="圖片 3"/>
          <p:cNvPicPr>
            <a:picLocks noChangeAspect="1"/>
          </p:cNvPicPr>
          <p:nvPr/>
        </p:nvPicPr>
        <p:blipFill>
          <a:blip r:embed="rId3"/>
          <a:stretch>
            <a:fillRect/>
          </a:stretch>
        </p:blipFill>
        <p:spPr>
          <a:xfrm>
            <a:off x="2620878" y="2796044"/>
            <a:ext cx="1663023" cy="686191"/>
          </a:xfrm>
          <a:prstGeom prst="rect">
            <a:avLst/>
          </a:prstGeom>
        </p:spPr>
      </p:pic>
    </p:spTree>
    <p:extLst>
      <p:ext uri="{BB962C8B-B14F-4D97-AF65-F5344CB8AC3E}">
        <p14:creationId xmlns:p14="http://schemas.microsoft.com/office/powerpoint/2010/main" val="36735866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有</a:t>
            </a:r>
            <a:r>
              <a:rPr lang="zh-TW" altLang="zh-TW" dirty="0"/>
              <a:t>向圖</a:t>
            </a:r>
            <a:r>
              <a:rPr lang="en-US" altLang="zh-TW" dirty="0"/>
              <a:t>--</a:t>
            </a:r>
            <a:r>
              <a:rPr lang="zh-TW" altLang="zh-TW" dirty="0"/>
              <a:t>圖形重要名詞</a:t>
            </a:r>
            <a:r>
              <a:rPr lang="en-US" altLang="zh-TW" dirty="0"/>
              <a:t>(3/3)</a:t>
            </a:r>
            <a:endParaRPr lang="zh-TW" altLang="en-US" dirty="0"/>
          </a:p>
        </p:txBody>
      </p:sp>
      <p:sp>
        <p:nvSpPr>
          <p:cNvPr id="3" name="內容版面配置區 2"/>
          <p:cNvSpPr>
            <a:spLocks noGrp="1"/>
          </p:cNvSpPr>
          <p:nvPr>
            <p:ph idx="1"/>
          </p:nvPr>
        </p:nvSpPr>
        <p:spPr/>
        <p:txBody>
          <a:bodyPr/>
          <a:lstStyle/>
          <a:p>
            <a:r>
              <a:rPr lang="zh-TW" altLang="zh-TW" dirty="0"/>
              <a:t>入分支度</a:t>
            </a:r>
            <a:r>
              <a:rPr lang="en-US" altLang="zh-TW" dirty="0"/>
              <a:t>(in degree)</a:t>
            </a:r>
          </a:p>
          <a:p>
            <a:pPr lvl="1"/>
            <a:r>
              <a:rPr lang="zh-TW" altLang="zh-TW" dirty="0"/>
              <a:t>端點被指向的邊數</a:t>
            </a:r>
            <a:endParaRPr lang="en-US" altLang="zh-TW" dirty="0"/>
          </a:p>
          <a:p>
            <a:r>
              <a:rPr lang="zh-TW" altLang="zh-TW" dirty="0"/>
              <a:t>出分支度</a:t>
            </a:r>
            <a:r>
              <a:rPr lang="en-US" altLang="zh-TW" dirty="0"/>
              <a:t>(out degree)</a:t>
            </a:r>
          </a:p>
          <a:p>
            <a:pPr lvl="1"/>
            <a:r>
              <a:rPr lang="zh-TW" altLang="zh-TW" dirty="0"/>
              <a:t>由端點發出的邊數</a:t>
            </a:r>
            <a:endParaRPr lang="zh-TW" altLang="en-US" dirty="0"/>
          </a:p>
          <a:p>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37</a:t>
            </a:fld>
            <a:endParaRPr lang="zh-TW" altLang="en-US"/>
          </a:p>
        </p:txBody>
      </p:sp>
      <p:pic>
        <p:nvPicPr>
          <p:cNvPr id="4" name="圖片 3"/>
          <p:cNvPicPr>
            <a:picLocks noChangeAspect="1"/>
          </p:cNvPicPr>
          <p:nvPr/>
        </p:nvPicPr>
        <p:blipFill>
          <a:blip r:embed="rId3"/>
          <a:stretch>
            <a:fillRect/>
          </a:stretch>
        </p:blipFill>
        <p:spPr>
          <a:xfrm>
            <a:off x="2105025" y="3832964"/>
            <a:ext cx="4972180" cy="1941599"/>
          </a:xfrm>
          <a:prstGeom prst="rect">
            <a:avLst/>
          </a:prstGeom>
        </p:spPr>
      </p:pic>
    </p:spTree>
    <p:extLst>
      <p:ext uri="{BB962C8B-B14F-4D97-AF65-F5344CB8AC3E}">
        <p14:creationId xmlns:p14="http://schemas.microsoft.com/office/powerpoint/2010/main" val="39471449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圖形表示法</a:t>
            </a:r>
            <a:endParaRPr lang="zh-TW" altLang="en-US" dirty="0"/>
          </a:p>
        </p:txBody>
      </p:sp>
      <p:sp>
        <p:nvSpPr>
          <p:cNvPr id="3" name="內容版面配置區 2"/>
          <p:cNvSpPr>
            <a:spLocks noGrp="1"/>
          </p:cNvSpPr>
          <p:nvPr>
            <p:ph idx="1"/>
          </p:nvPr>
        </p:nvSpPr>
        <p:spPr/>
        <p:txBody>
          <a:bodyPr/>
          <a:lstStyle/>
          <a:p>
            <a:r>
              <a:rPr lang="zh-TW" altLang="zh-TW" dirty="0"/>
              <a:t>相鄰矩陣</a:t>
            </a:r>
            <a:r>
              <a:rPr lang="en-US" altLang="zh-TW" dirty="0"/>
              <a:t>(adjacency matrix)</a:t>
            </a:r>
          </a:p>
          <a:p>
            <a:r>
              <a:rPr lang="zh-TW" altLang="zh-TW" dirty="0"/>
              <a:t>相鄰串列</a:t>
            </a:r>
            <a:r>
              <a:rPr lang="en-US" altLang="zh-TW" dirty="0"/>
              <a:t>(adjacency list)</a:t>
            </a:r>
          </a:p>
          <a:p>
            <a:r>
              <a:rPr lang="zh-TW" altLang="zh-TW" dirty="0"/>
              <a:t>相鄰多元串列</a:t>
            </a:r>
            <a:r>
              <a:rPr lang="en-US" altLang="zh-TW" dirty="0"/>
              <a:t>(adjacency multi-list)</a:t>
            </a:r>
          </a:p>
          <a:p>
            <a:r>
              <a:rPr lang="zh-TW" altLang="zh-TW" dirty="0"/>
              <a:t>索引表格</a:t>
            </a:r>
            <a:r>
              <a:rPr lang="en-US" altLang="zh-TW" dirty="0"/>
              <a:t>(indexed table) </a:t>
            </a:r>
            <a:endParaRPr lang="zh-TW" altLang="en-US" dirty="0"/>
          </a:p>
          <a:p>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38</a:t>
            </a:fld>
            <a:endParaRPr lang="zh-TW" altLang="en-US"/>
          </a:p>
        </p:txBody>
      </p:sp>
    </p:spTree>
    <p:extLst>
      <p:ext uri="{BB962C8B-B14F-4D97-AF65-F5344CB8AC3E}">
        <p14:creationId xmlns:p14="http://schemas.microsoft.com/office/powerpoint/2010/main" val="3483798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相鄰矩陣</a:t>
            </a:r>
            <a:endParaRPr lang="zh-TW" altLang="en-US" dirty="0"/>
          </a:p>
        </p:txBody>
      </p:sp>
      <p:sp>
        <p:nvSpPr>
          <p:cNvPr id="3" name="內容版面配置區 2"/>
          <p:cNvSpPr>
            <a:spLocks noGrp="1"/>
          </p:cNvSpPr>
          <p:nvPr>
            <p:ph idx="1"/>
          </p:nvPr>
        </p:nvSpPr>
        <p:spPr/>
        <p:txBody>
          <a:bodyPr/>
          <a:lstStyle/>
          <a:p>
            <a:r>
              <a:rPr lang="zh-TW" altLang="zh-TW" dirty="0"/>
              <a:t>使用</a:t>
            </a:r>
            <a:r>
              <a:rPr lang="en-US" altLang="zh-TW" dirty="0" err="1"/>
              <a:t>n×n</a:t>
            </a:r>
            <a:r>
              <a:rPr lang="zh-TW" altLang="zh-TW" dirty="0"/>
              <a:t>的二維矩陣來表示</a:t>
            </a:r>
            <a:r>
              <a:rPr lang="en-US" altLang="zh-TW" dirty="0"/>
              <a:t>n</a:t>
            </a:r>
            <a:r>
              <a:rPr lang="zh-TW" altLang="zh-TW" dirty="0"/>
              <a:t>個頂點的圖形</a:t>
            </a:r>
            <a:endParaRPr lang="en-US" altLang="zh-TW" dirty="0"/>
          </a:p>
          <a:p>
            <a:r>
              <a:rPr lang="zh-TW" altLang="zh-TW" dirty="0"/>
              <a:t>假設矩陣名稱為</a:t>
            </a:r>
            <a:r>
              <a:rPr lang="en-US" altLang="zh-TW" dirty="0"/>
              <a:t>X</a:t>
            </a:r>
            <a:r>
              <a:rPr lang="zh-TW" altLang="zh-TW" dirty="0"/>
              <a:t>，若</a:t>
            </a:r>
            <a:r>
              <a:rPr lang="en-US" altLang="zh-TW" dirty="0"/>
              <a:t>X(</a:t>
            </a:r>
            <a:r>
              <a:rPr lang="en-US" altLang="zh-TW" dirty="0" err="1"/>
              <a:t>i</a:t>
            </a:r>
            <a:r>
              <a:rPr lang="en-US" altLang="zh-TW" dirty="0"/>
              <a:t>, j)=1</a:t>
            </a:r>
            <a:r>
              <a:rPr lang="zh-TW" altLang="zh-TW" dirty="0"/>
              <a:t>則表示</a:t>
            </a:r>
            <a:r>
              <a:rPr lang="en-US" altLang="zh-TW" dirty="0"/>
              <a:t>E(V</a:t>
            </a:r>
            <a:r>
              <a:rPr lang="en-US" altLang="zh-TW" baseline="-25000" dirty="0"/>
              <a:t>i,</a:t>
            </a:r>
            <a:r>
              <a:rPr lang="en-US" altLang="zh-TW" dirty="0"/>
              <a:t> </a:t>
            </a:r>
            <a:r>
              <a:rPr lang="en-US" altLang="zh-TW" dirty="0" err="1"/>
              <a:t>V</a:t>
            </a:r>
            <a:r>
              <a:rPr lang="en-US" altLang="zh-TW" baseline="-25000" dirty="0" err="1"/>
              <a:t>j</a:t>
            </a:r>
            <a:r>
              <a:rPr lang="en-US" altLang="zh-TW" dirty="0"/>
              <a:t>)</a:t>
            </a:r>
            <a:r>
              <a:rPr lang="zh-TW" altLang="zh-TW" dirty="0"/>
              <a:t>存在，若</a:t>
            </a:r>
            <a:r>
              <a:rPr lang="en-US" altLang="zh-TW" dirty="0"/>
              <a:t>X(</a:t>
            </a:r>
            <a:r>
              <a:rPr lang="en-US" altLang="zh-TW" dirty="0" err="1"/>
              <a:t>i</a:t>
            </a:r>
            <a:r>
              <a:rPr lang="en-US" altLang="zh-TW" dirty="0"/>
              <a:t>, j)=0</a:t>
            </a:r>
            <a:r>
              <a:rPr lang="zh-TW" altLang="zh-TW" dirty="0"/>
              <a:t>則表示</a:t>
            </a:r>
            <a:r>
              <a:rPr lang="en-US" altLang="zh-TW" dirty="0"/>
              <a:t>E(V</a:t>
            </a:r>
            <a:r>
              <a:rPr lang="en-US" altLang="zh-TW" baseline="-25000" dirty="0"/>
              <a:t>i,</a:t>
            </a:r>
            <a:r>
              <a:rPr lang="en-US" altLang="zh-TW" dirty="0"/>
              <a:t> </a:t>
            </a:r>
            <a:r>
              <a:rPr lang="en-US" altLang="zh-TW" dirty="0" err="1"/>
              <a:t>V</a:t>
            </a:r>
            <a:r>
              <a:rPr lang="en-US" altLang="zh-TW" baseline="-25000" dirty="0" err="1"/>
              <a:t>j</a:t>
            </a:r>
            <a:r>
              <a:rPr lang="en-US" altLang="zh-TW" dirty="0"/>
              <a:t>)</a:t>
            </a:r>
            <a:r>
              <a:rPr lang="zh-TW" altLang="zh-TW" dirty="0"/>
              <a:t>不存在</a:t>
            </a:r>
            <a:endParaRPr lang="en-US" altLang="zh-TW" dirty="0"/>
          </a:p>
          <a:p>
            <a:r>
              <a:rPr lang="zh-TW" altLang="zh-TW" dirty="0"/>
              <a:t>若圖形為無向圖時，矩陣為對稱</a:t>
            </a:r>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39</a:t>
            </a:fld>
            <a:endParaRPr lang="zh-TW" altLang="en-US"/>
          </a:p>
        </p:txBody>
      </p:sp>
    </p:spTree>
    <p:extLst>
      <p:ext uri="{BB962C8B-B14F-4D97-AF65-F5344CB8AC3E}">
        <p14:creationId xmlns:p14="http://schemas.microsoft.com/office/powerpoint/2010/main" val="7806351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範例</a:t>
            </a:r>
            <a:r>
              <a:rPr lang="en-US" altLang="zh-TW" dirty="0"/>
              <a:t>--</a:t>
            </a:r>
            <a:r>
              <a:rPr lang="zh-TW" altLang="zh-TW" dirty="0"/>
              <a:t>相鄰矩陣</a:t>
            </a:r>
            <a:endParaRPr lang="zh-TW" altLang="en-US" dirty="0"/>
          </a:p>
        </p:txBody>
      </p:sp>
      <p:sp>
        <p:nvSpPr>
          <p:cNvPr id="5" name="投影片編號版面配置區 4"/>
          <p:cNvSpPr>
            <a:spLocks noGrp="1"/>
          </p:cNvSpPr>
          <p:nvPr>
            <p:ph type="sldNum" sz="quarter" idx="12"/>
          </p:nvPr>
        </p:nvSpPr>
        <p:spPr/>
        <p:txBody>
          <a:bodyPr/>
          <a:lstStyle/>
          <a:p>
            <a:fld id="{6FE193AF-49D0-4B08-8241-3904C7EBF11F}" type="slidenum">
              <a:rPr lang="zh-TW" altLang="en-US" smtClean="0"/>
              <a:t>40</a:t>
            </a:fld>
            <a:endParaRPr lang="zh-TW" altLang="en-US"/>
          </a:p>
        </p:txBody>
      </p:sp>
      <p:pic>
        <p:nvPicPr>
          <p:cNvPr id="4" name="圖片 3"/>
          <p:cNvPicPr>
            <a:picLocks noChangeAspect="1"/>
          </p:cNvPicPr>
          <p:nvPr/>
        </p:nvPicPr>
        <p:blipFill>
          <a:blip r:embed="rId3"/>
          <a:stretch>
            <a:fillRect/>
          </a:stretch>
        </p:blipFill>
        <p:spPr>
          <a:xfrm>
            <a:off x="1109728" y="2366375"/>
            <a:ext cx="2347456" cy="1867422"/>
          </a:xfrm>
          <a:prstGeom prst="rect">
            <a:avLst/>
          </a:prstGeom>
        </p:spPr>
      </p:pic>
      <p:pic>
        <p:nvPicPr>
          <p:cNvPr id="6" name="圖片 5"/>
          <p:cNvPicPr>
            <a:picLocks noChangeAspect="1"/>
          </p:cNvPicPr>
          <p:nvPr/>
        </p:nvPicPr>
        <p:blipFill>
          <a:blip r:embed="rId4"/>
          <a:stretch>
            <a:fillRect/>
          </a:stretch>
        </p:blipFill>
        <p:spPr>
          <a:xfrm>
            <a:off x="4792118" y="1690689"/>
            <a:ext cx="3976101" cy="3181936"/>
          </a:xfrm>
          <a:prstGeom prst="rect">
            <a:avLst/>
          </a:prstGeom>
        </p:spPr>
      </p:pic>
      <p:pic>
        <p:nvPicPr>
          <p:cNvPr id="7" name="圖片 6"/>
          <p:cNvPicPr>
            <a:picLocks noChangeAspect="1"/>
          </p:cNvPicPr>
          <p:nvPr/>
        </p:nvPicPr>
        <p:blipFill>
          <a:blip r:embed="rId5"/>
          <a:stretch>
            <a:fillRect/>
          </a:stretch>
        </p:blipFill>
        <p:spPr>
          <a:xfrm>
            <a:off x="3813458" y="3071617"/>
            <a:ext cx="790575" cy="514350"/>
          </a:xfrm>
          <a:prstGeom prst="rect">
            <a:avLst/>
          </a:prstGeom>
        </p:spPr>
      </p:pic>
    </p:spTree>
    <p:extLst>
      <p:ext uri="{BB962C8B-B14F-4D97-AF65-F5344CB8AC3E}">
        <p14:creationId xmlns:p14="http://schemas.microsoft.com/office/powerpoint/2010/main" val="23257113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相鄰串列</a:t>
            </a:r>
            <a:endParaRPr lang="zh-TW" altLang="en-US" dirty="0"/>
          </a:p>
        </p:txBody>
      </p:sp>
      <p:sp>
        <p:nvSpPr>
          <p:cNvPr id="3" name="內容版面配置區 2"/>
          <p:cNvSpPr>
            <a:spLocks noGrp="1"/>
          </p:cNvSpPr>
          <p:nvPr>
            <p:ph idx="1"/>
          </p:nvPr>
        </p:nvSpPr>
        <p:spPr/>
        <p:txBody>
          <a:bodyPr/>
          <a:lstStyle/>
          <a:p>
            <a:r>
              <a:rPr lang="zh-TW" altLang="zh-TW" dirty="0"/>
              <a:t>相鄰串列的表示方法為每個端點利用一個連結串列，將與端點相鄰的每個頂點連結起來</a:t>
            </a:r>
            <a:endParaRPr lang="en-US" altLang="zh-TW" dirty="0"/>
          </a:p>
          <a:p>
            <a:r>
              <a:rPr lang="zh-TW" altLang="zh-TW" dirty="0"/>
              <a:t>可以解決稀疏矩陣的缺點</a:t>
            </a:r>
            <a:endParaRPr lang="zh-TW" altLang="en-US" dirty="0"/>
          </a:p>
        </p:txBody>
      </p:sp>
      <p:sp>
        <p:nvSpPr>
          <p:cNvPr id="4" name="投影片編號版面配置區 3"/>
          <p:cNvSpPr>
            <a:spLocks noGrp="1"/>
          </p:cNvSpPr>
          <p:nvPr>
            <p:ph type="sldNum" sz="quarter" idx="12"/>
          </p:nvPr>
        </p:nvSpPr>
        <p:spPr/>
        <p:txBody>
          <a:bodyPr/>
          <a:lstStyle/>
          <a:p>
            <a:fld id="{6FE193AF-49D0-4B08-8241-3904C7EBF11F}" type="slidenum">
              <a:rPr lang="zh-TW" altLang="en-US" smtClean="0"/>
              <a:t>41</a:t>
            </a:fld>
            <a:endParaRPr lang="zh-TW" altLang="en-US"/>
          </a:p>
        </p:txBody>
      </p:sp>
    </p:spTree>
    <p:extLst>
      <p:ext uri="{BB962C8B-B14F-4D97-AF65-F5344CB8AC3E}">
        <p14:creationId xmlns:p14="http://schemas.microsoft.com/office/powerpoint/2010/main" val="27820365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範例</a:t>
            </a:r>
            <a:r>
              <a:rPr lang="en-US" altLang="zh-TW" dirty="0"/>
              <a:t>--</a:t>
            </a:r>
            <a:r>
              <a:rPr lang="zh-TW" altLang="zh-TW" dirty="0"/>
              <a:t>相鄰串列</a:t>
            </a:r>
            <a:endParaRPr lang="zh-TW" altLang="en-US" dirty="0"/>
          </a:p>
        </p:txBody>
      </p:sp>
      <p:sp>
        <p:nvSpPr>
          <p:cNvPr id="4" name="投影片編號版面配置區 3"/>
          <p:cNvSpPr>
            <a:spLocks noGrp="1"/>
          </p:cNvSpPr>
          <p:nvPr>
            <p:ph type="sldNum" sz="quarter" idx="12"/>
          </p:nvPr>
        </p:nvSpPr>
        <p:spPr/>
        <p:txBody>
          <a:bodyPr/>
          <a:lstStyle/>
          <a:p>
            <a:fld id="{6FE193AF-49D0-4B08-8241-3904C7EBF11F}" type="slidenum">
              <a:rPr lang="zh-TW" altLang="en-US" smtClean="0"/>
              <a:t>42</a:t>
            </a:fld>
            <a:endParaRPr lang="zh-TW" altLang="en-US"/>
          </a:p>
        </p:txBody>
      </p:sp>
      <p:pic>
        <p:nvPicPr>
          <p:cNvPr id="5" name="圖片 4"/>
          <p:cNvPicPr>
            <a:picLocks noChangeAspect="1"/>
          </p:cNvPicPr>
          <p:nvPr/>
        </p:nvPicPr>
        <p:blipFill>
          <a:blip r:embed="rId3"/>
          <a:stretch>
            <a:fillRect/>
          </a:stretch>
        </p:blipFill>
        <p:spPr>
          <a:xfrm>
            <a:off x="809104" y="1602289"/>
            <a:ext cx="2347456" cy="1867422"/>
          </a:xfrm>
          <a:prstGeom prst="rect">
            <a:avLst/>
          </a:prstGeom>
        </p:spPr>
      </p:pic>
      <p:pic>
        <p:nvPicPr>
          <p:cNvPr id="6" name="圖片 5"/>
          <p:cNvPicPr>
            <a:picLocks noChangeAspect="1"/>
          </p:cNvPicPr>
          <p:nvPr/>
        </p:nvPicPr>
        <p:blipFill>
          <a:blip r:embed="rId4"/>
          <a:stretch>
            <a:fillRect/>
          </a:stretch>
        </p:blipFill>
        <p:spPr>
          <a:xfrm>
            <a:off x="1496148" y="4048645"/>
            <a:ext cx="790575" cy="514350"/>
          </a:xfrm>
          <a:prstGeom prst="rect">
            <a:avLst/>
          </a:prstGeom>
        </p:spPr>
      </p:pic>
      <p:pic>
        <p:nvPicPr>
          <p:cNvPr id="7" name="圖片 6"/>
          <p:cNvPicPr>
            <a:picLocks noChangeAspect="1"/>
          </p:cNvPicPr>
          <p:nvPr/>
        </p:nvPicPr>
        <p:blipFill>
          <a:blip r:embed="rId5"/>
          <a:stretch>
            <a:fillRect/>
          </a:stretch>
        </p:blipFill>
        <p:spPr>
          <a:xfrm>
            <a:off x="2705622" y="3294346"/>
            <a:ext cx="6184467" cy="2553026"/>
          </a:xfrm>
          <a:prstGeom prst="rect">
            <a:avLst/>
          </a:prstGeom>
        </p:spPr>
      </p:pic>
    </p:spTree>
    <p:extLst>
      <p:ext uri="{BB962C8B-B14F-4D97-AF65-F5344CB8AC3E}">
        <p14:creationId xmlns:p14="http://schemas.microsoft.com/office/powerpoint/2010/main" val="10388940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相鄰多元串列</a:t>
            </a:r>
            <a:endParaRPr lang="zh-TW" altLang="en-US" dirty="0"/>
          </a:p>
        </p:txBody>
      </p:sp>
      <p:sp>
        <p:nvSpPr>
          <p:cNvPr id="3" name="內容版面配置區 2"/>
          <p:cNvSpPr>
            <a:spLocks noGrp="1"/>
          </p:cNvSpPr>
          <p:nvPr>
            <p:ph idx="1"/>
          </p:nvPr>
        </p:nvSpPr>
        <p:spPr/>
        <p:txBody>
          <a:bodyPr>
            <a:normAutofit fontScale="85000" lnSpcReduction="20000"/>
          </a:bodyPr>
          <a:lstStyle/>
          <a:p>
            <a:r>
              <a:rPr lang="zh-TW" altLang="zh-TW" dirty="0"/>
              <a:t>在相鄰多元串列表示法中，圖形中的每個邊都以一個節結來表示，其節點格式如下</a:t>
            </a:r>
            <a:endParaRPr lang="en-US" altLang="zh-TW" dirty="0"/>
          </a:p>
          <a:p>
            <a:endParaRPr lang="en-US" altLang="zh-TW" dirty="0"/>
          </a:p>
          <a:p>
            <a:endParaRPr lang="en-US" altLang="zh-TW" dirty="0"/>
          </a:p>
          <a:p>
            <a:r>
              <a:rPr lang="en-US" altLang="zh-TW" dirty="0"/>
              <a:t>Tag</a:t>
            </a:r>
            <a:r>
              <a:rPr lang="zh-TW" altLang="zh-TW" dirty="0"/>
              <a:t>用來表示該邊是否已被找過</a:t>
            </a:r>
            <a:endParaRPr lang="en-US" altLang="zh-TW" dirty="0"/>
          </a:p>
          <a:p>
            <a:r>
              <a:rPr lang="en-US" altLang="zh-TW" dirty="0"/>
              <a:t>V</a:t>
            </a:r>
            <a:r>
              <a:rPr lang="en-US" altLang="zh-TW" baseline="-25000" dirty="0"/>
              <a:t>1</a:t>
            </a:r>
            <a:r>
              <a:rPr lang="zh-TW" altLang="zh-TW" dirty="0"/>
              <a:t>及</a:t>
            </a:r>
            <a:r>
              <a:rPr lang="en-US" altLang="zh-TW" dirty="0"/>
              <a:t>V</a:t>
            </a:r>
            <a:r>
              <a:rPr lang="en-US" altLang="zh-TW" baseline="-25000" dirty="0"/>
              <a:t>2</a:t>
            </a:r>
            <a:r>
              <a:rPr lang="zh-TW" altLang="zh-TW" dirty="0"/>
              <a:t>代表邊的兩個端點</a:t>
            </a:r>
            <a:endParaRPr lang="en-US" altLang="zh-TW" dirty="0"/>
          </a:p>
          <a:p>
            <a:r>
              <a:rPr lang="en-US" altLang="zh-TW" dirty="0"/>
              <a:t>Link 1</a:t>
            </a:r>
            <a:r>
              <a:rPr lang="zh-TW" altLang="zh-TW" dirty="0"/>
              <a:t>代表連結欄位，若有其他端點與</a:t>
            </a:r>
            <a:r>
              <a:rPr lang="en-US" altLang="zh-TW" dirty="0"/>
              <a:t>V</a:t>
            </a:r>
            <a:r>
              <a:rPr lang="en-US" altLang="zh-TW" baseline="-25000" dirty="0"/>
              <a:t>1</a:t>
            </a:r>
            <a:r>
              <a:rPr lang="zh-TW" altLang="zh-TW" dirty="0"/>
              <a:t>相連，則</a:t>
            </a:r>
            <a:r>
              <a:rPr lang="en-US" altLang="zh-TW" dirty="0"/>
              <a:t>Link 1</a:t>
            </a:r>
            <a:r>
              <a:rPr lang="zh-TW" altLang="zh-TW" dirty="0"/>
              <a:t>將指向該端點與</a:t>
            </a:r>
            <a:r>
              <a:rPr lang="en-US" altLang="zh-TW" dirty="0"/>
              <a:t>V</a:t>
            </a:r>
            <a:r>
              <a:rPr lang="en-US" altLang="zh-TW" baseline="-25000" dirty="0"/>
              <a:t>1</a:t>
            </a:r>
            <a:r>
              <a:rPr lang="zh-TW" altLang="zh-TW" dirty="0"/>
              <a:t>所形成的邊節點，否則指向</a:t>
            </a:r>
            <a:r>
              <a:rPr lang="en-US" altLang="zh-TW" dirty="0"/>
              <a:t>nil</a:t>
            </a:r>
          </a:p>
          <a:p>
            <a:r>
              <a:rPr lang="en-US" altLang="zh-TW" dirty="0"/>
              <a:t>Link 2</a:t>
            </a:r>
            <a:r>
              <a:rPr lang="zh-TW" altLang="zh-TW" dirty="0"/>
              <a:t>代表連結欄位，若有其他端點與</a:t>
            </a:r>
            <a:r>
              <a:rPr lang="en-US" altLang="zh-TW" dirty="0"/>
              <a:t>V</a:t>
            </a:r>
            <a:r>
              <a:rPr lang="en-US" altLang="zh-TW" baseline="-25000" dirty="0"/>
              <a:t>2</a:t>
            </a:r>
            <a:r>
              <a:rPr lang="zh-TW" altLang="zh-TW" dirty="0"/>
              <a:t>相連，則</a:t>
            </a:r>
            <a:r>
              <a:rPr lang="en-US" altLang="zh-TW" dirty="0"/>
              <a:t>Link 2</a:t>
            </a:r>
            <a:r>
              <a:rPr lang="zh-TW" altLang="zh-TW" dirty="0"/>
              <a:t>將指向該端點與</a:t>
            </a:r>
            <a:r>
              <a:rPr lang="en-US" altLang="zh-TW" dirty="0"/>
              <a:t>V</a:t>
            </a:r>
            <a:r>
              <a:rPr lang="en-US" altLang="zh-TW" baseline="-25000" dirty="0"/>
              <a:t>2</a:t>
            </a:r>
            <a:r>
              <a:rPr lang="zh-TW" altLang="zh-TW" dirty="0"/>
              <a:t>所形成的邊節點，否則指向</a:t>
            </a:r>
            <a:r>
              <a:rPr lang="en-US" altLang="zh-TW" dirty="0"/>
              <a:t>nil</a:t>
            </a:r>
            <a:r>
              <a:rPr lang="zh-TW" altLang="zh-TW" dirty="0"/>
              <a:t>。</a:t>
            </a:r>
          </a:p>
          <a:p>
            <a:r>
              <a:rPr lang="zh-TW" altLang="zh-TW" dirty="0"/>
              <a:t>對圖形的每一個端點建立一個串列首，端點對應的串列首會指向第一個包含該端點的邊所形成之節點</a:t>
            </a:r>
            <a:endParaRPr lang="zh-TW" altLang="en-US" dirty="0"/>
          </a:p>
        </p:txBody>
      </p:sp>
      <p:sp>
        <p:nvSpPr>
          <p:cNvPr id="4" name="投影片編號版面配置區 3"/>
          <p:cNvSpPr>
            <a:spLocks noGrp="1"/>
          </p:cNvSpPr>
          <p:nvPr>
            <p:ph type="sldNum" sz="quarter" idx="12"/>
          </p:nvPr>
        </p:nvSpPr>
        <p:spPr/>
        <p:txBody>
          <a:bodyPr/>
          <a:lstStyle/>
          <a:p>
            <a:fld id="{6FE193AF-49D0-4B08-8241-3904C7EBF11F}" type="slidenum">
              <a:rPr lang="zh-TW" altLang="en-US" smtClean="0"/>
              <a:t>43</a:t>
            </a:fld>
            <a:endParaRPr lang="zh-TW" altLang="en-US"/>
          </a:p>
        </p:txBody>
      </p:sp>
      <p:pic>
        <p:nvPicPr>
          <p:cNvPr id="5" name="圖片 4"/>
          <p:cNvPicPr>
            <a:picLocks noChangeAspect="1"/>
          </p:cNvPicPr>
          <p:nvPr/>
        </p:nvPicPr>
        <p:blipFill>
          <a:blip r:embed="rId3"/>
          <a:stretch>
            <a:fillRect/>
          </a:stretch>
        </p:blipFill>
        <p:spPr>
          <a:xfrm>
            <a:off x="2849736" y="2670785"/>
            <a:ext cx="3419475" cy="514350"/>
          </a:xfrm>
          <a:prstGeom prst="rect">
            <a:avLst/>
          </a:prstGeom>
        </p:spPr>
      </p:pic>
    </p:spTree>
    <p:extLst>
      <p:ext uri="{BB962C8B-B14F-4D97-AF65-F5344CB8AC3E}">
        <p14:creationId xmlns:p14="http://schemas.microsoft.com/office/powerpoint/2010/main" val="36903635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範例</a:t>
            </a:r>
            <a:r>
              <a:rPr lang="en-US" altLang="zh-TW" dirty="0"/>
              <a:t>--</a:t>
            </a:r>
            <a:r>
              <a:rPr lang="zh-TW" altLang="zh-TW" dirty="0"/>
              <a:t>相鄰多元串列</a:t>
            </a:r>
            <a:endParaRPr lang="zh-TW" altLang="en-US" dirty="0"/>
          </a:p>
        </p:txBody>
      </p:sp>
      <p:sp>
        <p:nvSpPr>
          <p:cNvPr id="4" name="投影片編號版面配置區 3"/>
          <p:cNvSpPr>
            <a:spLocks noGrp="1"/>
          </p:cNvSpPr>
          <p:nvPr>
            <p:ph type="sldNum" sz="quarter" idx="12"/>
          </p:nvPr>
        </p:nvSpPr>
        <p:spPr/>
        <p:txBody>
          <a:bodyPr/>
          <a:lstStyle/>
          <a:p>
            <a:fld id="{6FE193AF-49D0-4B08-8241-3904C7EBF11F}" type="slidenum">
              <a:rPr lang="zh-TW" altLang="en-US" smtClean="0"/>
              <a:t>44</a:t>
            </a:fld>
            <a:endParaRPr lang="zh-TW" altLang="en-US"/>
          </a:p>
        </p:txBody>
      </p:sp>
      <p:pic>
        <p:nvPicPr>
          <p:cNvPr id="5" name="圖片 4"/>
          <p:cNvPicPr>
            <a:picLocks noChangeAspect="1"/>
          </p:cNvPicPr>
          <p:nvPr/>
        </p:nvPicPr>
        <p:blipFill>
          <a:blip r:embed="rId3"/>
          <a:stretch>
            <a:fillRect/>
          </a:stretch>
        </p:blipFill>
        <p:spPr>
          <a:xfrm>
            <a:off x="2505205" y="3569918"/>
            <a:ext cx="5711869" cy="2786434"/>
          </a:xfrm>
          <a:prstGeom prst="rect">
            <a:avLst/>
          </a:prstGeom>
        </p:spPr>
      </p:pic>
      <p:pic>
        <p:nvPicPr>
          <p:cNvPr id="6" name="圖片 5"/>
          <p:cNvPicPr>
            <a:picLocks noChangeAspect="1"/>
          </p:cNvPicPr>
          <p:nvPr/>
        </p:nvPicPr>
        <p:blipFill>
          <a:blip r:embed="rId4"/>
          <a:stretch>
            <a:fillRect/>
          </a:stretch>
        </p:blipFill>
        <p:spPr>
          <a:xfrm>
            <a:off x="809104" y="1602289"/>
            <a:ext cx="2347456" cy="1867422"/>
          </a:xfrm>
          <a:prstGeom prst="rect">
            <a:avLst/>
          </a:prstGeom>
        </p:spPr>
      </p:pic>
      <p:pic>
        <p:nvPicPr>
          <p:cNvPr id="7" name="圖片 6"/>
          <p:cNvPicPr>
            <a:picLocks noChangeAspect="1"/>
          </p:cNvPicPr>
          <p:nvPr/>
        </p:nvPicPr>
        <p:blipFill>
          <a:blip r:embed="rId5"/>
          <a:stretch>
            <a:fillRect/>
          </a:stretch>
        </p:blipFill>
        <p:spPr>
          <a:xfrm>
            <a:off x="1496148" y="4048645"/>
            <a:ext cx="790575" cy="514350"/>
          </a:xfrm>
          <a:prstGeom prst="rect">
            <a:avLst/>
          </a:prstGeom>
        </p:spPr>
      </p:pic>
    </p:spTree>
    <p:extLst>
      <p:ext uri="{BB962C8B-B14F-4D97-AF65-F5344CB8AC3E}">
        <p14:creationId xmlns:p14="http://schemas.microsoft.com/office/powerpoint/2010/main" val="32817138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索引表格</a:t>
            </a:r>
            <a:endParaRPr lang="zh-TW" altLang="en-US" dirty="0"/>
          </a:p>
        </p:txBody>
      </p:sp>
      <p:sp>
        <p:nvSpPr>
          <p:cNvPr id="3" name="內容版面配置區 2"/>
          <p:cNvSpPr>
            <a:spLocks noGrp="1"/>
          </p:cNvSpPr>
          <p:nvPr>
            <p:ph idx="1"/>
          </p:nvPr>
        </p:nvSpPr>
        <p:spPr/>
        <p:txBody>
          <a:bodyPr/>
          <a:lstStyle/>
          <a:p>
            <a:r>
              <a:rPr lang="zh-TW" altLang="zh-TW" dirty="0"/>
              <a:t>利用一維陣列儲存每個端點在圖形中所有相鄰的端點</a:t>
            </a:r>
            <a:endParaRPr lang="zh-TW" altLang="en-US" dirty="0"/>
          </a:p>
        </p:txBody>
      </p:sp>
      <p:sp>
        <p:nvSpPr>
          <p:cNvPr id="4" name="投影片編號版面配置區 3"/>
          <p:cNvSpPr>
            <a:spLocks noGrp="1"/>
          </p:cNvSpPr>
          <p:nvPr>
            <p:ph type="sldNum" sz="quarter" idx="12"/>
          </p:nvPr>
        </p:nvSpPr>
        <p:spPr/>
        <p:txBody>
          <a:bodyPr/>
          <a:lstStyle/>
          <a:p>
            <a:fld id="{6FE193AF-49D0-4B08-8241-3904C7EBF11F}" type="slidenum">
              <a:rPr lang="zh-TW" altLang="en-US" smtClean="0"/>
              <a:t>45</a:t>
            </a:fld>
            <a:endParaRPr lang="zh-TW" altLang="en-US"/>
          </a:p>
        </p:txBody>
      </p:sp>
      <p:pic>
        <p:nvPicPr>
          <p:cNvPr id="5" name="圖片 4"/>
          <p:cNvPicPr>
            <a:picLocks noChangeAspect="1"/>
          </p:cNvPicPr>
          <p:nvPr/>
        </p:nvPicPr>
        <p:blipFill>
          <a:blip r:embed="rId3"/>
          <a:stretch>
            <a:fillRect/>
          </a:stretch>
        </p:blipFill>
        <p:spPr>
          <a:xfrm>
            <a:off x="2633532" y="3460751"/>
            <a:ext cx="6181725" cy="2895600"/>
          </a:xfrm>
          <a:prstGeom prst="rect">
            <a:avLst/>
          </a:prstGeom>
        </p:spPr>
      </p:pic>
      <p:pic>
        <p:nvPicPr>
          <p:cNvPr id="6" name="圖片 5"/>
          <p:cNvPicPr>
            <a:picLocks noChangeAspect="1"/>
          </p:cNvPicPr>
          <p:nvPr/>
        </p:nvPicPr>
        <p:blipFill>
          <a:blip r:embed="rId4"/>
          <a:stretch>
            <a:fillRect/>
          </a:stretch>
        </p:blipFill>
        <p:spPr>
          <a:xfrm>
            <a:off x="628650" y="3355932"/>
            <a:ext cx="2347456" cy="1867422"/>
          </a:xfrm>
          <a:prstGeom prst="rect">
            <a:avLst/>
          </a:prstGeom>
        </p:spPr>
      </p:pic>
      <p:pic>
        <p:nvPicPr>
          <p:cNvPr id="7" name="圖片 6"/>
          <p:cNvPicPr>
            <a:picLocks noChangeAspect="1"/>
          </p:cNvPicPr>
          <p:nvPr/>
        </p:nvPicPr>
        <p:blipFill>
          <a:blip r:embed="rId5"/>
          <a:stretch>
            <a:fillRect/>
          </a:stretch>
        </p:blipFill>
        <p:spPr>
          <a:xfrm>
            <a:off x="3525360" y="4161379"/>
            <a:ext cx="790575" cy="514350"/>
          </a:xfrm>
          <a:prstGeom prst="rect">
            <a:avLst/>
          </a:prstGeom>
        </p:spPr>
      </p:pic>
    </p:spTree>
    <p:extLst>
      <p:ext uri="{BB962C8B-B14F-4D97-AF65-F5344CB8AC3E}">
        <p14:creationId xmlns:p14="http://schemas.microsoft.com/office/powerpoint/2010/main" val="19835356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圖形追蹤</a:t>
            </a:r>
            <a:endParaRPr lang="zh-TW" altLang="en-US" dirty="0"/>
          </a:p>
        </p:txBody>
      </p:sp>
      <p:sp>
        <p:nvSpPr>
          <p:cNvPr id="3" name="內容版面配置區 2"/>
          <p:cNvSpPr>
            <a:spLocks noGrp="1"/>
          </p:cNvSpPr>
          <p:nvPr>
            <p:ph idx="1"/>
          </p:nvPr>
        </p:nvSpPr>
        <p:spPr/>
        <p:txBody>
          <a:bodyPr/>
          <a:lstStyle/>
          <a:p>
            <a:r>
              <a:rPr lang="zh-TW" altLang="zh-TW" dirty="0"/>
              <a:t>圖形追蹤的功能是走訪圖形中每個頂點恰好一次</a:t>
            </a:r>
            <a:endParaRPr lang="en-US" altLang="zh-TW" dirty="0"/>
          </a:p>
          <a:p>
            <a:r>
              <a:rPr lang="zh-TW" altLang="zh-TW" dirty="0"/>
              <a:t>圖形追蹤法可分</a:t>
            </a:r>
            <a:endParaRPr lang="en-US" altLang="zh-TW" dirty="0"/>
          </a:p>
          <a:p>
            <a:pPr lvl="1"/>
            <a:r>
              <a:rPr lang="zh-TW" altLang="zh-TW" dirty="0"/>
              <a:t>深度優先搜尋</a:t>
            </a:r>
            <a:r>
              <a:rPr lang="en-US" altLang="zh-TW" dirty="0"/>
              <a:t>(Depth First Search</a:t>
            </a:r>
            <a:r>
              <a:rPr lang="zh-TW" altLang="zh-TW" dirty="0"/>
              <a:t>，</a:t>
            </a:r>
            <a:r>
              <a:rPr lang="en-US" altLang="zh-TW" dirty="0"/>
              <a:t>DFS)</a:t>
            </a:r>
          </a:p>
          <a:p>
            <a:pPr lvl="2"/>
            <a:r>
              <a:rPr lang="zh-TW" altLang="zh-TW" dirty="0"/>
              <a:t>利用</a:t>
            </a:r>
            <a:r>
              <a:rPr lang="zh-TW" altLang="zh-TW" u="sng" dirty="0">
                <a:solidFill>
                  <a:srgbClr val="0000FF"/>
                </a:solidFill>
              </a:rPr>
              <a:t>堆疊</a:t>
            </a:r>
            <a:r>
              <a:rPr lang="zh-TW" altLang="zh-TW" dirty="0"/>
              <a:t>製作</a:t>
            </a:r>
            <a:endParaRPr lang="en-US" altLang="zh-TW" dirty="0"/>
          </a:p>
          <a:p>
            <a:pPr lvl="1"/>
            <a:r>
              <a:rPr lang="zh-TW" altLang="zh-TW" dirty="0"/>
              <a:t>廣度優先搜尋</a:t>
            </a:r>
            <a:r>
              <a:rPr lang="en-US" altLang="zh-TW" dirty="0"/>
              <a:t>(Breadth First Search</a:t>
            </a:r>
            <a:r>
              <a:rPr lang="zh-TW" altLang="zh-TW" dirty="0"/>
              <a:t>，</a:t>
            </a:r>
            <a:r>
              <a:rPr lang="en-US" altLang="zh-TW" dirty="0"/>
              <a:t>BFS)</a:t>
            </a:r>
          </a:p>
          <a:p>
            <a:pPr lvl="2"/>
            <a:r>
              <a:rPr lang="zh-TW" altLang="zh-TW" dirty="0"/>
              <a:t>利用</a:t>
            </a:r>
            <a:r>
              <a:rPr lang="zh-TW" altLang="en-US" u="sng" dirty="0">
                <a:solidFill>
                  <a:srgbClr val="0000FF"/>
                </a:solidFill>
              </a:rPr>
              <a:t>佇列</a:t>
            </a:r>
            <a:r>
              <a:rPr lang="zh-TW" altLang="zh-TW" dirty="0"/>
              <a:t>製作</a:t>
            </a:r>
            <a:endParaRPr lang="en-US" altLang="zh-TW" dirty="0"/>
          </a:p>
          <a:p>
            <a:pPr lvl="1"/>
            <a:endParaRPr lang="zh-TW" altLang="en-US" dirty="0"/>
          </a:p>
          <a:p>
            <a:endParaRPr lang="zh-TW" altLang="en-US" dirty="0"/>
          </a:p>
        </p:txBody>
      </p:sp>
      <p:sp>
        <p:nvSpPr>
          <p:cNvPr id="4" name="投影片編號版面配置區 3"/>
          <p:cNvSpPr>
            <a:spLocks noGrp="1"/>
          </p:cNvSpPr>
          <p:nvPr>
            <p:ph type="sldNum" sz="quarter" idx="12"/>
          </p:nvPr>
        </p:nvSpPr>
        <p:spPr/>
        <p:txBody>
          <a:bodyPr/>
          <a:lstStyle/>
          <a:p>
            <a:fld id="{6FE193AF-49D0-4B08-8241-3904C7EBF11F}" type="slidenum">
              <a:rPr lang="zh-TW" altLang="en-US" smtClean="0"/>
              <a:t>46</a:t>
            </a:fld>
            <a:endParaRPr lang="zh-TW" altLang="en-US"/>
          </a:p>
        </p:txBody>
      </p:sp>
    </p:spTree>
    <p:extLst>
      <p:ext uri="{BB962C8B-B14F-4D97-AF65-F5344CB8AC3E}">
        <p14:creationId xmlns:p14="http://schemas.microsoft.com/office/powerpoint/2010/main" val="21171995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範例</a:t>
            </a:r>
          </a:p>
        </p:txBody>
      </p:sp>
      <p:sp>
        <p:nvSpPr>
          <p:cNvPr id="4" name="投影片編號版面配置區 3"/>
          <p:cNvSpPr>
            <a:spLocks noGrp="1"/>
          </p:cNvSpPr>
          <p:nvPr>
            <p:ph type="sldNum" sz="quarter" idx="12"/>
          </p:nvPr>
        </p:nvSpPr>
        <p:spPr/>
        <p:txBody>
          <a:bodyPr/>
          <a:lstStyle/>
          <a:p>
            <a:fld id="{6FE193AF-49D0-4B08-8241-3904C7EBF11F}" type="slidenum">
              <a:rPr lang="zh-TW" altLang="en-US" smtClean="0"/>
              <a:t>47</a:t>
            </a:fld>
            <a:endParaRPr lang="zh-TW" altLang="en-US"/>
          </a:p>
        </p:txBody>
      </p:sp>
      <p:pic>
        <p:nvPicPr>
          <p:cNvPr id="5" name="圖片 4"/>
          <p:cNvPicPr>
            <a:picLocks noChangeAspect="1"/>
          </p:cNvPicPr>
          <p:nvPr/>
        </p:nvPicPr>
        <p:blipFill>
          <a:blip r:embed="rId3"/>
          <a:stretch>
            <a:fillRect/>
          </a:stretch>
        </p:blipFill>
        <p:spPr>
          <a:xfrm>
            <a:off x="754371" y="1472856"/>
            <a:ext cx="3476625" cy="443626"/>
          </a:xfrm>
          <a:prstGeom prst="rect">
            <a:avLst/>
          </a:prstGeom>
        </p:spPr>
      </p:pic>
      <p:pic>
        <p:nvPicPr>
          <p:cNvPr id="6" name="圖片 5"/>
          <p:cNvPicPr>
            <a:picLocks noChangeAspect="1"/>
          </p:cNvPicPr>
          <p:nvPr/>
        </p:nvPicPr>
        <p:blipFill>
          <a:blip r:embed="rId4"/>
          <a:stretch>
            <a:fillRect/>
          </a:stretch>
        </p:blipFill>
        <p:spPr>
          <a:xfrm>
            <a:off x="165649" y="2108351"/>
            <a:ext cx="3028950" cy="2390775"/>
          </a:xfrm>
          <a:prstGeom prst="rect">
            <a:avLst/>
          </a:prstGeom>
        </p:spPr>
      </p:pic>
      <p:pic>
        <p:nvPicPr>
          <p:cNvPr id="7" name="圖片 6"/>
          <p:cNvPicPr>
            <a:picLocks noChangeAspect="1"/>
          </p:cNvPicPr>
          <p:nvPr/>
        </p:nvPicPr>
        <p:blipFill>
          <a:blip r:embed="rId5"/>
          <a:stretch>
            <a:fillRect/>
          </a:stretch>
        </p:blipFill>
        <p:spPr>
          <a:xfrm>
            <a:off x="3347058" y="1914263"/>
            <a:ext cx="5581650" cy="3981450"/>
          </a:xfrm>
          <a:prstGeom prst="rect">
            <a:avLst/>
          </a:prstGeom>
        </p:spPr>
      </p:pic>
      <p:pic>
        <p:nvPicPr>
          <p:cNvPr id="8" name="圖片 7"/>
          <p:cNvPicPr>
            <a:picLocks noChangeAspect="1"/>
          </p:cNvPicPr>
          <p:nvPr/>
        </p:nvPicPr>
        <p:blipFill>
          <a:blip r:embed="rId6"/>
          <a:stretch>
            <a:fillRect/>
          </a:stretch>
        </p:blipFill>
        <p:spPr>
          <a:xfrm>
            <a:off x="2310338" y="4499581"/>
            <a:ext cx="790575" cy="514350"/>
          </a:xfrm>
          <a:prstGeom prst="rect">
            <a:avLst/>
          </a:prstGeom>
        </p:spPr>
      </p:pic>
      <p:sp>
        <p:nvSpPr>
          <p:cNvPr id="9" name="文字方塊 8"/>
          <p:cNvSpPr txBox="1"/>
          <p:nvPr/>
        </p:nvSpPr>
        <p:spPr>
          <a:xfrm>
            <a:off x="628650" y="5984915"/>
            <a:ext cx="7436651" cy="1107996"/>
          </a:xfrm>
          <a:prstGeom prst="rect">
            <a:avLst/>
          </a:prstGeom>
          <a:noFill/>
        </p:spPr>
        <p:txBody>
          <a:bodyPr wrap="none" rtlCol="0">
            <a:spAutoFit/>
          </a:bodyPr>
          <a:lstStyle/>
          <a:p>
            <a:r>
              <a:rPr lang="zh-TW" altLang="zh-TW" sz="2200" dirty="0">
                <a:latin typeface="Times New Roman" panose="02020603050405020304" pitchFamily="18" charset="0"/>
                <a:ea typeface="標楷體" panose="03000509000000000000" pitchFamily="65" charset="-120"/>
                <a:cs typeface="Times New Roman" panose="02020603050405020304" pitchFamily="18" charset="0"/>
              </a:rPr>
              <a:t>深度優先搜尋結果：</a:t>
            </a:r>
            <a:r>
              <a:rPr lang="en-US" altLang="zh-TW" sz="2200" dirty="0">
                <a:latin typeface="Times New Roman" panose="02020603050405020304" pitchFamily="18" charset="0"/>
                <a:ea typeface="標楷體" panose="03000509000000000000" pitchFamily="65" charset="-120"/>
                <a:cs typeface="Times New Roman" panose="02020603050405020304" pitchFamily="18" charset="0"/>
              </a:rPr>
              <a:t>V</a:t>
            </a:r>
            <a:r>
              <a:rPr lang="en-US" altLang="zh-TW" sz="2200" baseline="-25000" dirty="0">
                <a:latin typeface="Times New Roman" panose="02020603050405020304" pitchFamily="18" charset="0"/>
                <a:ea typeface="標楷體" panose="03000509000000000000" pitchFamily="65" charset="-120"/>
                <a:cs typeface="Times New Roman" panose="02020603050405020304" pitchFamily="18" charset="0"/>
              </a:rPr>
              <a:t>1</a:t>
            </a:r>
            <a:r>
              <a:rPr lang="en-US" altLang="zh-TW" sz="22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zh-TW" sz="22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2200" dirty="0">
                <a:latin typeface="Times New Roman" panose="02020603050405020304" pitchFamily="18" charset="0"/>
                <a:ea typeface="標楷體" panose="03000509000000000000" pitchFamily="65" charset="-120"/>
                <a:cs typeface="Times New Roman" panose="02020603050405020304" pitchFamily="18" charset="0"/>
              </a:rPr>
              <a:t>V</a:t>
            </a:r>
            <a:r>
              <a:rPr lang="en-US" altLang="zh-TW" sz="2200" baseline="-25000" dirty="0">
                <a:latin typeface="Times New Roman" panose="02020603050405020304" pitchFamily="18" charset="0"/>
                <a:ea typeface="標楷體" panose="03000509000000000000" pitchFamily="65" charset="-120"/>
                <a:cs typeface="Times New Roman" panose="02020603050405020304" pitchFamily="18" charset="0"/>
              </a:rPr>
              <a:t>2</a:t>
            </a:r>
            <a:r>
              <a:rPr lang="zh-TW" altLang="zh-TW" sz="22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2200" dirty="0">
                <a:latin typeface="Times New Roman" panose="02020603050405020304" pitchFamily="18" charset="0"/>
                <a:ea typeface="標楷體" panose="03000509000000000000" pitchFamily="65" charset="-120"/>
                <a:cs typeface="Times New Roman" panose="02020603050405020304" pitchFamily="18" charset="0"/>
              </a:rPr>
              <a:t>V</a:t>
            </a:r>
            <a:r>
              <a:rPr lang="en-US" altLang="zh-TW" sz="2200" baseline="-25000" dirty="0">
                <a:latin typeface="Times New Roman" panose="02020603050405020304" pitchFamily="18" charset="0"/>
                <a:ea typeface="標楷體" panose="03000509000000000000" pitchFamily="65" charset="-120"/>
                <a:cs typeface="Times New Roman" panose="02020603050405020304" pitchFamily="18" charset="0"/>
              </a:rPr>
              <a:t>4</a:t>
            </a:r>
            <a:r>
              <a:rPr lang="zh-TW" altLang="zh-TW" sz="22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2200" dirty="0">
                <a:latin typeface="Times New Roman" panose="02020603050405020304" pitchFamily="18" charset="0"/>
                <a:ea typeface="標楷體" panose="03000509000000000000" pitchFamily="65" charset="-120"/>
                <a:cs typeface="Times New Roman" panose="02020603050405020304" pitchFamily="18" charset="0"/>
              </a:rPr>
              <a:t>V</a:t>
            </a:r>
            <a:r>
              <a:rPr lang="en-US" altLang="zh-TW" sz="2200" baseline="-25000" dirty="0">
                <a:latin typeface="Times New Roman" panose="02020603050405020304" pitchFamily="18" charset="0"/>
                <a:ea typeface="標楷體" panose="03000509000000000000" pitchFamily="65" charset="-120"/>
                <a:cs typeface="Times New Roman" panose="02020603050405020304" pitchFamily="18" charset="0"/>
              </a:rPr>
              <a:t>8</a:t>
            </a:r>
            <a:r>
              <a:rPr lang="zh-TW" altLang="zh-TW" sz="22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2200" dirty="0">
                <a:latin typeface="Times New Roman" panose="02020603050405020304" pitchFamily="18" charset="0"/>
                <a:ea typeface="標楷體" panose="03000509000000000000" pitchFamily="65" charset="-120"/>
                <a:cs typeface="Times New Roman" panose="02020603050405020304" pitchFamily="18" charset="0"/>
              </a:rPr>
              <a:t>V</a:t>
            </a:r>
            <a:r>
              <a:rPr lang="en-US" altLang="zh-TW" sz="2200" baseline="-25000" dirty="0">
                <a:latin typeface="Times New Roman" panose="02020603050405020304" pitchFamily="18" charset="0"/>
                <a:ea typeface="標楷體" panose="03000509000000000000" pitchFamily="65" charset="-120"/>
                <a:cs typeface="Times New Roman" panose="02020603050405020304" pitchFamily="18" charset="0"/>
              </a:rPr>
              <a:t>5</a:t>
            </a:r>
            <a:r>
              <a:rPr lang="zh-TW" altLang="zh-TW" sz="22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2200" dirty="0">
                <a:latin typeface="Times New Roman" panose="02020603050405020304" pitchFamily="18" charset="0"/>
                <a:ea typeface="標楷體" panose="03000509000000000000" pitchFamily="65" charset="-120"/>
                <a:cs typeface="Times New Roman" panose="02020603050405020304" pitchFamily="18" charset="0"/>
              </a:rPr>
              <a:t>V</a:t>
            </a:r>
            <a:r>
              <a:rPr lang="en-US" altLang="zh-TW" sz="2200" baseline="-25000" dirty="0">
                <a:latin typeface="Times New Roman" panose="02020603050405020304" pitchFamily="18" charset="0"/>
                <a:ea typeface="標楷體" panose="03000509000000000000" pitchFamily="65" charset="-120"/>
                <a:cs typeface="Times New Roman" panose="02020603050405020304" pitchFamily="18" charset="0"/>
              </a:rPr>
              <a:t>6</a:t>
            </a:r>
            <a:r>
              <a:rPr lang="zh-TW" altLang="zh-TW" sz="22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2200" dirty="0">
                <a:latin typeface="Times New Roman" panose="02020603050405020304" pitchFamily="18" charset="0"/>
                <a:ea typeface="標楷體" panose="03000509000000000000" pitchFamily="65" charset="-120"/>
                <a:cs typeface="Times New Roman" panose="02020603050405020304" pitchFamily="18" charset="0"/>
              </a:rPr>
              <a:t>V</a:t>
            </a:r>
            <a:r>
              <a:rPr lang="en-US" altLang="zh-TW" sz="2200" baseline="-25000" dirty="0">
                <a:latin typeface="Times New Roman" panose="02020603050405020304" pitchFamily="18" charset="0"/>
                <a:ea typeface="標楷體" panose="03000509000000000000" pitchFamily="65" charset="-120"/>
                <a:cs typeface="Times New Roman" panose="02020603050405020304" pitchFamily="18" charset="0"/>
              </a:rPr>
              <a:t>3</a:t>
            </a:r>
            <a:r>
              <a:rPr lang="zh-TW" altLang="zh-TW" sz="22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2200" dirty="0">
                <a:latin typeface="Times New Roman" panose="02020603050405020304" pitchFamily="18" charset="0"/>
                <a:ea typeface="標楷體" panose="03000509000000000000" pitchFamily="65" charset="-120"/>
                <a:cs typeface="Times New Roman" panose="02020603050405020304" pitchFamily="18" charset="0"/>
              </a:rPr>
              <a:t>V</a:t>
            </a:r>
            <a:r>
              <a:rPr lang="en-US" altLang="zh-TW" sz="2200" baseline="-25000" dirty="0">
                <a:latin typeface="Times New Roman" panose="02020603050405020304" pitchFamily="18" charset="0"/>
                <a:ea typeface="標楷體" panose="03000509000000000000" pitchFamily="65" charset="-120"/>
                <a:cs typeface="Times New Roman" panose="02020603050405020304" pitchFamily="18" charset="0"/>
              </a:rPr>
              <a:t>7</a:t>
            </a:r>
            <a:endParaRPr lang="zh-TW" altLang="zh-TW" sz="22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zh-TW" sz="2200" dirty="0">
                <a:latin typeface="Times New Roman" panose="02020603050405020304" pitchFamily="18" charset="0"/>
                <a:ea typeface="標楷體" panose="03000509000000000000" pitchFamily="65" charset="-120"/>
                <a:cs typeface="Times New Roman" panose="02020603050405020304" pitchFamily="18" charset="0"/>
              </a:rPr>
              <a:t>廣度優先搜尋則結果：</a:t>
            </a:r>
            <a:r>
              <a:rPr lang="en-US" altLang="zh-TW" sz="2200" dirty="0">
                <a:latin typeface="Times New Roman" panose="02020603050405020304" pitchFamily="18" charset="0"/>
                <a:ea typeface="標楷體" panose="03000509000000000000" pitchFamily="65" charset="-120"/>
                <a:cs typeface="Times New Roman" panose="02020603050405020304" pitchFamily="18" charset="0"/>
              </a:rPr>
              <a:t>V</a:t>
            </a:r>
            <a:r>
              <a:rPr lang="en-US" altLang="zh-TW" sz="2200" baseline="-25000" dirty="0">
                <a:latin typeface="Times New Roman" panose="02020603050405020304" pitchFamily="18" charset="0"/>
                <a:ea typeface="標楷體" panose="03000509000000000000" pitchFamily="65" charset="-120"/>
                <a:cs typeface="Times New Roman" panose="02020603050405020304" pitchFamily="18" charset="0"/>
              </a:rPr>
              <a:t>1</a:t>
            </a:r>
            <a:r>
              <a:rPr lang="en-US" altLang="zh-TW" sz="22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zh-TW" sz="22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2200" dirty="0">
                <a:latin typeface="Times New Roman" panose="02020603050405020304" pitchFamily="18" charset="0"/>
                <a:ea typeface="標楷體" panose="03000509000000000000" pitchFamily="65" charset="-120"/>
                <a:cs typeface="Times New Roman" panose="02020603050405020304" pitchFamily="18" charset="0"/>
              </a:rPr>
              <a:t>V</a:t>
            </a:r>
            <a:r>
              <a:rPr lang="en-US" altLang="zh-TW" sz="2200" baseline="-25000" dirty="0">
                <a:latin typeface="Times New Roman" panose="02020603050405020304" pitchFamily="18" charset="0"/>
                <a:ea typeface="標楷體" panose="03000509000000000000" pitchFamily="65" charset="-120"/>
                <a:cs typeface="Times New Roman" panose="02020603050405020304" pitchFamily="18" charset="0"/>
              </a:rPr>
              <a:t>2</a:t>
            </a:r>
            <a:r>
              <a:rPr lang="zh-TW" altLang="zh-TW" sz="22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2200" dirty="0">
                <a:latin typeface="Times New Roman" panose="02020603050405020304" pitchFamily="18" charset="0"/>
                <a:ea typeface="標楷體" panose="03000509000000000000" pitchFamily="65" charset="-120"/>
                <a:cs typeface="Times New Roman" panose="02020603050405020304" pitchFamily="18" charset="0"/>
              </a:rPr>
              <a:t>V</a:t>
            </a:r>
            <a:r>
              <a:rPr lang="en-US" altLang="zh-TW" sz="2200" baseline="-25000" dirty="0">
                <a:latin typeface="Times New Roman" panose="02020603050405020304" pitchFamily="18" charset="0"/>
                <a:ea typeface="標楷體" panose="03000509000000000000" pitchFamily="65" charset="-120"/>
                <a:cs typeface="Times New Roman" panose="02020603050405020304" pitchFamily="18" charset="0"/>
              </a:rPr>
              <a:t>3</a:t>
            </a:r>
            <a:r>
              <a:rPr lang="zh-TW" altLang="zh-TW" sz="22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2200" dirty="0">
                <a:latin typeface="Times New Roman" panose="02020603050405020304" pitchFamily="18" charset="0"/>
                <a:ea typeface="標楷體" panose="03000509000000000000" pitchFamily="65" charset="-120"/>
                <a:cs typeface="Times New Roman" panose="02020603050405020304" pitchFamily="18" charset="0"/>
              </a:rPr>
              <a:t>V</a:t>
            </a:r>
            <a:r>
              <a:rPr lang="en-US" altLang="zh-TW" sz="2200" baseline="-25000" dirty="0">
                <a:latin typeface="Times New Roman" panose="02020603050405020304" pitchFamily="18" charset="0"/>
                <a:ea typeface="標楷體" panose="03000509000000000000" pitchFamily="65" charset="-120"/>
                <a:cs typeface="Times New Roman" panose="02020603050405020304" pitchFamily="18" charset="0"/>
              </a:rPr>
              <a:t>4</a:t>
            </a:r>
            <a:r>
              <a:rPr lang="zh-TW" altLang="zh-TW" sz="22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2200" dirty="0">
                <a:latin typeface="Times New Roman" panose="02020603050405020304" pitchFamily="18" charset="0"/>
                <a:ea typeface="標楷體" panose="03000509000000000000" pitchFamily="65" charset="-120"/>
                <a:cs typeface="Times New Roman" panose="02020603050405020304" pitchFamily="18" charset="0"/>
              </a:rPr>
              <a:t>V</a:t>
            </a:r>
            <a:r>
              <a:rPr lang="en-US" altLang="zh-TW" sz="2200" baseline="-25000" dirty="0">
                <a:latin typeface="Times New Roman" panose="02020603050405020304" pitchFamily="18" charset="0"/>
                <a:ea typeface="標楷體" panose="03000509000000000000" pitchFamily="65" charset="-120"/>
                <a:cs typeface="Times New Roman" panose="02020603050405020304" pitchFamily="18" charset="0"/>
              </a:rPr>
              <a:t>5</a:t>
            </a:r>
            <a:r>
              <a:rPr lang="zh-TW" altLang="zh-TW" sz="22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2200" dirty="0">
                <a:latin typeface="Times New Roman" panose="02020603050405020304" pitchFamily="18" charset="0"/>
                <a:ea typeface="標楷體" panose="03000509000000000000" pitchFamily="65" charset="-120"/>
                <a:cs typeface="Times New Roman" panose="02020603050405020304" pitchFamily="18" charset="0"/>
              </a:rPr>
              <a:t>V</a:t>
            </a:r>
            <a:r>
              <a:rPr lang="en-US" altLang="zh-TW" sz="2200" baseline="-25000" dirty="0">
                <a:latin typeface="Times New Roman" panose="02020603050405020304" pitchFamily="18" charset="0"/>
                <a:ea typeface="標楷體" panose="03000509000000000000" pitchFamily="65" charset="-120"/>
                <a:cs typeface="Times New Roman" panose="02020603050405020304" pitchFamily="18" charset="0"/>
              </a:rPr>
              <a:t>6</a:t>
            </a:r>
            <a:r>
              <a:rPr lang="zh-TW" altLang="zh-TW" sz="22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2200" dirty="0">
                <a:latin typeface="Times New Roman" panose="02020603050405020304" pitchFamily="18" charset="0"/>
                <a:ea typeface="標楷體" panose="03000509000000000000" pitchFamily="65" charset="-120"/>
                <a:cs typeface="Times New Roman" panose="02020603050405020304" pitchFamily="18" charset="0"/>
              </a:rPr>
              <a:t>V</a:t>
            </a:r>
            <a:r>
              <a:rPr lang="en-US" altLang="zh-TW" sz="2200" baseline="-25000" dirty="0">
                <a:latin typeface="Times New Roman" panose="02020603050405020304" pitchFamily="18" charset="0"/>
                <a:ea typeface="標楷體" panose="03000509000000000000" pitchFamily="65" charset="-120"/>
                <a:cs typeface="Times New Roman" panose="02020603050405020304" pitchFamily="18" charset="0"/>
              </a:rPr>
              <a:t>7</a:t>
            </a:r>
            <a:r>
              <a:rPr lang="zh-TW" altLang="zh-TW" sz="22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2200" dirty="0">
                <a:latin typeface="Times New Roman" panose="02020603050405020304" pitchFamily="18" charset="0"/>
                <a:ea typeface="標楷體" panose="03000509000000000000" pitchFamily="65" charset="-120"/>
                <a:cs typeface="Times New Roman" panose="02020603050405020304" pitchFamily="18" charset="0"/>
              </a:rPr>
              <a:t>V</a:t>
            </a:r>
            <a:r>
              <a:rPr lang="en-US" altLang="zh-TW" sz="2200" baseline="-25000" dirty="0">
                <a:latin typeface="Times New Roman" panose="02020603050405020304" pitchFamily="18" charset="0"/>
                <a:ea typeface="標楷體" panose="03000509000000000000" pitchFamily="65" charset="-120"/>
                <a:cs typeface="Times New Roman" panose="02020603050405020304" pitchFamily="18" charset="0"/>
              </a:rPr>
              <a:t>8</a:t>
            </a:r>
            <a:endParaRPr lang="zh-TW" altLang="zh-TW" sz="2200" dirty="0">
              <a:latin typeface="Times New Roman" panose="02020603050405020304" pitchFamily="18" charset="0"/>
              <a:ea typeface="標楷體" panose="03000509000000000000" pitchFamily="65" charset="-120"/>
              <a:cs typeface="Times New Roman" panose="02020603050405020304" pitchFamily="18" charset="0"/>
            </a:endParaRPr>
          </a:p>
          <a:p>
            <a:endParaRPr lang="zh-TW" altLang="en-US" sz="2200" dirty="0"/>
          </a:p>
        </p:txBody>
      </p:sp>
    </p:spTree>
    <p:extLst>
      <p:ext uri="{BB962C8B-B14F-4D97-AF65-F5344CB8AC3E}">
        <p14:creationId xmlns:p14="http://schemas.microsoft.com/office/powerpoint/2010/main" val="4228153953"/>
      </p:ext>
    </p:extLst>
  </p:cSld>
  <p:clrMapOvr>
    <a:masterClrMapping/>
  </p:clrMapOvr>
</p:sld>
</file>

<file path=ppt/theme/theme1.xml><?xml version="1.0" encoding="utf-8"?>
<a:theme xmlns:a="http://schemas.openxmlformats.org/drawingml/2006/main" name="Office 佈景主題">
  <a:themeElements>
    <a:clrScheme name="Office 佈景主題">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佈景主題">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124</TotalTime>
  <Words>2015</Words>
  <Application>Microsoft Office PowerPoint</Application>
  <PresentationFormat>如螢幕大小 (4:3)</PresentationFormat>
  <Paragraphs>243</Paragraphs>
  <Slides>47</Slides>
  <Notes>0</Notes>
  <HiddenSlides>0</HiddenSlides>
  <MMClips>0</MMClips>
  <ScaleCrop>false</ScaleCrop>
  <HeadingPairs>
    <vt:vector size="6" baseType="variant">
      <vt:variant>
        <vt:lpstr>使用字型</vt:lpstr>
      </vt:variant>
      <vt:variant>
        <vt:i4>5</vt:i4>
      </vt:variant>
      <vt:variant>
        <vt:lpstr>佈景主題</vt:lpstr>
      </vt:variant>
      <vt:variant>
        <vt:i4>1</vt:i4>
      </vt:variant>
      <vt:variant>
        <vt:lpstr>投影片標題</vt:lpstr>
      </vt:variant>
      <vt:variant>
        <vt:i4>47</vt:i4>
      </vt:variant>
    </vt:vector>
  </HeadingPairs>
  <TitlesOfParts>
    <vt:vector size="53" baseType="lpstr">
      <vt:lpstr>標楷體</vt:lpstr>
      <vt:lpstr>Arial</vt:lpstr>
      <vt:lpstr>Calibri</vt:lpstr>
      <vt:lpstr>Calibri Light</vt:lpstr>
      <vt:lpstr>Times New Roman</vt:lpstr>
      <vt:lpstr>Office 佈景主題</vt:lpstr>
      <vt:lpstr>PowerPoint 簡報</vt:lpstr>
      <vt:lpstr>第5章   進階資料結構</vt:lpstr>
      <vt:lpstr>課程大綱</vt:lpstr>
      <vt:lpstr>5-1 搜尋</vt:lpstr>
      <vt:lpstr>搜尋分類</vt:lpstr>
      <vt:lpstr>循序搜尋法</vt:lpstr>
      <vt:lpstr>範例--循序搜尋法</vt:lpstr>
      <vt:lpstr>二元搜尋法</vt:lpstr>
      <vt:lpstr>範例--二元搜尋法</vt:lpstr>
      <vt:lpstr>雜湊搜尋法</vt:lpstr>
      <vt:lpstr>5-2 排序</vt:lpstr>
      <vt:lpstr>排序法分類</vt:lpstr>
      <vt:lpstr>插入排序法</vt:lpstr>
      <vt:lpstr>範例--插入排序法(1/2)</vt:lpstr>
      <vt:lpstr>範例--插入排序法(2/2)</vt:lpstr>
      <vt:lpstr>選擇排序法</vt:lpstr>
      <vt:lpstr>範例--選擇排序法(1/2)</vt:lpstr>
      <vt:lpstr>範例--選擇排序法(2/2)</vt:lpstr>
      <vt:lpstr>氣泡排序法</vt:lpstr>
      <vt:lpstr>範例--氣泡排序法(1/2)</vt:lpstr>
      <vt:lpstr>範例--氣泡排序法(2/2)</vt:lpstr>
      <vt:lpstr>快速排序法</vt:lpstr>
      <vt:lpstr>範例--快速排序法(1/2)</vt:lpstr>
      <vt:lpstr>範例--快速排序法(2/2)</vt:lpstr>
      <vt:lpstr>二路合併排序法</vt:lpstr>
      <vt:lpstr>範例--二路合併排序法</vt:lpstr>
      <vt:lpstr>排序法/時間複雜度分析</vt:lpstr>
      <vt:lpstr>5-3圖形</vt:lpstr>
      <vt:lpstr>圖形基本知識</vt:lpstr>
      <vt:lpstr>無向圖 vs.有向圖</vt:lpstr>
      <vt:lpstr>無向圖-- 圖形重要名詞(1/4)</vt:lpstr>
      <vt:lpstr>無向圖-- 圖形重要名詞(2/4)</vt:lpstr>
      <vt:lpstr>無向圖-- 圖形重要名詞(3/4)</vt:lpstr>
      <vt:lpstr>無向圖-- 圖形重要名詞(4/4)</vt:lpstr>
      <vt:lpstr>有向圖--圖形重要名詞(1/3)</vt:lpstr>
      <vt:lpstr>有向圖--圖形重要名詞(2/3)</vt:lpstr>
      <vt:lpstr>有向圖--圖形重要名詞(3/3)</vt:lpstr>
      <vt:lpstr>圖形表示法</vt:lpstr>
      <vt:lpstr>相鄰矩陣</vt:lpstr>
      <vt:lpstr>範例--相鄰矩陣</vt:lpstr>
      <vt:lpstr>相鄰串列</vt:lpstr>
      <vt:lpstr>範例--相鄰串列</vt:lpstr>
      <vt:lpstr>相鄰多元串列</vt:lpstr>
      <vt:lpstr>範例--相鄰多元串列</vt:lpstr>
      <vt:lpstr>索引表格</vt:lpstr>
      <vt:lpstr>圖形追蹤</vt:lpstr>
      <vt:lpstr>範例</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user</dc:creator>
  <cp:lastModifiedBy>sonala_shih 石辰蓁</cp:lastModifiedBy>
  <cp:revision>32</cp:revision>
  <dcterms:created xsi:type="dcterms:W3CDTF">2023-04-24T12:47:49Z</dcterms:created>
  <dcterms:modified xsi:type="dcterms:W3CDTF">2023-09-14T03:40:44Z</dcterms:modified>
</cp:coreProperties>
</file>