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3"/>
  </p:notesMasterIdLst>
  <p:sldIdLst>
    <p:sldId id="256" r:id="rId2"/>
    <p:sldId id="764" r:id="rId3"/>
    <p:sldId id="864" r:id="rId4"/>
    <p:sldId id="257" r:id="rId5"/>
    <p:sldId id="873" r:id="rId6"/>
    <p:sldId id="874" r:id="rId7"/>
    <p:sldId id="258" r:id="rId8"/>
    <p:sldId id="259" r:id="rId9"/>
    <p:sldId id="870" r:id="rId10"/>
    <p:sldId id="866" r:id="rId11"/>
    <p:sldId id="260" r:id="rId12"/>
    <p:sldId id="744" r:id="rId13"/>
    <p:sldId id="871" r:id="rId14"/>
    <p:sldId id="872" r:id="rId15"/>
    <p:sldId id="876" r:id="rId16"/>
    <p:sldId id="261" r:id="rId17"/>
    <p:sldId id="264" r:id="rId18"/>
    <p:sldId id="745" r:id="rId19"/>
    <p:sldId id="746" r:id="rId20"/>
    <p:sldId id="265" r:id="rId21"/>
    <p:sldId id="266" r:id="rId22"/>
    <p:sldId id="267" r:id="rId23"/>
    <p:sldId id="268" r:id="rId24"/>
    <p:sldId id="269" r:id="rId25"/>
    <p:sldId id="270" r:id="rId26"/>
    <p:sldId id="271" r:id="rId27"/>
    <p:sldId id="272" r:id="rId28"/>
    <p:sldId id="273" r:id="rId29"/>
    <p:sldId id="275" r:id="rId30"/>
    <p:sldId id="276" r:id="rId31"/>
    <p:sldId id="274" r:id="rId32"/>
    <p:sldId id="277" r:id="rId33"/>
    <p:sldId id="279" r:id="rId34"/>
    <p:sldId id="280" r:id="rId35"/>
    <p:sldId id="281" r:id="rId36"/>
    <p:sldId id="282" r:id="rId37"/>
    <p:sldId id="278" r:id="rId38"/>
    <p:sldId id="867" r:id="rId39"/>
    <p:sldId id="868" r:id="rId40"/>
    <p:sldId id="869" r:id="rId41"/>
    <p:sldId id="262" r:id="rId42"/>
    <p:sldId id="875" r:id="rId43"/>
    <p:sldId id="877" r:id="rId44"/>
    <p:sldId id="878" r:id="rId45"/>
    <p:sldId id="879" r:id="rId46"/>
    <p:sldId id="880" r:id="rId47"/>
    <p:sldId id="881" r:id="rId48"/>
    <p:sldId id="882" r:id="rId49"/>
    <p:sldId id="883" r:id="rId50"/>
    <p:sldId id="884" r:id="rId51"/>
    <p:sldId id="885" r:id="rId52"/>
    <p:sldId id="886" r:id="rId53"/>
    <p:sldId id="887" r:id="rId54"/>
    <p:sldId id="726" r:id="rId55"/>
    <p:sldId id="727" r:id="rId56"/>
    <p:sldId id="728" r:id="rId57"/>
    <p:sldId id="729" r:id="rId58"/>
    <p:sldId id="888" r:id="rId59"/>
    <p:sldId id="730" r:id="rId60"/>
    <p:sldId id="889" r:id="rId61"/>
    <p:sldId id="731" r:id="rId62"/>
    <p:sldId id="732" r:id="rId63"/>
    <p:sldId id="733" r:id="rId64"/>
    <p:sldId id="734" r:id="rId65"/>
    <p:sldId id="735" r:id="rId66"/>
    <p:sldId id="736" r:id="rId67"/>
    <p:sldId id="737" r:id="rId68"/>
    <p:sldId id="738" r:id="rId69"/>
    <p:sldId id="739" r:id="rId70"/>
    <p:sldId id="740" r:id="rId71"/>
    <p:sldId id="741" r:id="rId72"/>
    <p:sldId id="742" r:id="rId73"/>
    <p:sldId id="747" r:id="rId74"/>
    <p:sldId id="749" r:id="rId75"/>
    <p:sldId id="750" r:id="rId76"/>
    <p:sldId id="751" r:id="rId77"/>
    <p:sldId id="752" r:id="rId78"/>
    <p:sldId id="753" r:id="rId79"/>
    <p:sldId id="754" r:id="rId80"/>
    <p:sldId id="755" r:id="rId81"/>
    <p:sldId id="756" r:id="rId82"/>
    <p:sldId id="757" r:id="rId83"/>
    <p:sldId id="758" r:id="rId84"/>
    <p:sldId id="759" r:id="rId85"/>
    <p:sldId id="760" r:id="rId86"/>
    <p:sldId id="743" r:id="rId87"/>
    <p:sldId id="263" r:id="rId88"/>
    <p:sldId id="586" r:id="rId89"/>
    <p:sldId id="283" r:id="rId90"/>
    <p:sldId id="284" r:id="rId91"/>
    <p:sldId id="821" r:id="rId92"/>
    <p:sldId id="822" r:id="rId93"/>
    <p:sldId id="823" r:id="rId94"/>
    <p:sldId id="824" r:id="rId95"/>
    <p:sldId id="825" r:id="rId96"/>
    <p:sldId id="826" r:id="rId97"/>
    <p:sldId id="827" r:id="rId98"/>
    <p:sldId id="828" r:id="rId99"/>
    <p:sldId id="829" r:id="rId100"/>
    <p:sldId id="830" r:id="rId101"/>
    <p:sldId id="831" r:id="rId102"/>
    <p:sldId id="832" r:id="rId103"/>
    <p:sldId id="833" r:id="rId104"/>
    <p:sldId id="834" r:id="rId105"/>
    <p:sldId id="835" r:id="rId106"/>
    <p:sldId id="836" r:id="rId107"/>
    <p:sldId id="837" r:id="rId108"/>
    <p:sldId id="838" r:id="rId109"/>
    <p:sldId id="839" r:id="rId110"/>
    <p:sldId id="840" r:id="rId111"/>
    <p:sldId id="841" r:id="rId112"/>
    <p:sldId id="842" r:id="rId113"/>
    <p:sldId id="843" r:id="rId114"/>
    <p:sldId id="844" r:id="rId115"/>
    <p:sldId id="845" r:id="rId116"/>
    <p:sldId id="846" r:id="rId117"/>
    <p:sldId id="847" r:id="rId118"/>
    <p:sldId id="848" r:id="rId119"/>
    <p:sldId id="849" r:id="rId120"/>
    <p:sldId id="850" r:id="rId121"/>
    <p:sldId id="851" r:id="rId122"/>
    <p:sldId id="852" r:id="rId123"/>
    <p:sldId id="853" r:id="rId124"/>
    <p:sldId id="854" r:id="rId125"/>
    <p:sldId id="855" r:id="rId126"/>
    <p:sldId id="807" r:id="rId127"/>
    <p:sldId id="818" r:id="rId128"/>
    <p:sldId id="819" r:id="rId129"/>
    <p:sldId id="820" r:id="rId130"/>
    <p:sldId id="814" r:id="rId131"/>
    <p:sldId id="815" r:id="rId132"/>
    <p:sldId id="816" r:id="rId133"/>
    <p:sldId id="865" r:id="rId134"/>
    <p:sldId id="856" r:id="rId135"/>
    <p:sldId id="857" r:id="rId136"/>
    <p:sldId id="858" r:id="rId137"/>
    <p:sldId id="859" r:id="rId138"/>
    <p:sldId id="860" r:id="rId139"/>
    <p:sldId id="861" r:id="rId140"/>
    <p:sldId id="862" r:id="rId141"/>
    <p:sldId id="863" r:id="rId142"/>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51" autoAdjust="0"/>
    <p:restoredTop sz="89934" autoAdjust="0"/>
  </p:normalViewPr>
  <p:slideViewPr>
    <p:cSldViewPr snapToGrid="0">
      <p:cViewPr varScale="1">
        <p:scale>
          <a:sx n="51" d="100"/>
          <a:sy n="51" d="100"/>
        </p:scale>
        <p:origin x="293" y="38"/>
      </p:cViewPr>
      <p:guideLst/>
    </p:cSldViewPr>
  </p:slideViewPr>
  <p:notesTextViewPr>
    <p:cViewPr>
      <p:scale>
        <a:sx n="1" d="1"/>
        <a:sy n="1" d="1"/>
      </p:scale>
      <p:origin x="0" y="0"/>
    </p:cViewPr>
  </p:notesTextViewPr>
  <p:notesViewPr>
    <p:cSldViewPr snapToGrid="0">
      <p:cViewPr varScale="1">
        <p:scale>
          <a:sx n="76" d="100"/>
          <a:sy n="76" d="100"/>
        </p:scale>
        <p:origin x="2918" y="67"/>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5.emf"/><Relationship Id="rId1" Type="http://schemas.openxmlformats.org/officeDocument/2006/relationships/image" Target="../media/image14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174E1-94FF-4EB1-85D3-B77DAC3A25BB}" type="datetimeFigureOut">
              <a:rPr lang="zh-TW" altLang="en-US" smtClean="0"/>
              <a:t>2025/11/19</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81537-DB2A-4203-94C6-17026A20A771}" type="slidenum">
              <a:rPr lang="zh-TW" altLang="en-US" smtClean="0"/>
              <a:t>‹#›</a:t>
            </a:fld>
            <a:endParaRPr lang="zh-TW" altLang="en-US"/>
          </a:p>
        </p:txBody>
      </p:sp>
    </p:spTree>
    <p:extLst>
      <p:ext uri="{BB962C8B-B14F-4D97-AF65-F5344CB8AC3E}">
        <p14:creationId xmlns:p14="http://schemas.microsoft.com/office/powerpoint/2010/main" val="2335790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F381537-DB2A-4203-94C6-17026A20A771}" type="slidenum">
              <a:rPr lang="zh-TW" altLang="en-US" smtClean="0"/>
              <a:t>4</a:t>
            </a:fld>
            <a:endParaRPr lang="zh-TW" altLang="en-US"/>
          </a:p>
        </p:txBody>
      </p:sp>
    </p:spTree>
    <p:extLst>
      <p:ext uri="{BB962C8B-B14F-4D97-AF65-F5344CB8AC3E}">
        <p14:creationId xmlns:p14="http://schemas.microsoft.com/office/powerpoint/2010/main" val="42322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80%</a:t>
            </a:r>
            <a:r>
              <a:rPr lang="zh-TW" altLang="en-US" dirty="0"/>
              <a:t>訓練</a:t>
            </a:r>
            <a:r>
              <a:rPr lang="en-US" altLang="zh-TW" dirty="0"/>
              <a:t>, 20%</a:t>
            </a:r>
            <a:r>
              <a:rPr lang="zh-TW" altLang="en-US" dirty="0"/>
              <a:t>驗證</a:t>
            </a:r>
            <a:r>
              <a:rPr lang="en-US" altLang="zh-TW" dirty="0"/>
              <a:t>, </a:t>
            </a:r>
            <a:r>
              <a:rPr lang="zh-TW" altLang="en-US" dirty="0"/>
              <a:t>再找真的 </a:t>
            </a:r>
            <a:r>
              <a:rPr lang="en-US" altLang="zh-TW" dirty="0"/>
              <a:t>Data </a:t>
            </a:r>
            <a:r>
              <a:rPr lang="zh-TW" altLang="en-US" dirty="0"/>
              <a:t>來測試</a:t>
            </a:r>
            <a:r>
              <a:rPr lang="en-US" altLang="zh-TW" dirty="0"/>
              <a:t/>
            </a:r>
            <a:br>
              <a:rPr lang="en-US" altLang="zh-TW" dirty="0"/>
            </a:br>
            <a:r>
              <a:rPr lang="en-US" altLang="zh-TW" dirty="0"/>
              <a:t>10-fold</a:t>
            </a:r>
            <a:r>
              <a:rPr lang="zh-TW" altLang="en-US" dirty="0"/>
              <a:t>中，我們將</a:t>
            </a:r>
            <a:r>
              <a:rPr lang="en-US" altLang="zh-TW" b="1" dirty="0"/>
              <a:t>90%</a:t>
            </a:r>
            <a:r>
              <a:rPr lang="zh-TW" altLang="en-US" b="1" dirty="0"/>
              <a:t>的訓練資料</a:t>
            </a:r>
            <a:r>
              <a:rPr lang="zh-TW" altLang="en-US" dirty="0"/>
              <a:t>當作訓練集，而</a:t>
            </a:r>
            <a:r>
              <a:rPr lang="en-US" altLang="zh-TW" b="1" dirty="0"/>
              <a:t>10%</a:t>
            </a:r>
            <a:r>
              <a:rPr lang="zh-TW" altLang="en-US" b="1" dirty="0"/>
              <a:t>的資料</a:t>
            </a:r>
            <a:r>
              <a:rPr lang="zh-TW" altLang="en-US" dirty="0"/>
              <a:t>當作驗證集</a:t>
            </a:r>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21</a:t>
            </a:fld>
            <a:endParaRPr lang="zh-TW" altLang="en-US"/>
          </a:p>
        </p:txBody>
      </p:sp>
    </p:spTree>
    <p:extLst>
      <p:ext uri="{BB962C8B-B14F-4D97-AF65-F5344CB8AC3E}">
        <p14:creationId xmlns:p14="http://schemas.microsoft.com/office/powerpoint/2010/main" val="2095454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24</a:t>
            </a:fld>
            <a:endParaRPr lang="zh-TW" altLang="en-US"/>
          </a:p>
        </p:txBody>
      </p:sp>
    </p:spTree>
    <p:extLst>
      <p:ext uri="{BB962C8B-B14F-4D97-AF65-F5344CB8AC3E}">
        <p14:creationId xmlns:p14="http://schemas.microsoft.com/office/powerpoint/2010/main" val="106930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一堆字</a:t>
            </a:r>
            <a:r>
              <a:rPr lang="en-US" altLang="zh-TW" dirty="0"/>
              <a:t>, </a:t>
            </a:r>
            <a:r>
              <a:rPr lang="zh-TW" altLang="en-US" dirty="0"/>
              <a:t>決定下一個字</a:t>
            </a:r>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56</a:t>
            </a:fld>
            <a:endParaRPr lang="zh-TW" altLang="en-US"/>
          </a:p>
        </p:txBody>
      </p:sp>
    </p:spTree>
    <p:extLst>
      <p:ext uri="{BB962C8B-B14F-4D97-AF65-F5344CB8AC3E}">
        <p14:creationId xmlns:p14="http://schemas.microsoft.com/office/powerpoint/2010/main" val="1818572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381537-DB2A-4203-94C6-17026A20A771}" type="slidenum">
              <a:rPr lang="zh-TW" altLang="en-US" smtClean="0"/>
              <a:t>86</a:t>
            </a:fld>
            <a:endParaRPr lang="zh-TW" altLang="en-US"/>
          </a:p>
        </p:txBody>
      </p:sp>
    </p:spTree>
    <p:extLst>
      <p:ext uri="{BB962C8B-B14F-4D97-AF65-F5344CB8AC3E}">
        <p14:creationId xmlns:p14="http://schemas.microsoft.com/office/powerpoint/2010/main" val="2641759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影像版面配置區 1"/>
          <p:cNvSpPr>
            <a:spLocks noGrp="1" noRot="1" noChangeAspect="1" noChangeArrowheads="1" noTextEdit="1"/>
          </p:cNvSpPr>
          <p:nvPr>
            <p:ph type="sldImg"/>
          </p:nvPr>
        </p:nvSpPr>
        <p:spPr/>
      </p:sp>
      <p:sp>
        <p:nvSpPr>
          <p:cNvPr id="148483"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a:t>「未來兩年內的十大全球風險」：</a:t>
            </a:r>
          </a:p>
          <a:p>
            <a:r>
              <a:rPr lang="zh-TW" altLang="en-US" b="1" dirty="0"/>
              <a:t>錯誤資訊與虛假資訊</a:t>
            </a:r>
            <a:endParaRPr lang="zh-TW" altLang="en-US" dirty="0"/>
          </a:p>
          <a:p>
            <a:r>
              <a:rPr lang="zh-TW" altLang="en-US" b="1" dirty="0"/>
              <a:t>極端天氣事件</a:t>
            </a:r>
            <a:endParaRPr lang="zh-TW" altLang="en-US" dirty="0"/>
          </a:p>
          <a:p>
            <a:r>
              <a:rPr lang="zh-TW" altLang="en-US" b="1" dirty="0"/>
              <a:t>國家間武裝衝突</a:t>
            </a:r>
            <a:endParaRPr lang="zh-TW" altLang="en-US" dirty="0"/>
          </a:p>
          <a:p>
            <a:r>
              <a:rPr lang="zh-TW" altLang="en-US" b="1" dirty="0"/>
              <a:t>社會極化</a:t>
            </a:r>
            <a:endParaRPr lang="zh-TW" altLang="en-US" dirty="0"/>
          </a:p>
          <a:p>
            <a:r>
              <a:rPr lang="zh-TW" altLang="en-US" b="1" dirty="0"/>
              <a:t>網路間諜與戰爭</a:t>
            </a:r>
            <a:endParaRPr lang="zh-TW" altLang="en-US" dirty="0"/>
          </a:p>
          <a:p>
            <a:r>
              <a:rPr lang="zh-TW" altLang="en-US" b="1" dirty="0"/>
              <a:t>污染</a:t>
            </a:r>
            <a:endParaRPr lang="zh-TW" altLang="en-US" dirty="0"/>
          </a:p>
          <a:p>
            <a:r>
              <a:rPr lang="zh-TW" altLang="en-US" b="1" dirty="0"/>
              <a:t>不平等</a:t>
            </a:r>
            <a:endParaRPr lang="zh-TW" altLang="en-US" dirty="0"/>
          </a:p>
          <a:p>
            <a:r>
              <a:rPr lang="zh-TW" altLang="en-US" b="1" dirty="0"/>
              <a:t>非自願移民或流離失所</a:t>
            </a:r>
            <a:endParaRPr lang="zh-TW" altLang="en-US" dirty="0"/>
          </a:p>
          <a:p>
            <a:r>
              <a:rPr lang="zh-TW" altLang="en-US" b="1" dirty="0"/>
              <a:t>地緣經濟對抗</a:t>
            </a:r>
            <a:endParaRPr lang="zh-TW" altLang="en-US" dirty="0"/>
          </a:p>
          <a:p>
            <a:r>
              <a:rPr lang="zh-TW" altLang="en-US" b="1" dirty="0"/>
              <a:t>人權和／或公民自由的侵蝕</a:t>
            </a:r>
            <a:r>
              <a:rPr lang="en-US" altLang="zh-TW" b="1" dirty="0"/>
              <a:t/>
            </a:r>
            <a:br>
              <a:rPr lang="en-US" altLang="zh-TW" b="1" dirty="0"/>
            </a:br>
            <a:r>
              <a:rPr lang="en-US" altLang="zh-TW" b="1" dirty="0"/>
              <a:t>10</a:t>
            </a:r>
            <a:r>
              <a:rPr lang="zh-TW" altLang="en-US" b="1" dirty="0"/>
              <a:t>年</a:t>
            </a:r>
            <a:endParaRPr lang="zh-TW" altLang="en-US" dirty="0"/>
          </a:p>
          <a:p>
            <a:r>
              <a:rPr lang="zh-TW" altLang="en-US" dirty="0"/>
              <a:t>極端天氣事件</a:t>
            </a:r>
          </a:p>
          <a:p>
            <a:r>
              <a:rPr lang="zh-TW" altLang="en-US" dirty="0"/>
              <a:t>生物多樣性喪失和生態系統崩潰</a:t>
            </a:r>
          </a:p>
          <a:p>
            <a:r>
              <a:rPr lang="zh-TW" altLang="en-US" dirty="0"/>
              <a:t>地球系統的臨界變化</a:t>
            </a:r>
          </a:p>
          <a:p>
            <a:r>
              <a:rPr lang="zh-TW" altLang="en-US" dirty="0"/>
              <a:t>自然資源短缺</a:t>
            </a:r>
          </a:p>
          <a:p>
            <a:r>
              <a:rPr lang="zh-TW" altLang="en-US" dirty="0"/>
              <a:t>錯誤和虛假資訊</a:t>
            </a:r>
          </a:p>
          <a:p>
            <a:r>
              <a:rPr lang="zh-TW" altLang="en-US" dirty="0"/>
              <a:t>人工智慧技術的不利後果</a:t>
            </a:r>
          </a:p>
          <a:p>
            <a:r>
              <a:rPr lang="zh-TW" altLang="en-US" dirty="0"/>
              <a:t>不平等</a:t>
            </a:r>
          </a:p>
          <a:p>
            <a:r>
              <a:rPr lang="zh-TW" altLang="en-US" dirty="0"/>
              <a:t>社會兩極分化</a:t>
            </a:r>
          </a:p>
          <a:p>
            <a:r>
              <a:rPr lang="zh-TW" altLang="en-US" dirty="0"/>
              <a:t>網路間諜活動和網路戰爭</a:t>
            </a:r>
          </a:p>
          <a:p>
            <a:r>
              <a:rPr lang="zh-TW" altLang="en-US" dirty="0"/>
              <a:t>污染</a:t>
            </a:r>
          </a:p>
        </p:txBody>
      </p:sp>
      <p:sp>
        <p:nvSpPr>
          <p:cNvPr id="148484" name="投影片編號版面配置區 3"/>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9DCDE7-4D85-4A3F-9AEA-62C2580C961B}" type="slidenum">
              <a:rPr lang="zh-TW" altLang="en-US"/>
              <a:pPr/>
              <a:t>91</a:t>
            </a:fld>
            <a:endParaRPr lang="zh-TW" altLang="en-US"/>
          </a:p>
        </p:txBody>
      </p:sp>
    </p:spTree>
    <p:extLst>
      <p:ext uri="{BB962C8B-B14F-4D97-AF65-F5344CB8AC3E}">
        <p14:creationId xmlns:p14="http://schemas.microsoft.com/office/powerpoint/2010/main" val="3360862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effectLst/>
              </a:rPr>
              <a:t>人類自主性和監控</a:t>
            </a:r>
            <a:r>
              <a:rPr lang="en-US" altLang="zh-TW" dirty="0" smtClean="0">
                <a:effectLst/>
              </a:rPr>
              <a:t>(Human agency and oversight)</a:t>
            </a:r>
            <a:r>
              <a:rPr lang="zh-TW" altLang="en-US" dirty="0" smtClean="0">
                <a:effectLst/>
              </a:rPr>
              <a:t>：</a:t>
            </a:r>
            <a:r>
              <a:rPr lang="en-US" altLang="zh-TW" dirty="0" smtClean="0">
                <a:effectLst/>
              </a:rPr>
              <a:t>AI</a:t>
            </a:r>
            <a:r>
              <a:rPr lang="zh-TW" altLang="en-US" dirty="0" smtClean="0">
                <a:effectLst/>
              </a:rPr>
              <a:t>係為強化人類能力而存在，使人類使用者能夠做出更明智的決策並培養自身的基礎能力。同時，</a:t>
            </a:r>
            <a:r>
              <a:rPr lang="en-US" altLang="zh-TW" dirty="0" smtClean="0">
                <a:effectLst/>
              </a:rPr>
              <a:t>AI</a:t>
            </a:r>
            <a:r>
              <a:rPr lang="zh-TW" altLang="en-US" dirty="0" smtClean="0">
                <a:effectLst/>
              </a:rPr>
              <a:t>應有相關監控機制以確保</a:t>
            </a:r>
            <a:r>
              <a:rPr lang="en-US" altLang="zh-TW" dirty="0" smtClean="0">
                <a:effectLst/>
              </a:rPr>
              <a:t>AI</a:t>
            </a:r>
            <a:r>
              <a:rPr lang="zh-TW" altLang="en-US" dirty="0" smtClean="0">
                <a:effectLst/>
              </a:rPr>
              <a:t>系統不會侵害人類自主性或是引發其他負面效果。本準則建議，監控機制應可透過人機混合（一種整合人工智慧與人類協作的系統，例如</a:t>
            </a:r>
            <a:r>
              <a:rPr lang="en-US" altLang="zh-TW" dirty="0" smtClean="0">
                <a:effectLst/>
              </a:rPr>
              <a:t>human-in-the-loop, human-on-the-loop, and human-in-command</a:t>
            </a:r>
            <a:r>
              <a:rPr lang="zh-TW" altLang="en-US" dirty="0" smtClean="0">
                <a:effectLst/>
              </a:rPr>
              <a:t>）的操作方法來實現。</a:t>
            </a:r>
          </a:p>
          <a:p>
            <a:r>
              <a:rPr lang="zh-TW" altLang="en-US" dirty="0" smtClean="0">
                <a:effectLst/>
              </a:rPr>
              <a:t>技術穩健性和安全性</a:t>
            </a:r>
            <a:r>
              <a:rPr lang="en-US" altLang="zh-TW" dirty="0" smtClean="0">
                <a:effectLst/>
              </a:rPr>
              <a:t>(Technical Robustness and safety)</a:t>
            </a:r>
            <a:r>
              <a:rPr lang="zh-TW" altLang="en-US" dirty="0" smtClean="0">
                <a:effectLst/>
              </a:rPr>
              <a:t>：為防止損害擴張與確保損害最小化，</a:t>
            </a:r>
            <a:r>
              <a:rPr lang="en-US" altLang="zh-TW" dirty="0" smtClean="0">
                <a:effectLst/>
              </a:rPr>
              <a:t>AI</a:t>
            </a:r>
            <a:r>
              <a:rPr lang="zh-TW" altLang="en-US" dirty="0" smtClean="0">
                <a:effectLst/>
              </a:rPr>
              <a:t>系統除需具備準確性、可靠性和可重複性等技術特質，同時也需在出現問題前訂定完善的備援計劃。</a:t>
            </a:r>
          </a:p>
          <a:p>
            <a:r>
              <a:rPr lang="zh-TW" altLang="en-US" dirty="0" smtClean="0">
                <a:effectLst/>
              </a:rPr>
              <a:t>隱私和資料治理</a:t>
            </a:r>
            <a:r>
              <a:rPr lang="en-US" altLang="zh-TW" dirty="0" smtClean="0">
                <a:effectLst/>
              </a:rPr>
              <a:t>(Privacy and data governance)</a:t>
            </a:r>
            <a:r>
              <a:rPr lang="zh-TW" altLang="en-US" dirty="0" smtClean="0">
                <a:effectLst/>
              </a:rPr>
              <a:t>：除了確保充分尊重隱私和資料保護之外，還必須確保適當的資料治理機制，同時考慮到資料的品質和完整性，並確保合法近用資料為可行。</a:t>
            </a:r>
          </a:p>
          <a:p>
            <a:r>
              <a:rPr lang="zh-TW" altLang="en-US" dirty="0" smtClean="0">
                <a:effectLst/>
              </a:rPr>
              <a:t>透明度</a:t>
            </a:r>
            <a:r>
              <a:rPr lang="en-US" altLang="zh-TW" dirty="0" smtClean="0">
                <a:effectLst/>
              </a:rPr>
              <a:t>(Transparency)</a:t>
            </a:r>
            <a:r>
              <a:rPr lang="zh-TW" altLang="en-US" dirty="0" smtClean="0">
                <a:effectLst/>
              </a:rPr>
              <a:t>：資料、系統和</a:t>
            </a:r>
            <a:r>
              <a:rPr lang="en-US" altLang="zh-TW" dirty="0" smtClean="0">
                <a:effectLst/>
              </a:rPr>
              <a:t>AI</a:t>
            </a:r>
            <a:r>
              <a:rPr lang="zh-TW" altLang="en-US" dirty="0" smtClean="0">
                <a:effectLst/>
              </a:rPr>
              <a:t>的商業模型應該是透明的。可追溯性機制（</a:t>
            </a:r>
            <a:r>
              <a:rPr lang="en-US" altLang="zh-TW" dirty="0" smtClean="0">
                <a:effectLst/>
              </a:rPr>
              <a:t>Traceability mechanisms</a:t>
            </a:r>
            <a:r>
              <a:rPr lang="zh-TW" altLang="en-US" dirty="0" smtClean="0">
                <a:effectLst/>
              </a:rPr>
              <a:t>）有助於實現這一目標。此外，應以利害關係人能夠理解的方式解釋</a:t>
            </a:r>
            <a:r>
              <a:rPr lang="en-US" altLang="zh-TW" dirty="0" smtClean="0">
                <a:effectLst/>
              </a:rPr>
              <a:t>AI</a:t>
            </a:r>
            <a:r>
              <a:rPr lang="zh-TW" altLang="en-US" dirty="0" smtClean="0">
                <a:effectLst/>
              </a:rPr>
              <a:t>系統的邏輯及運作模式。人類參與者和使用者需要意識到他們正在與</a:t>
            </a:r>
            <a:r>
              <a:rPr lang="en-US" altLang="zh-TW" dirty="0" smtClean="0">
                <a:effectLst/>
              </a:rPr>
              <a:t>AI</a:t>
            </a:r>
            <a:r>
              <a:rPr lang="zh-TW" altLang="en-US" dirty="0" smtClean="0">
                <a:effectLst/>
              </a:rPr>
              <a:t>系統進行互動，並且必須了解</a:t>
            </a:r>
            <a:r>
              <a:rPr lang="en-US" altLang="zh-TW" dirty="0" smtClean="0">
                <a:effectLst/>
              </a:rPr>
              <a:t>AI</a:t>
            </a:r>
            <a:r>
              <a:rPr lang="zh-TW" altLang="en-US" dirty="0" smtClean="0">
                <a:effectLst/>
              </a:rPr>
              <a:t>系統的功能和限制。</a:t>
            </a:r>
          </a:p>
          <a:p>
            <a:r>
              <a:rPr lang="zh-TW" altLang="en-US" dirty="0" smtClean="0">
                <a:effectLst/>
              </a:rPr>
              <a:t>保持多樣性、不歧視和公平</a:t>
            </a:r>
            <a:r>
              <a:rPr lang="en-US" altLang="zh-TW" dirty="0" smtClean="0">
                <a:effectLst/>
              </a:rPr>
              <a:t>(Diversity, non-discrimination and fairness)</a:t>
            </a:r>
            <a:r>
              <a:rPr lang="zh-TW" altLang="en-US" dirty="0" smtClean="0">
                <a:effectLst/>
              </a:rPr>
              <a:t>：</a:t>
            </a:r>
            <a:r>
              <a:rPr lang="en-US" altLang="zh-TW" dirty="0" smtClean="0">
                <a:effectLst/>
              </a:rPr>
              <a:t>AI</a:t>
            </a:r>
            <a:r>
              <a:rPr lang="zh-TW" altLang="en-US" dirty="0" smtClean="0">
                <a:effectLst/>
              </a:rPr>
              <a:t>不公平的偏見可能會加劇對弱勢群體的偏見和歧視，導致邊緣化現象更為嚴重。為避免此種情況，</a:t>
            </a:r>
            <a:r>
              <a:rPr lang="en-US" altLang="zh-TW" dirty="0" smtClean="0">
                <a:effectLst/>
              </a:rPr>
              <a:t>AI</a:t>
            </a:r>
            <a:r>
              <a:rPr lang="zh-TW" altLang="en-US" dirty="0" smtClean="0">
                <a:effectLst/>
              </a:rPr>
              <a:t>系統應該設計為所有人皆可以近用，達成使用者多樣性的目標。</a:t>
            </a:r>
          </a:p>
          <a:p>
            <a:r>
              <a:rPr lang="zh-TW" altLang="en-US" dirty="0" smtClean="0">
                <a:effectLst/>
              </a:rPr>
              <a:t>社會和環境福祉</a:t>
            </a:r>
            <a:r>
              <a:rPr lang="en-US" altLang="zh-TW" dirty="0" smtClean="0">
                <a:effectLst/>
              </a:rPr>
              <a:t>(Societal and environmental well-being)</a:t>
            </a:r>
            <a:r>
              <a:rPr lang="zh-TW" altLang="en-US" dirty="0" smtClean="0">
                <a:effectLst/>
              </a:rPr>
              <a:t>：</a:t>
            </a:r>
            <a:r>
              <a:rPr lang="en-US" altLang="zh-TW" dirty="0" smtClean="0">
                <a:effectLst/>
              </a:rPr>
              <a:t>AI</a:t>
            </a:r>
            <a:r>
              <a:rPr lang="zh-TW" altLang="en-US" dirty="0" smtClean="0">
                <a:effectLst/>
              </a:rPr>
              <a:t>應該使包含我們的後代在內的所有人類受益。因此</a:t>
            </a:r>
            <a:r>
              <a:rPr lang="en-US" altLang="zh-TW" dirty="0" smtClean="0">
                <a:effectLst/>
              </a:rPr>
              <a:t>AI</a:t>
            </a:r>
            <a:r>
              <a:rPr lang="zh-TW" altLang="en-US" dirty="0" smtClean="0">
                <a:effectLst/>
              </a:rPr>
              <a:t>必須兼顧永續發展、環境友善，並能提供正向的社會影響。　</a:t>
            </a:r>
          </a:p>
          <a:p>
            <a:r>
              <a:rPr lang="zh-TW" altLang="en-US" dirty="0" smtClean="0">
                <a:effectLst/>
              </a:rPr>
              <a:t>問責制</a:t>
            </a:r>
            <a:r>
              <a:rPr lang="en-US" altLang="zh-TW" dirty="0" smtClean="0">
                <a:effectLst/>
              </a:rPr>
              <a:t>(Accountability)</a:t>
            </a:r>
            <a:r>
              <a:rPr lang="zh-TW" altLang="en-US" dirty="0" smtClean="0">
                <a:effectLst/>
              </a:rPr>
              <a:t>：應建立機制以妥當處理</a:t>
            </a:r>
            <a:r>
              <a:rPr lang="en-US" altLang="zh-TW" dirty="0" smtClean="0">
                <a:effectLst/>
              </a:rPr>
              <a:t>AI</a:t>
            </a:r>
            <a:r>
              <a:rPr lang="zh-TW" altLang="en-US" dirty="0" smtClean="0">
                <a:effectLst/>
              </a:rPr>
              <a:t>所導致的結果的責任歸屬，演算法的可審計性（</a:t>
            </a:r>
            <a:r>
              <a:rPr lang="en-US" altLang="zh-TW" dirty="0" smtClean="0">
                <a:effectLst/>
              </a:rPr>
              <a:t>Auditability</a:t>
            </a:r>
            <a:r>
              <a:rPr lang="zh-TW" altLang="en-US" dirty="0" smtClean="0">
                <a:effectLst/>
              </a:rPr>
              <a:t>）為關鍵。此外，應確保補救措施為無障礙設計。</a:t>
            </a:r>
          </a:p>
        </p:txBody>
      </p:sp>
      <p:sp>
        <p:nvSpPr>
          <p:cNvPr id="4" name="投影片編號版面配置區 3"/>
          <p:cNvSpPr>
            <a:spLocks noGrp="1"/>
          </p:cNvSpPr>
          <p:nvPr>
            <p:ph type="sldNum" sz="quarter" idx="10"/>
          </p:nvPr>
        </p:nvSpPr>
        <p:spPr/>
        <p:txBody>
          <a:bodyPr/>
          <a:lstStyle/>
          <a:p>
            <a:fld id="{D7B69B84-567F-460F-8593-57B46D0D8301}" type="slidenum">
              <a:rPr lang="zh-TW" altLang="en-US" smtClean="0"/>
              <a:t>97</a:t>
            </a:fld>
            <a:endParaRPr lang="zh-TW" altLang="en-US"/>
          </a:p>
        </p:txBody>
      </p:sp>
    </p:spTree>
    <p:extLst>
      <p:ext uri="{BB962C8B-B14F-4D97-AF65-F5344CB8AC3E}">
        <p14:creationId xmlns:p14="http://schemas.microsoft.com/office/powerpoint/2010/main" val="268159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381537-DB2A-4203-94C6-17026A20A771}" type="slidenum">
              <a:rPr lang="zh-TW" altLang="en-US" smtClean="0"/>
              <a:t>106</a:t>
            </a:fld>
            <a:endParaRPr lang="zh-TW" altLang="en-US"/>
          </a:p>
        </p:txBody>
      </p:sp>
    </p:spTree>
    <p:extLst>
      <p:ext uri="{BB962C8B-B14F-4D97-AF65-F5344CB8AC3E}">
        <p14:creationId xmlns:p14="http://schemas.microsoft.com/office/powerpoint/2010/main" val="3737813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6656620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9485377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6793674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62460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833453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44778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1924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404550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93964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1432964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127615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dirty="0"/>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FFC9FA-9822-49F3-B137-68E69267B34D}" type="datetimeFigureOut">
              <a:rPr lang="zh-TW" altLang="en-US" smtClean="0"/>
              <a:t>2025/11/19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611384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marena.a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www.youtube.com/watch?v=3cxvRqGNiNw&amp;list=PL-eaXJVCzwbsXqWvQncPuuCg3wASAWWfO" TargetMode="External"/><Relationship Id="rId4" Type="http://schemas.openxmlformats.org/officeDocument/2006/relationships/hyperlink" Target="https://www.youtube.com/watch?v=4BRBxy0EMT8&amp;list=PL-eaXJVCzwbukEFU2k5vu_BlUqgVLsEn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3.png"/></Relationships>
</file>

<file path=ppt/slides/_rels/slide8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21.png"/><Relationship Id="rId4" Type="http://schemas.openxmlformats.org/officeDocument/2006/relationships/image" Target="../media/image120.png"/></Relationships>
</file>

<file path=ppt/slides/_rels/slide9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s://www.ey.gov.tw/File/E3D2460979E0685?A=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10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hyperlink" Target="https://doi.org/10.21428/e4baedd9.cf3e35e5?fbclid=IwZXh0bgNhZW0CMTAAAR0e2n8L-Gxi67WLgVK0wgoT9GrOvfSTJwp7oI1Tfy44WAidiYLh1K8SiQ0_aem_MWmlRCeua7ZwuPznf6Jv9g"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hyperlink" Target="https://www.google.com/search?client=firefox-b-d&amp;sca_esv=70a532a702b7bdb6&amp;q=NIST&amp;sa=X&amp;ved=2ahUKEwiovoac9vWPAxWFk68BHat-AFYQxccNegQIIxAB&amp;mstk=AUtExfDeefF8ZFZ_l4j67vG3q2Le4-jf69L9hgQ2ORNRNlXr-J0dVtc1pcOQdMnxAax1k05i0tP9IW3EqhXa4VIvGSH9ac1NCZeVh6ogtwGRWLfXmNB8GVt6RU2aaWEBR7ZMVWogV1DuA4SkUufwY6iyyNJXgsJvvey_IM8vIvEkBlkKlTA&amp;csui=3"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45.emf"/><Relationship Id="rId5" Type="http://schemas.openxmlformats.org/officeDocument/2006/relationships/oleObject" Target="../embeddings/oleObject2.bin"/><Relationship Id="rId4" Type="http://schemas.openxmlformats.org/officeDocument/2006/relationships/image" Target="../media/image144.emf"/></Relationships>
</file>

<file path=ppt/slides/_rels/slide1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47.png"/><Relationship Id="rId4" Type="http://schemas.openxmlformats.org/officeDocument/2006/relationships/image" Target="../media/image146.emf"/></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b="1" dirty="0">
                <a:latin typeface="微軟正黑體" panose="020B0604030504040204" pitchFamily="34" charset="-120"/>
                <a:ea typeface="微軟正黑體" panose="020B0604030504040204" pitchFamily="34" charset="-120"/>
                <a:cs typeface="Arial" panose="020B0604020202020204" pitchFamily="34" charset="0"/>
              </a:rPr>
              <a:t>AI</a:t>
            </a:r>
            <a:r>
              <a:rPr lang="zh-TW" altLang="en-US" b="1" dirty="0">
                <a:latin typeface="微軟正黑體" panose="020B0604030504040204" pitchFamily="34" charset="-120"/>
                <a:ea typeface="微軟正黑體" panose="020B0604030504040204" pitchFamily="34" charset="-120"/>
                <a:cs typeface="Arial" panose="020B0604020202020204" pitchFamily="34" charset="0"/>
              </a:rPr>
              <a:t> 原理與應用</a:t>
            </a:r>
          </a:p>
        </p:txBody>
      </p:sp>
      <p:sp>
        <p:nvSpPr>
          <p:cNvPr id="3" name="副標題 2"/>
          <p:cNvSpPr>
            <a:spLocks noGrp="1"/>
          </p:cNvSpPr>
          <p:nvPr>
            <p:ph type="subTitle" idx="1"/>
          </p:nvPr>
        </p:nvSpPr>
        <p:spPr>
          <a:xfrm>
            <a:off x="790755" y="3584785"/>
            <a:ext cx="10610490" cy="2720104"/>
          </a:xfrm>
        </p:spPr>
        <p:txBody>
          <a:bodyPr>
            <a:normAutofit fontScale="92500"/>
          </a:bodyPr>
          <a:lstStyle/>
          <a:p>
            <a:r>
              <a:rPr lang="en-US" altLang="zh-TW" sz="3900" dirty="0" smtClean="0">
                <a:latin typeface="微軟正黑體" panose="020B0604030504040204" pitchFamily="34" charset="-120"/>
                <a:ea typeface="微軟正黑體" panose="020B0604030504040204" pitchFamily="34" charset="-120"/>
              </a:rPr>
              <a:t>KMU</a:t>
            </a:r>
          </a:p>
          <a:p>
            <a:r>
              <a:rPr lang="en-US" altLang="zh-TW" sz="2800" dirty="0" smtClean="0">
                <a:latin typeface="微軟正黑體" panose="020B0604030504040204" pitchFamily="34" charset="-120"/>
                <a:ea typeface="微軟正黑體" panose="020B0604030504040204" pitchFamily="34" charset="-120"/>
              </a:rPr>
              <a:t>Department </a:t>
            </a:r>
            <a:r>
              <a:rPr lang="en-US" altLang="zh-TW" sz="2800" dirty="0">
                <a:latin typeface="微軟正黑體" panose="020B0604030504040204" pitchFamily="34" charset="-120"/>
                <a:ea typeface="微軟正黑體" panose="020B0604030504040204" pitchFamily="34" charset="-120"/>
              </a:rPr>
              <a:t>of Healthcare Administration and Medical Informatics</a:t>
            </a:r>
            <a:br>
              <a:rPr lang="en-US" altLang="zh-TW" sz="2800" dirty="0">
                <a:latin typeface="微軟正黑體" panose="020B0604030504040204" pitchFamily="34" charset="-120"/>
                <a:ea typeface="微軟正黑體" panose="020B0604030504040204" pitchFamily="34" charset="-120"/>
              </a:rPr>
            </a:br>
            <a:r>
              <a:rPr lang="en-US" altLang="zh-TW" sz="2800" dirty="0" err="1" smtClean="0">
                <a:latin typeface="微軟正黑體" panose="020B0604030504040204" pitchFamily="34" charset="-120"/>
                <a:ea typeface="微軟正黑體" panose="020B0604030504040204" pitchFamily="34" charset="-120"/>
              </a:rPr>
              <a:t>Ph.D</a:t>
            </a:r>
            <a:r>
              <a:rPr lang="en-US" altLang="zh-TW" sz="2800" dirty="0" smtClean="0">
                <a:latin typeface="微軟正黑體" panose="020B0604030504040204" pitchFamily="34" charset="-120"/>
                <a:ea typeface="微軟正黑體" panose="020B0604030504040204" pitchFamily="34" charset="-120"/>
              </a:rPr>
              <a:t> &amp; Master </a:t>
            </a:r>
            <a:r>
              <a:rPr lang="en-US" altLang="zh-TW" sz="2800" dirty="0">
                <a:latin typeface="微軟正黑體" panose="020B0604030504040204" pitchFamily="34" charset="-120"/>
                <a:ea typeface="微軟正黑體" panose="020B0604030504040204" pitchFamily="34" charset="-120"/>
              </a:rPr>
              <a:t>Program of AI Application in Health Industry</a:t>
            </a:r>
          </a:p>
          <a:p>
            <a:r>
              <a:rPr lang="en-US" altLang="zh-TW" sz="4000" dirty="0" smtClean="0">
                <a:latin typeface="微軟正黑體" panose="020B0604030504040204" pitchFamily="34" charset="-120"/>
                <a:ea typeface="微軟正黑體" panose="020B0604030504040204" pitchFamily="34" charset="-120"/>
              </a:rPr>
              <a:t>I-</a:t>
            </a:r>
            <a:r>
              <a:rPr lang="en-US" altLang="zh-TW" sz="4000" dirty="0" err="1" smtClean="0">
                <a:latin typeface="微軟正黑體" panose="020B0604030504040204" pitchFamily="34" charset="-120"/>
                <a:ea typeface="微軟正黑體" panose="020B0604030504040204" pitchFamily="34" charset="-120"/>
              </a:rPr>
              <a:t>Te</a:t>
            </a:r>
            <a:r>
              <a:rPr lang="en-US" altLang="zh-TW" sz="4000" dirty="0" smtClean="0">
                <a:latin typeface="微軟正黑體" panose="020B0604030504040204" pitchFamily="34" charset="-120"/>
                <a:ea typeface="微軟正黑體" panose="020B0604030504040204" pitchFamily="34" charset="-120"/>
              </a:rPr>
              <a:t> Chen</a:t>
            </a:r>
            <a:r>
              <a:rPr lang="zh-TW" altLang="en-US" sz="4000" dirty="0" smtClean="0">
                <a:latin typeface="微軟正黑體" panose="020B0604030504040204" pitchFamily="34" charset="-120"/>
                <a:ea typeface="微軟正黑體" panose="020B0604030504040204" pitchFamily="34" charset="-120"/>
              </a:rPr>
              <a:t> 陳以德</a:t>
            </a:r>
            <a:endParaRPr lang="en-US" altLang="zh-TW" sz="4000" dirty="0" smtClean="0">
              <a:latin typeface="微軟正黑體" panose="020B0604030504040204" pitchFamily="34" charset="-120"/>
              <a:ea typeface="微軟正黑體" panose="020B0604030504040204" pitchFamily="34" charset="-120"/>
            </a:endParaRPr>
          </a:p>
          <a:p>
            <a:r>
              <a:rPr lang="en-US" altLang="zh-TW" sz="4000" smtClean="0">
                <a:latin typeface="微軟正黑體" panose="020B0604030504040204" pitchFamily="34" charset="-120"/>
                <a:ea typeface="微軟正黑體" panose="020B0604030504040204" pitchFamily="34" charset="-120"/>
              </a:rPr>
              <a:t>2025/11/19</a:t>
            </a:r>
            <a:endParaRPr lang="zh-TW" altLang="en-US" sz="4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06421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noChangeArrowheads="1"/>
          </p:cNvSpPr>
          <p:nvPr>
            <p:ph type="title"/>
          </p:nvPr>
        </p:nvSpPr>
        <p:spPr>
          <a:xfrm>
            <a:off x="1929643" y="218904"/>
            <a:ext cx="8486811" cy="1041230"/>
          </a:xfrm>
        </p:spPr>
        <p:txBody>
          <a:bodyPr/>
          <a:lstStyle/>
          <a:p>
            <a:r>
              <a:rPr lang="zh-TW" altLang="en-US" b="1" dirty="0" smtClean="0">
                <a:latin typeface="微軟正黑體" panose="020B0604030504040204" pitchFamily="34" charset="-120"/>
                <a:ea typeface="微軟正黑體" panose="020B0604030504040204" pitchFamily="34" charset="-120"/>
              </a:rPr>
              <a:t>學、經歷</a:t>
            </a:r>
          </a:p>
        </p:txBody>
      </p:sp>
      <p:sp>
        <p:nvSpPr>
          <p:cNvPr id="17411" name="內容版面配置區 2"/>
          <p:cNvSpPr>
            <a:spLocks noGrp="1" noChangeArrowheads="1"/>
          </p:cNvSpPr>
          <p:nvPr>
            <p:ph idx="1"/>
          </p:nvPr>
        </p:nvSpPr>
        <p:spPr>
          <a:xfrm>
            <a:off x="373626" y="1480476"/>
            <a:ext cx="10042828" cy="4954120"/>
          </a:xfrm>
        </p:spPr>
        <p:txBody>
          <a:bodyPr/>
          <a:lstStyle/>
          <a:p>
            <a:r>
              <a:rPr lang="zh-TW" altLang="en-US" b="1" dirty="0" smtClean="0">
                <a:latin typeface="微軟正黑體" panose="020B0604030504040204" pitchFamily="34" charset="-120"/>
                <a:ea typeface="微軟正黑體" panose="020B0604030504040204" pitchFamily="34" charset="-120"/>
              </a:rPr>
              <a:t>專科	</a:t>
            </a:r>
            <a:r>
              <a:rPr lang="en-US" altLang="zh-TW" b="1" dirty="0" smtClean="0">
                <a:latin typeface="微軟正黑體" panose="020B0604030504040204" pitchFamily="34" charset="-120"/>
                <a:ea typeface="微軟正黑體" panose="020B0604030504040204" pitchFamily="34" charset="-120"/>
              </a:rPr>
              <a:t>1989 </a:t>
            </a:r>
            <a:r>
              <a:rPr lang="zh-TW" altLang="en-US" b="1" dirty="0" smtClean="0">
                <a:solidFill>
                  <a:srgbClr val="0000FF"/>
                </a:solidFill>
                <a:latin typeface="微軟正黑體" panose="020B0604030504040204" pitchFamily="34" charset="-120"/>
                <a:ea typeface="微軟正黑體" panose="020B0604030504040204" pitchFamily="34" charset="-120"/>
              </a:rPr>
              <a:t>高雄工專</a:t>
            </a:r>
            <a:r>
              <a:rPr lang="zh-TW" altLang="en-US" b="1" dirty="0" smtClean="0">
                <a:latin typeface="微軟正黑體" panose="020B0604030504040204" pitchFamily="34" charset="-120"/>
                <a:ea typeface="微軟正黑體" panose="020B0604030504040204" pitchFamily="34" charset="-120"/>
              </a:rPr>
              <a:t>化工轉電子工程科畢業</a:t>
            </a:r>
          </a:p>
          <a:p>
            <a:r>
              <a:rPr lang="zh-TW" altLang="en-US" b="1" dirty="0" smtClean="0">
                <a:latin typeface="微軟正黑體" panose="020B0604030504040204" pitchFamily="34" charset="-120"/>
                <a:ea typeface="微軟正黑體" panose="020B0604030504040204" pitchFamily="34" charset="-120"/>
              </a:rPr>
              <a:t>大學	</a:t>
            </a:r>
            <a:r>
              <a:rPr lang="en-US" altLang="zh-TW" b="1" dirty="0" smtClean="0">
                <a:latin typeface="微軟正黑體" panose="020B0604030504040204" pitchFamily="34" charset="-120"/>
                <a:ea typeface="微軟正黑體" panose="020B0604030504040204" pitchFamily="34" charset="-120"/>
              </a:rPr>
              <a:t>1995 </a:t>
            </a:r>
            <a:r>
              <a:rPr lang="zh-TW" altLang="en-US" b="1" dirty="0" smtClean="0">
                <a:solidFill>
                  <a:srgbClr val="0000FF"/>
                </a:solidFill>
                <a:latin typeface="微軟正黑體" panose="020B0604030504040204" pitchFamily="34" charset="-120"/>
                <a:ea typeface="微軟正黑體" panose="020B0604030504040204" pitchFamily="34" charset="-120"/>
              </a:rPr>
              <a:t>政治大學</a:t>
            </a:r>
            <a:r>
              <a:rPr lang="zh-TW" altLang="en-US" b="1" dirty="0" smtClean="0">
                <a:latin typeface="微軟正黑體" panose="020B0604030504040204" pitchFamily="34" charset="-120"/>
                <a:ea typeface="微軟正黑體" panose="020B0604030504040204" pitchFamily="34" charset="-120"/>
              </a:rPr>
              <a:t>應用數學系</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輔修教育系</a:t>
            </a:r>
          </a:p>
          <a:p>
            <a:r>
              <a:rPr lang="zh-TW" altLang="en-US" b="1" dirty="0" smtClean="0">
                <a:latin typeface="微軟正黑體" panose="020B0604030504040204" pitchFamily="34" charset="-120"/>
                <a:ea typeface="微軟正黑體" panose="020B0604030504040204" pitchFamily="34" charset="-120"/>
              </a:rPr>
              <a:t>碩士	</a:t>
            </a:r>
            <a:r>
              <a:rPr lang="en-US" altLang="zh-TW" b="1" dirty="0" smtClean="0">
                <a:latin typeface="微軟正黑體" panose="020B0604030504040204" pitchFamily="34" charset="-120"/>
                <a:ea typeface="微軟正黑體" panose="020B0604030504040204" pitchFamily="34" charset="-120"/>
              </a:rPr>
              <a:t>1997 </a:t>
            </a:r>
            <a:r>
              <a:rPr lang="zh-TW" altLang="en-US" b="1" dirty="0" smtClean="0">
                <a:solidFill>
                  <a:srgbClr val="0000FF"/>
                </a:solidFill>
                <a:latin typeface="微軟正黑體" panose="020B0604030504040204" pitchFamily="34" charset="-120"/>
                <a:ea typeface="微軟正黑體" panose="020B0604030504040204" pitchFamily="34" charset="-120"/>
              </a:rPr>
              <a:t>交通大學</a:t>
            </a:r>
            <a:r>
              <a:rPr lang="zh-TW" altLang="en-US" b="1" dirty="0" smtClean="0">
                <a:latin typeface="微軟正黑體" panose="020B0604030504040204" pitchFamily="34" charset="-120"/>
                <a:ea typeface="微軟正黑體" panose="020B0604030504040204" pitchFamily="34" charset="-120"/>
              </a:rPr>
              <a:t>資訊工程學所畢業</a:t>
            </a:r>
          </a:p>
          <a:p>
            <a:r>
              <a:rPr lang="zh-TW" altLang="en-US" b="1" dirty="0" smtClean="0">
                <a:latin typeface="微軟正黑體" panose="020B0604030504040204" pitchFamily="34" charset="-120"/>
                <a:ea typeface="微軟正黑體" panose="020B0604030504040204" pitchFamily="34" charset="-120"/>
              </a:rPr>
              <a:t>政治大學</a:t>
            </a:r>
            <a:r>
              <a:rPr lang="en-US" altLang="zh-TW" b="1" dirty="0" smtClean="0">
                <a:latin typeface="微軟正黑體" panose="020B0604030504040204" pitchFamily="34" charset="-120"/>
                <a:ea typeface="微軟正黑體" panose="020B0604030504040204" pitchFamily="34" charset="-120"/>
              </a:rPr>
              <a:t>	1998 </a:t>
            </a:r>
            <a:r>
              <a:rPr lang="zh-TW" altLang="en-US" b="1" dirty="0" smtClean="0">
                <a:latin typeface="微軟正黑體" panose="020B0604030504040204" pitchFamily="34" charset="-120"/>
                <a:ea typeface="微軟正黑體" panose="020B0604030504040204" pitchFamily="34" charset="-120"/>
              </a:rPr>
              <a:t>教師英文第二專長班結業</a:t>
            </a:r>
          </a:p>
          <a:p>
            <a:r>
              <a:rPr lang="zh-TW" altLang="en-US" b="1" dirty="0" smtClean="0">
                <a:latin typeface="微軟正黑體" panose="020B0604030504040204" pitchFamily="34" charset="-120"/>
                <a:ea typeface="微軟正黑體" panose="020B0604030504040204" pitchFamily="34" charset="-120"/>
              </a:rPr>
              <a:t>博士	</a:t>
            </a:r>
            <a:r>
              <a:rPr lang="en-US" altLang="zh-TW" b="1" dirty="0" smtClean="0">
                <a:latin typeface="微軟正黑體" panose="020B0604030504040204" pitchFamily="34" charset="-120"/>
                <a:ea typeface="微軟正黑體" panose="020B0604030504040204" pitchFamily="34" charset="-120"/>
              </a:rPr>
              <a:t>2005 </a:t>
            </a:r>
            <a:r>
              <a:rPr lang="zh-TW" altLang="en-US" b="1" dirty="0" smtClean="0">
                <a:solidFill>
                  <a:srgbClr val="0000FF"/>
                </a:solidFill>
                <a:latin typeface="微軟正黑體" panose="020B0604030504040204" pitchFamily="34" charset="-120"/>
                <a:ea typeface="微軟正黑體" panose="020B0604030504040204" pitchFamily="34" charset="-120"/>
              </a:rPr>
              <a:t>交通大學</a:t>
            </a:r>
            <a:r>
              <a:rPr lang="zh-TW" altLang="en-US" b="1" dirty="0" smtClean="0">
                <a:latin typeface="微軟正黑體" panose="020B0604030504040204" pitchFamily="34" charset="-120"/>
                <a:ea typeface="微軟正黑體" panose="020B0604030504040204" pitchFamily="34" charset="-120"/>
              </a:rPr>
              <a:t>資訊工程系畢業</a:t>
            </a:r>
            <a:endParaRPr lang="en-US" altLang="zh-TW" b="1" dirty="0" smtClean="0">
              <a:latin typeface="微軟正黑體" panose="020B0604030504040204" pitchFamily="34" charset="-120"/>
              <a:ea typeface="微軟正黑體" panose="020B0604030504040204" pitchFamily="34" charset="-120"/>
            </a:endParaRPr>
          </a:p>
          <a:p>
            <a:pPr marL="0" indent="0">
              <a:buNone/>
            </a:pPr>
            <a:endParaRPr lang="en-US" altLang="zh-TW" b="1" dirty="0" smtClean="0">
              <a:latin typeface="微軟正黑體" panose="020B0604030504040204" pitchFamily="34" charset="-120"/>
              <a:ea typeface="微軟正黑體" panose="020B0604030504040204" pitchFamily="34" charset="-120"/>
            </a:endParaRPr>
          </a:p>
          <a:p>
            <a:pPr marL="0" indent="0">
              <a:buNone/>
            </a:pPr>
            <a:r>
              <a:rPr lang="zh-TW" altLang="en-US" b="1" dirty="0" smtClean="0">
                <a:latin typeface="微軟正黑體" panose="020B0604030504040204" pitchFamily="34" charset="-120"/>
                <a:ea typeface="微軟正黑體" panose="020B0604030504040204" pitchFamily="34" charset="-120"/>
              </a:rPr>
              <a:t>現任</a:t>
            </a:r>
            <a:endParaRPr lang="en-US" altLang="zh-TW" b="1" dirty="0" smtClean="0">
              <a:latin typeface="微軟正黑體" panose="020B0604030504040204" pitchFamily="34" charset="-120"/>
              <a:ea typeface="微軟正黑體" panose="020B0604030504040204" pitchFamily="34" charset="-120"/>
            </a:endParaRPr>
          </a:p>
          <a:p>
            <a:pPr marL="0" indent="0">
              <a:buNone/>
            </a:pPr>
            <a:r>
              <a:rPr lang="zh-TW" altLang="en-US" b="1" dirty="0">
                <a:latin typeface="微軟正黑體" panose="020B0604030504040204" pitchFamily="34" charset="-120"/>
                <a:ea typeface="微軟正黑體" panose="020B0604030504040204" pitchFamily="34" charset="-120"/>
              </a:rPr>
              <a:t>醫務管理暨醫療資訊學</a:t>
            </a:r>
            <a:r>
              <a:rPr lang="zh-TW" altLang="en-US" b="1" dirty="0" smtClean="0">
                <a:latin typeface="微軟正黑體" panose="020B0604030504040204" pitchFamily="34" charset="-120"/>
                <a:ea typeface="微軟正黑體" panose="020B0604030504040204" pitchFamily="34" charset="-120"/>
              </a:rPr>
              <a:t>系</a:t>
            </a:r>
            <a:r>
              <a:rPr lang="en-US" altLang="zh-TW" b="1" dirty="0" smtClean="0">
                <a:latin typeface="微軟正黑體" panose="020B0604030504040204" pitchFamily="34" charset="-120"/>
                <a:ea typeface="微軟正黑體" panose="020B0604030504040204" pitchFamily="34" charset="-120"/>
              </a:rPr>
              <a:t>/</a:t>
            </a:r>
            <a:r>
              <a:rPr lang="en-US" altLang="zh-TW" b="1" dirty="0">
                <a:latin typeface="微軟正黑體" panose="020B0604030504040204" pitchFamily="34" charset="-120"/>
                <a:ea typeface="微軟正黑體" panose="020B0604030504040204" pitchFamily="34" charset="-120"/>
              </a:rPr>
              <a:t>AI</a:t>
            </a:r>
            <a:r>
              <a:rPr lang="zh-TW" altLang="en-US" b="1" dirty="0">
                <a:latin typeface="微軟正黑體" panose="020B0604030504040204" pitchFamily="34" charset="-120"/>
                <a:ea typeface="微軟正黑體" panose="020B0604030504040204" pitchFamily="34" charset="-120"/>
              </a:rPr>
              <a:t>健康產業應用碩士學程   主任</a:t>
            </a:r>
          </a:p>
          <a:p>
            <a:pPr marL="0" indent="0">
              <a:buNone/>
            </a:pPr>
            <a:r>
              <a:rPr lang="zh-TW" altLang="en-US" b="1" dirty="0">
                <a:latin typeface="微軟正黑體" panose="020B0604030504040204" pitchFamily="34" charset="-120"/>
                <a:ea typeface="微軟正黑體" panose="020B0604030504040204" pitchFamily="34" charset="-120"/>
              </a:rPr>
              <a:t>精實管理暨資訊安全</a:t>
            </a:r>
            <a:r>
              <a:rPr lang="zh-TW" altLang="en-US" b="1" dirty="0" smtClean="0">
                <a:latin typeface="微軟正黑體" panose="020B0604030504040204" pitchFamily="34" charset="-120"/>
                <a:ea typeface="微軟正黑體" panose="020B0604030504040204" pitchFamily="34" charset="-120"/>
              </a:rPr>
              <a:t>研究中心 主任</a:t>
            </a:r>
            <a:r>
              <a:rPr lang="en-US" altLang="zh-TW" b="1" dirty="0" smtClean="0">
                <a:latin typeface="微軟正黑體" panose="020B0604030504040204" pitchFamily="34" charset="-120"/>
                <a:ea typeface="微軟正黑體" panose="020B0604030504040204" pitchFamily="34" charset="-120"/>
              </a:rPr>
              <a:t>/EMBT</a:t>
            </a:r>
            <a:r>
              <a:rPr lang="zh-TW" altLang="en-US" b="1" dirty="0" smtClean="0">
                <a:latin typeface="微軟正黑體" panose="020B0604030504040204" pitchFamily="34" charset="-120"/>
                <a:ea typeface="微軟正黑體" panose="020B0604030504040204" pitchFamily="34" charset="-120"/>
              </a:rPr>
              <a:t>專班</a:t>
            </a:r>
            <a:r>
              <a:rPr lang="en-US" altLang="zh-TW" b="1" dirty="0" smtClean="0">
                <a:latin typeface="微軟正黑體" panose="020B0604030504040204" pitchFamily="34" charset="-120"/>
                <a:ea typeface="微軟正黑體" panose="020B0604030504040204" pitchFamily="34" charset="-120"/>
              </a:rPr>
              <a:t>/AI</a:t>
            </a:r>
            <a:r>
              <a:rPr lang="zh-TW" altLang="en-US" b="1" dirty="0" smtClean="0">
                <a:latin typeface="微軟正黑體" panose="020B0604030504040204" pitchFamily="34" charset="-120"/>
                <a:ea typeface="微軟正黑體" panose="020B0604030504040204" pitchFamily="34" charset="-120"/>
              </a:rPr>
              <a:t>博 籌備主任</a:t>
            </a:r>
            <a:endParaRPr lang="zh-TW" altLang="en-US" b="1" dirty="0">
              <a:latin typeface="微軟正黑體" panose="020B0604030504040204" pitchFamily="34" charset="-120"/>
              <a:ea typeface="微軟正黑體" panose="020B0604030504040204" pitchFamily="34" charset="-120"/>
            </a:endParaRPr>
          </a:p>
        </p:txBody>
      </p:sp>
      <p:sp>
        <p:nvSpPr>
          <p:cNvPr id="17412" name="日期版面配置區 3"/>
          <p:cNvSpPr>
            <a:spLocks noGrp="1"/>
          </p:cNvSpPr>
          <p:nvPr>
            <p:ph type="dt" sz="quarter" idx="4294967295"/>
          </p:nvPr>
        </p:nvSpPr>
        <p:spPr bwMode="auto">
          <a:xfrm>
            <a:off x="1850436" y="6436037"/>
            <a:ext cx="2514504" cy="305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ko-KR"/>
              <a:t>itchen.class.kmu.edu.tw</a:t>
            </a:r>
          </a:p>
        </p:txBody>
      </p:sp>
      <p:pic>
        <p:nvPicPr>
          <p:cNvPr id="17413" name="圖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58017" y="2222874"/>
            <a:ext cx="3931613" cy="280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095427"/>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AI PK</a:t>
            </a:r>
            <a:r>
              <a:rPr lang="zh-TW" altLang="en-US" dirty="0" smtClean="0"/>
              <a:t>賽 </a:t>
            </a:r>
            <a:r>
              <a:rPr lang="en-US" altLang="zh-TW" dirty="0" smtClean="0">
                <a:hlinkClick r:id="rId2"/>
              </a:rPr>
              <a:t>https</a:t>
            </a:r>
            <a:r>
              <a:rPr lang="en-US" altLang="zh-TW" dirty="0">
                <a:hlinkClick r:id="rId2"/>
              </a:rPr>
              <a:t>://</a:t>
            </a:r>
            <a:r>
              <a:rPr lang="en-US" altLang="zh-TW" dirty="0" smtClean="0">
                <a:hlinkClick r:id="rId2"/>
              </a:rPr>
              <a:t>lmarena.ai</a:t>
            </a:r>
            <a:r>
              <a:rPr lang="en-US" altLang="zh-TW" dirty="0" smtClean="0"/>
              <a:t> </a:t>
            </a:r>
            <a:endParaRPr lang="zh-TW" altLang="en-US" dirty="0"/>
          </a:p>
        </p:txBody>
      </p:sp>
      <p:pic>
        <p:nvPicPr>
          <p:cNvPr id="4" name="內容版面配置區 3"/>
          <p:cNvPicPr>
            <a:picLocks noGrp="1" noChangeAspect="1"/>
          </p:cNvPicPr>
          <p:nvPr>
            <p:ph idx="1"/>
          </p:nvPr>
        </p:nvPicPr>
        <p:blipFill>
          <a:blip r:embed="rId3"/>
          <a:stretch>
            <a:fillRect/>
          </a:stretch>
        </p:blipFill>
        <p:spPr>
          <a:xfrm>
            <a:off x="1115861" y="1403593"/>
            <a:ext cx="9960277" cy="5375275"/>
          </a:xfrm>
          <a:prstGeom prst="rect">
            <a:avLst/>
          </a:prstGeom>
        </p:spPr>
      </p:pic>
    </p:spTree>
    <p:extLst>
      <p:ext uri="{BB962C8B-B14F-4D97-AF65-F5344CB8AC3E}">
        <p14:creationId xmlns:p14="http://schemas.microsoft.com/office/powerpoint/2010/main" val="296779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85800"/>
            <a:ext cx="12181631" cy="5064369"/>
          </a:xfrm>
          <a:prstGeom prst="rect">
            <a:avLst/>
          </a:prstGeom>
          <a:ln>
            <a:noFill/>
          </a:ln>
          <a:effectLst>
            <a:softEdge rad="112500"/>
          </a:effectLst>
        </p:spPr>
      </p:pic>
      <p:sp>
        <p:nvSpPr>
          <p:cNvPr id="2" name="矩形 1"/>
          <p:cNvSpPr/>
          <p:nvPr/>
        </p:nvSpPr>
        <p:spPr>
          <a:xfrm>
            <a:off x="8218943" y="5627077"/>
            <a:ext cx="3962688" cy="369332"/>
          </a:xfrm>
          <a:prstGeom prst="rect">
            <a:avLst/>
          </a:prstGeom>
        </p:spPr>
        <p:txBody>
          <a:bodyPr wrap="none">
            <a:spAutoFit/>
          </a:bodyPr>
          <a:lstStyle/>
          <a:p>
            <a:r>
              <a:rPr lang="zh-TW" altLang="en-US" dirty="0"/>
              <a:t>https://ctld.video.nccu.edu.tw/km/1172</a:t>
            </a:r>
          </a:p>
        </p:txBody>
      </p:sp>
      <p:sp>
        <p:nvSpPr>
          <p:cNvPr id="3" name="矩形 2"/>
          <p:cNvSpPr/>
          <p:nvPr/>
        </p:nvSpPr>
        <p:spPr>
          <a:xfrm>
            <a:off x="216876" y="6031523"/>
            <a:ext cx="11318632" cy="369332"/>
          </a:xfrm>
          <a:prstGeom prst="rect">
            <a:avLst/>
          </a:prstGeom>
        </p:spPr>
        <p:txBody>
          <a:bodyPr wrap="square">
            <a:spAutoFit/>
          </a:bodyPr>
          <a:lstStyle/>
          <a:p>
            <a:r>
              <a:rPr lang="en-US" altLang="zh-TW" b="1" dirty="0"/>
              <a:t>TAICA </a:t>
            </a:r>
            <a:r>
              <a:rPr lang="zh-TW" altLang="en-US" b="1" dirty="0"/>
              <a:t>生成式 </a:t>
            </a:r>
            <a:r>
              <a:rPr lang="en-US" altLang="zh-TW" b="1" dirty="0"/>
              <a:t>AI </a:t>
            </a:r>
            <a:r>
              <a:rPr lang="en-US" altLang="zh-TW" b="1" dirty="0" smtClean="0"/>
              <a:t> </a:t>
            </a:r>
            <a:r>
              <a:rPr lang="zh-TW" altLang="en-US" dirty="0" smtClean="0">
                <a:hlinkClick r:id="rId4"/>
              </a:rPr>
              <a:t>https</a:t>
            </a:r>
            <a:r>
              <a:rPr lang="zh-TW" altLang="en-US" dirty="0">
                <a:hlinkClick r:id="rId4"/>
              </a:rPr>
              <a:t>://www.youtube.com/watch?v=4BRBxy0EMT8&amp;list=PL-eaXJVCzwbukEFU2k5vu</a:t>
            </a:r>
            <a:r>
              <a:rPr lang="zh-TW" altLang="en-US" dirty="0" smtClean="0">
                <a:hlinkClick r:id="rId4"/>
              </a:rPr>
              <a:t>_BlUqgVLsEnv</a:t>
            </a:r>
            <a:endParaRPr lang="zh-TW" altLang="en-US" dirty="0"/>
          </a:p>
        </p:txBody>
      </p:sp>
      <p:sp>
        <p:nvSpPr>
          <p:cNvPr id="4" name="矩形 3"/>
          <p:cNvSpPr/>
          <p:nvPr/>
        </p:nvSpPr>
        <p:spPr>
          <a:xfrm>
            <a:off x="216875" y="6400855"/>
            <a:ext cx="11811001" cy="369332"/>
          </a:xfrm>
          <a:prstGeom prst="rect">
            <a:avLst/>
          </a:prstGeom>
        </p:spPr>
        <p:txBody>
          <a:bodyPr wrap="square">
            <a:spAutoFit/>
          </a:bodyPr>
          <a:lstStyle/>
          <a:p>
            <a:r>
              <a:rPr lang="en-US" altLang="zh-TW" b="1" dirty="0"/>
              <a:t>TAICA </a:t>
            </a:r>
            <a:r>
              <a:rPr lang="zh-TW" altLang="en-US" b="1" dirty="0"/>
              <a:t>生成式 </a:t>
            </a:r>
            <a:r>
              <a:rPr lang="en-US" altLang="zh-TW" b="1" dirty="0" smtClean="0"/>
              <a:t>AI </a:t>
            </a:r>
            <a:r>
              <a:rPr lang="zh-TW" altLang="en-US" dirty="0" smtClean="0">
                <a:hlinkClick r:id="rId5"/>
              </a:rPr>
              <a:t>https</a:t>
            </a:r>
            <a:r>
              <a:rPr lang="zh-TW" altLang="en-US" dirty="0">
                <a:hlinkClick r:id="rId5"/>
              </a:rPr>
              <a:t>://www.youtube.com/watch?v=3cxvRqGNiNw&amp;list=PL-eaXJVCzwbsXqWvQncPuuCg3wASAWWf</a:t>
            </a:r>
            <a:r>
              <a:rPr lang="zh-TW" altLang="en-US" dirty="0" smtClean="0">
                <a:hlinkClick r:id="rId5"/>
              </a:rPr>
              <a:t>O</a:t>
            </a:r>
            <a:endParaRPr lang="zh-TW" altLang="en-US" dirty="0"/>
          </a:p>
        </p:txBody>
      </p:sp>
    </p:spTree>
    <p:extLst>
      <p:ext uri="{BB962C8B-B14F-4D97-AF65-F5344CB8AC3E}">
        <p14:creationId xmlns:p14="http://schemas.microsoft.com/office/powerpoint/2010/main" val="2766315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5182475" y="3283974"/>
            <a:ext cx="7009525" cy="3574026"/>
          </a:xfrm>
          <a:prstGeom prst="rect">
            <a:avLst/>
          </a:prstGeom>
        </p:spPr>
      </p:pic>
      <p:pic>
        <p:nvPicPr>
          <p:cNvPr id="2" name="圖片 1"/>
          <p:cNvPicPr>
            <a:picLocks noChangeAspect="1"/>
          </p:cNvPicPr>
          <p:nvPr/>
        </p:nvPicPr>
        <p:blipFill>
          <a:blip r:embed="rId3"/>
          <a:stretch>
            <a:fillRect/>
          </a:stretch>
        </p:blipFill>
        <p:spPr>
          <a:xfrm>
            <a:off x="159304" y="980250"/>
            <a:ext cx="5572903" cy="3029373"/>
          </a:xfrm>
          <a:prstGeom prst="rect">
            <a:avLst/>
          </a:prstGeom>
        </p:spPr>
      </p:pic>
      <p:sp>
        <p:nvSpPr>
          <p:cNvPr id="3" name="標題 2"/>
          <p:cNvSpPr>
            <a:spLocks noGrp="1"/>
          </p:cNvSpPr>
          <p:nvPr>
            <p:ph type="title"/>
          </p:nvPr>
        </p:nvSpPr>
        <p:spPr>
          <a:xfrm>
            <a:off x="838200" y="365125"/>
            <a:ext cx="10515600" cy="765585"/>
          </a:xfrm>
        </p:spPr>
        <p:txBody>
          <a:bodyPr/>
          <a:lstStyle/>
          <a:p>
            <a:r>
              <a:rPr lang="en-US" altLang="zh-TW" dirty="0" smtClean="0"/>
              <a:t>Tensor</a:t>
            </a:r>
            <a:endParaRPr lang="zh-TW" altLang="en-US" dirty="0"/>
          </a:p>
        </p:txBody>
      </p:sp>
    </p:spTree>
    <p:extLst>
      <p:ext uri="{BB962C8B-B14F-4D97-AF65-F5344CB8AC3E}">
        <p14:creationId xmlns:p14="http://schemas.microsoft.com/office/powerpoint/2010/main" val="1321677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One-Hot Encoding</a:t>
            </a:r>
            <a:endParaRPr lang="zh-TW" altLang="en-US" dirty="0"/>
          </a:p>
        </p:txBody>
      </p:sp>
      <p:sp>
        <p:nvSpPr>
          <p:cNvPr id="3" name="內容版面配置區 2"/>
          <p:cNvSpPr>
            <a:spLocks noGrp="1"/>
          </p:cNvSpPr>
          <p:nvPr>
            <p:ph idx="1"/>
          </p:nvPr>
        </p:nvSpPr>
        <p:spPr>
          <a:xfrm>
            <a:off x="838200" y="1825624"/>
            <a:ext cx="10515600" cy="4803621"/>
          </a:xfrm>
        </p:spPr>
        <p:txBody>
          <a:bodyPr/>
          <a:lstStyle/>
          <a:p>
            <a:pPr marL="0" indent="0">
              <a:buNone/>
            </a:pPr>
            <a:r>
              <a:rPr lang="zh-TW" altLang="en-US" dirty="0" smtClean="0"/>
              <a:t>沒數字</a:t>
            </a:r>
            <a:r>
              <a:rPr lang="en-US" altLang="zh-TW" dirty="0" smtClean="0"/>
              <a:t>, </a:t>
            </a:r>
            <a:r>
              <a:rPr lang="zh-TW" altLang="en-US" dirty="0" smtClean="0"/>
              <a:t>就自己給數字</a:t>
            </a:r>
            <a:endParaRPr lang="zh-TW" altLang="en-US" dirty="0"/>
          </a:p>
        </p:txBody>
      </p:sp>
      <p:pic>
        <p:nvPicPr>
          <p:cNvPr id="4" name="圖片 3"/>
          <p:cNvPicPr>
            <a:picLocks noChangeAspect="1"/>
          </p:cNvPicPr>
          <p:nvPr/>
        </p:nvPicPr>
        <p:blipFill>
          <a:blip r:embed="rId2"/>
          <a:stretch>
            <a:fillRect/>
          </a:stretch>
        </p:blipFill>
        <p:spPr>
          <a:xfrm>
            <a:off x="1376501" y="2379406"/>
            <a:ext cx="9438998" cy="4249840"/>
          </a:xfrm>
          <a:prstGeom prst="rect">
            <a:avLst/>
          </a:prstGeom>
        </p:spPr>
      </p:pic>
    </p:spTree>
    <p:extLst>
      <p:ext uri="{BB962C8B-B14F-4D97-AF65-F5344CB8AC3E}">
        <p14:creationId xmlns:p14="http://schemas.microsoft.com/office/powerpoint/2010/main" val="1518139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45124"/>
            <a:ext cx="12165821" cy="6040314"/>
          </a:xfrm>
          <a:prstGeom prst="rect">
            <a:avLst/>
          </a:prstGeom>
          <a:ln>
            <a:noFill/>
          </a:ln>
          <a:effectLst>
            <a:softEdge rad="112500"/>
          </a:effectLst>
        </p:spPr>
      </p:pic>
    </p:spTree>
    <p:extLst>
      <p:ext uri="{BB962C8B-B14F-4D97-AF65-F5344CB8AC3E}">
        <p14:creationId xmlns:p14="http://schemas.microsoft.com/office/powerpoint/2010/main" val="3290437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48235"/>
            <a:ext cx="12167309" cy="6042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圖片 2"/>
          <p:cNvPicPr>
            <a:picLocks noChangeAspect="1"/>
          </p:cNvPicPr>
          <p:nvPr/>
        </p:nvPicPr>
        <p:blipFill>
          <a:blip r:embed="rId3"/>
          <a:stretch>
            <a:fillRect/>
          </a:stretch>
        </p:blipFill>
        <p:spPr>
          <a:xfrm>
            <a:off x="2465383" y="1697693"/>
            <a:ext cx="3271972" cy="1094667"/>
          </a:xfrm>
          <a:prstGeom prst="rect">
            <a:avLst/>
          </a:prstGeom>
          <a:ln>
            <a:noFill/>
          </a:ln>
          <a:effectLst>
            <a:softEdge rad="112500"/>
          </a:effectLst>
        </p:spPr>
      </p:pic>
    </p:spTree>
    <p:extLst>
      <p:ext uri="{BB962C8B-B14F-4D97-AF65-F5344CB8AC3E}">
        <p14:creationId xmlns:p14="http://schemas.microsoft.com/office/powerpoint/2010/main" val="1504114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0"/>
            <a:ext cx="7285703" cy="3705723"/>
          </a:xfrm>
          <a:prstGeom prst="rect">
            <a:avLst/>
          </a:prstGeom>
          <a:ln>
            <a:noFill/>
          </a:ln>
          <a:effectLst>
            <a:softEdge rad="112500"/>
          </a:effectLst>
        </p:spPr>
      </p:pic>
      <p:pic>
        <p:nvPicPr>
          <p:cNvPr id="3" name="圖片 2"/>
          <p:cNvPicPr>
            <a:picLocks noChangeAspect="1"/>
          </p:cNvPicPr>
          <p:nvPr/>
        </p:nvPicPr>
        <p:blipFill>
          <a:blip r:embed="rId3"/>
          <a:stretch>
            <a:fillRect/>
          </a:stretch>
        </p:blipFill>
        <p:spPr>
          <a:xfrm>
            <a:off x="5140159" y="3441290"/>
            <a:ext cx="7051840" cy="3416710"/>
          </a:xfrm>
          <a:prstGeom prst="rect">
            <a:avLst/>
          </a:prstGeom>
          <a:ln>
            <a:noFill/>
          </a:ln>
          <a:effectLst>
            <a:softEdge rad="112500"/>
          </a:effectLst>
        </p:spPr>
      </p:pic>
    </p:spTree>
    <p:extLst>
      <p:ext uri="{BB962C8B-B14F-4D97-AF65-F5344CB8AC3E}">
        <p14:creationId xmlns:p14="http://schemas.microsoft.com/office/powerpoint/2010/main" val="545895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174775" y="122182"/>
            <a:ext cx="7382179" cy="6683720"/>
          </a:xfrm>
          <a:prstGeom prst="rect">
            <a:avLst/>
          </a:prstGeom>
        </p:spPr>
      </p:pic>
    </p:spTree>
    <p:extLst>
      <p:ext uri="{BB962C8B-B14F-4D97-AF65-F5344CB8AC3E}">
        <p14:creationId xmlns:p14="http://schemas.microsoft.com/office/powerpoint/2010/main" val="944732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93065"/>
            <a:ext cx="12192000" cy="5790997"/>
          </a:xfrm>
          <a:prstGeom prst="rect">
            <a:avLst/>
          </a:prstGeom>
          <a:ln>
            <a:noFill/>
          </a:ln>
          <a:effectLst>
            <a:softEdge rad="112500"/>
          </a:effectLst>
        </p:spPr>
      </p:pic>
    </p:spTree>
    <p:extLst>
      <p:ext uri="{BB962C8B-B14F-4D97-AF65-F5344CB8AC3E}">
        <p14:creationId xmlns:p14="http://schemas.microsoft.com/office/powerpoint/2010/main" val="2827448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0ACEBA6-3B62-4EEB-9272-F47B0B44D82E}"/>
              </a:ext>
            </a:extLst>
          </p:cNvPr>
          <p:cNvPicPr>
            <a:picLocks noChangeAspect="1"/>
          </p:cNvPicPr>
          <p:nvPr/>
        </p:nvPicPr>
        <p:blipFill>
          <a:blip r:embed="rId2"/>
          <a:stretch>
            <a:fillRect/>
          </a:stretch>
        </p:blipFill>
        <p:spPr>
          <a:xfrm>
            <a:off x="363935" y="1621773"/>
            <a:ext cx="11464129" cy="4572550"/>
          </a:xfrm>
          <a:prstGeom prst="rect">
            <a:avLst/>
          </a:prstGeom>
        </p:spPr>
      </p:pic>
      <p:sp>
        <p:nvSpPr>
          <p:cNvPr id="4" name="標題 3">
            <a:extLst>
              <a:ext uri="{FF2B5EF4-FFF2-40B4-BE49-F238E27FC236}">
                <a16:creationId xmlns:a16="http://schemas.microsoft.com/office/drawing/2014/main" id="{6B0EE351-D17F-4F4E-9D08-A40317D312EF}"/>
              </a:ext>
            </a:extLst>
          </p:cNvPr>
          <p:cNvSpPr>
            <a:spLocks noGrp="1"/>
          </p:cNvSpPr>
          <p:nvPr>
            <p:ph type="title"/>
          </p:nvPr>
        </p:nvSpPr>
        <p:spPr/>
        <p:txBody>
          <a:bodyPr/>
          <a:lstStyle/>
          <a:p>
            <a:r>
              <a:rPr lang="zh-TW" altLang="en-US" dirty="0"/>
              <a:t>深度學習</a:t>
            </a:r>
          </a:p>
        </p:txBody>
      </p:sp>
    </p:spTree>
    <p:extLst>
      <p:ext uri="{BB962C8B-B14F-4D97-AF65-F5344CB8AC3E}">
        <p14:creationId xmlns:p14="http://schemas.microsoft.com/office/powerpoint/2010/main" val="444008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隱藏層</a:t>
            </a:r>
            <a:endParaRPr lang="zh-TW" altLang="en-US" dirty="0"/>
          </a:p>
        </p:txBody>
      </p:sp>
      <p:pic>
        <p:nvPicPr>
          <p:cNvPr id="3" name="圖片 2">
            <a:extLst>
              <a:ext uri="{FF2B5EF4-FFF2-40B4-BE49-F238E27FC236}">
                <a16:creationId xmlns:a16="http://schemas.microsoft.com/office/drawing/2014/main" id="{EF8E0152-B8A5-4A40-BB42-60EE67F649E0}"/>
              </a:ext>
            </a:extLst>
          </p:cNvPr>
          <p:cNvPicPr>
            <a:picLocks noChangeAspect="1"/>
          </p:cNvPicPr>
          <p:nvPr/>
        </p:nvPicPr>
        <p:blipFill>
          <a:blip r:embed="rId2"/>
          <a:stretch>
            <a:fillRect/>
          </a:stretch>
        </p:blipFill>
        <p:spPr>
          <a:xfrm>
            <a:off x="398213" y="1769806"/>
            <a:ext cx="11233348" cy="4810981"/>
          </a:xfrm>
          <a:prstGeom prst="rect">
            <a:avLst/>
          </a:prstGeom>
        </p:spPr>
      </p:pic>
    </p:spTree>
    <p:extLst>
      <p:ext uri="{BB962C8B-B14F-4D97-AF65-F5344CB8AC3E}">
        <p14:creationId xmlns:p14="http://schemas.microsoft.com/office/powerpoint/2010/main" val="1459594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用深度學習打造函數學習機的方法</a:t>
            </a:r>
            <a:endParaRPr lang="zh-TW" altLang="en-US" dirty="0"/>
          </a:p>
        </p:txBody>
      </p:sp>
      <p:pic>
        <p:nvPicPr>
          <p:cNvPr id="3" name="圖片 2"/>
          <p:cNvPicPr>
            <a:picLocks noChangeAspect="1"/>
          </p:cNvPicPr>
          <p:nvPr/>
        </p:nvPicPr>
        <p:blipFill rotWithShape="1">
          <a:blip r:embed="rId2"/>
          <a:srcRect t="22209"/>
          <a:stretch/>
        </p:blipFill>
        <p:spPr>
          <a:xfrm>
            <a:off x="300305" y="1759514"/>
            <a:ext cx="11591389" cy="4385647"/>
          </a:xfrm>
          <a:prstGeom prst="rect">
            <a:avLst/>
          </a:prstGeom>
          <a:ln>
            <a:noFill/>
          </a:ln>
          <a:effectLst>
            <a:softEdge rad="112500"/>
          </a:effectLst>
        </p:spPr>
      </p:pic>
    </p:spTree>
    <p:extLst>
      <p:ext uri="{BB962C8B-B14F-4D97-AF65-F5344CB8AC3E}">
        <p14:creationId xmlns:p14="http://schemas.microsoft.com/office/powerpoint/2010/main" val="494470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351836" y="1460935"/>
            <a:ext cx="11363244" cy="4399089"/>
          </a:xfrm>
          <a:prstGeom prst="rect">
            <a:avLst/>
          </a:prstGeom>
          <a:ln>
            <a:noFill/>
          </a:ln>
          <a:effectLst>
            <a:softEdge rad="112500"/>
          </a:effectLst>
        </p:spPr>
      </p:pic>
    </p:spTree>
    <p:extLst>
      <p:ext uri="{BB962C8B-B14F-4D97-AF65-F5344CB8AC3E}">
        <p14:creationId xmlns:p14="http://schemas.microsoft.com/office/powerpoint/2010/main" val="2748853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127743" y="1690688"/>
            <a:ext cx="4226057" cy="4057539"/>
          </a:xfrm>
          <a:prstGeom prst="rect">
            <a:avLst/>
          </a:prstGeom>
        </p:spPr>
      </p:pic>
      <p:sp>
        <p:nvSpPr>
          <p:cNvPr id="3" name="標題 2"/>
          <p:cNvSpPr>
            <a:spLocks noGrp="1"/>
          </p:cNvSpPr>
          <p:nvPr>
            <p:ph type="title"/>
          </p:nvPr>
        </p:nvSpPr>
        <p:spPr/>
        <p:txBody>
          <a:bodyPr/>
          <a:lstStyle/>
          <a:p>
            <a:r>
              <a:rPr lang="zh-TW" altLang="en-US" dirty="0"/>
              <a:t>神經元</a:t>
            </a:r>
          </a:p>
        </p:txBody>
      </p:sp>
      <p:pic>
        <p:nvPicPr>
          <p:cNvPr id="5" name="圖片 4">
            <a:extLst>
              <a:ext uri="{FF2B5EF4-FFF2-40B4-BE49-F238E27FC236}">
                <a16:creationId xmlns:a16="http://schemas.microsoft.com/office/drawing/2014/main" id="{B33928D9-2CAE-44E1-943D-28CED495853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0216" y="1795849"/>
            <a:ext cx="6178379" cy="4057539"/>
          </a:xfrm>
          <a:prstGeom prst="rect">
            <a:avLst/>
          </a:prstGeom>
        </p:spPr>
      </p:pic>
      <p:pic>
        <p:nvPicPr>
          <p:cNvPr id="6" name="圖片 5">
            <a:extLst>
              <a:ext uri="{FF2B5EF4-FFF2-40B4-BE49-F238E27FC236}">
                <a16:creationId xmlns:a16="http://schemas.microsoft.com/office/drawing/2014/main" id="{BFC459AE-8CF0-4C42-B1C6-8BF332DF931E}"/>
              </a:ext>
            </a:extLst>
          </p:cNvPr>
          <p:cNvPicPr>
            <a:picLocks noChangeAspect="1"/>
          </p:cNvPicPr>
          <p:nvPr/>
        </p:nvPicPr>
        <p:blipFill>
          <a:blip r:embed="rId4"/>
          <a:stretch>
            <a:fillRect/>
          </a:stretch>
        </p:blipFill>
        <p:spPr>
          <a:xfrm>
            <a:off x="3020911" y="365125"/>
            <a:ext cx="4106832" cy="1664348"/>
          </a:xfrm>
          <a:prstGeom prst="rect">
            <a:avLst/>
          </a:prstGeom>
        </p:spPr>
      </p:pic>
    </p:spTree>
    <p:extLst>
      <p:ext uri="{BB962C8B-B14F-4D97-AF65-F5344CB8AC3E}">
        <p14:creationId xmlns:p14="http://schemas.microsoft.com/office/powerpoint/2010/main" val="3438121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a:t>神經元</a:t>
            </a:r>
          </a:p>
        </p:txBody>
      </p:sp>
      <p:pic>
        <p:nvPicPr>
          <p:cNvPr id="5" name="圖片 4">
            <a:extLst>
              <a:ext uri="{FF2B5EF4-FFF2-40B4-BE49-F238E27FC236}">
                <a16:creationId xmlns:a16="http://schemas.microsoft.com/office/drawing/2014/main" id="{B33928D9-2CAE-44E1-943D-28CED495853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00216" y="1795849"/>
            <a:ext cx="6178379" cy="4057539"/>
          </a:xfrm>
          <a:prstGeom prst="rect">
            <a:avLst/>
          </a:prstGeom>
        </p:spPr>
      </p:pic>
      <p:pic>
        <p:nvPicPr>
          <p:cNvPr id="10" name="圖片 9">
            <a:extLst>
              <a:ext uri="{FF2B5EF4-FFF2-40B4-BE49-F238E27FC236}">
                <a16:creationId xmlns:a16="http://schemas.microsoft.com/office/drawing/2014/main" id="{FC763EF1-00FB-40FC-AE22-B8B2FDC21F0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08853" y="1795849"/>
            <a:ext cx="4923525" cy="4242358"/>
          </a:xfrm>
          <a:prstGeom prst="rect">
            <a:avLst/>
          </a:prstGeom>
        </p:spPr>
      </p:pic>
    </p:spTree>
    <p:extLst>
      <p:ext uri="{BB962C8B-B14F-4D97-AF65-F5344CB8AC3E}">
        <p14:creationId xmlns:p14="http://schemas.microsoft.com/office/powerpoint/2010/main" val="222659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35B874-59BB-49F5-B7AF-A2F62E161690}"/>
              </a:ext>
            </a:extLst>
          </p:cNvPr>
          <p:cNvSpPr>
            <a:spLocks noGrp="1"/>
          </p:cNvSpPr>
          <p:nvPr>
            <p:ph type="title"/>
          </p:nvPr>
        </p:nvSpPr>
        <p:spPr/>
        <p:txBody>
          <a:bodyPr/>
          <a:lstStyle/>
          <a:p>
            <a:r>
              <a:rPr lang="zh-TW" altLang="en-US" dirty="0"/>
              <a:t>激發函數 </a:t>
            </a:r>
            <a:r>
              <a:rPr lang="zh-TW" altLang="en-US" i="1" dirty="0">
                <a:sym typeface="Symbol" panose="05050102010706020507" pitchFamily="18" charset="2"/>
              </a:rPr>
              <a:t></a:t>
            </a:r>
            <a:endParaRPr lang="zh-TW" altLang="en-US" i="1" dirty="0"/>
          </a:p>
        </p:txBody>
      </p:sp>
      <p:pic>
        <p:nvPicPr>
          <p:cNvPr id="4" name="圖片 3">
            <a:extLst>
              <a:ext uri="{FF2B5EF4-FFF2-40B4-BE49-F238E27FC236}">
                <a16:creationId xmlns:a16="http://schemas.microsoft.com/office/drawing/2014/main" id="{946C7DEF-9679-4CEC-BE29-F67A8BF64A65}"/>
              </a:ext>
            </a:extLst>
          </p:cNvPr>
          <p:cNvPicPr>
            <a:picLocks noChangeAspect="1"/>
          </p:cNvPicPr>
          <p:nvPr/>
        </p:nvPicPr>
        <p:blipFill>
          <a:blip r:embed="rId2"/>
          <a:stretch>
            <a:fillRect/>
          </a:stretch>
        </p:blipFill>
        <p:spPr>
          <a:xfrm>
            <a:off x="281488" y="1394866"/>
            <a:ext cx="8670670" cy="3998504"/>
          </a:xfrm>
          <a:prstGeom prst="rect">
            <a:avLst/>
          </a:prstGeo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9042" y="3690202"/>
            <a:ext cx="5755887" cy="3082910"/>
          </a:xfrm>
          <a:prstGeom prst="rect">
            <a:avLst/>
          </a:prstGeom>
        </p:spPr>
      </p:pic>
    </p:spTree>
    <p:extLst>
      <p:ext uri="{BB962C8B-B14F-4D97-AF65-F5344CB8AC3E}">
        <p14:creationId xmlns:p14="http://schemas.microsoft.com/office/powerpoint/2010/main" val="765460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8C55AD5-1910-48B7-9F53-099E718C5624}"/>
              </a:ext>
            </a:extLst>
          </p:cNvPr>
          <p:cNvSpPr>
            <a:spLocks noGrp="1"/>
          </p:cNvSpPr>
          <p:nvPr>
            <p:ph type="title"/>
          </p:nvPr>
        </p:nvSpPr>
        <p:spPr/>
        <p:txBody>
          <a:bodyPr/>
          <a:lstStyle/>
          <a:p>
            <a:endParaRPr lang="zh-TW" altLang="en-US"/>
          </a:p>
        </p:txBody>
      </p:sp>
      <p:pic>
        <p:nvPicPr>
          <p:cNvPr id="4" name="圖片 3">
            <a:extLst>
              <a:ext uri="{FF2B5EF4-FFF2-40B4-BE49-F238E27FC236}">
                <a16:creationId xmlns:a16="http://schemas.microsoft.com/office/drawing/2014/main" id="{BCE3625A-75E0-4B5D-B546-BB85FD32F57F}"/>
              </a:ext>
            </a:extLst>
          </p:cNvPr>
          <p:cNvPicPr>
            <a:picLocks noChangeAspect="1"/>
          </p:cNvPicPr>
          <p:nvPr/>
        </p:nvPicPr>
        <p:blipFill>
          <a:blip r:embed="rId2"/>
          <a:stretch>
            <a:fillRect/>
          </a:stretch>
        </p:blipFill>
        <p:spPr>
          <a:xfrm>
            <a:off x="1475730" y="1747603"/>
            <a:ext cx="9240540" cy="3362794"/>
          </a:xfrm>
          <a:prstGeom prst="rect">
            <a:avLst/>
          </a:prstGeom>
        </p:spPr>
      </p:pic>
      <p:pic>
        <p:nvPicPr>
          <p:cNvPr id="6" name="圖片 5">
            <a:extLst>
              <a:ext uri="{FF2B5EF4-FFF2-40B4-BE49-F238E27FC236}">
                <a16:creationId xmlns:a16="http://schemas.microsoft.com/office/drawing/2014/main" id="{1B31679B-B1E5-4638-8FF4-E79BA364D145}"/>
              </a:ext>
            </a:extLst>
          </p:cNvPr>
          <p:cNvPicPr>
            <a:picLocks noChangeAspect="1"/>
          </p:cNvPicPr>
          <p:nvPr/>
        </p:nvPicPr>
        <p:blipFill>
          <a:blip r:embed="rId3"/>
          <a:stretch>
            <a:fillRect/>
          </a:stretch>
        </p:blipFill>
        <p:spPr>
          <a:xfrm>
            <a:off x="7082196" y="4040490"/>
            <a:ext cx="2886478" cy="1000265"/>
          </a:xfrm>
          <a:prstGeom prst="rect">
            <a:avLst/>
          </a:prstGeom>
        </p:spPr>
      </p:pic>
      <p:pic>
        <p:nvPicPr>
          <p:cNvPr id="8" name="圖片 7">
            <a:extLst>
              <a:ext uri="{FF2B5EF4-FFF2-40B4-BE49-F238E27FC236}">
                <a16:creationId xmlns:a16="http://schemas.microsoft.com/office/drawing/2014/main" id="{4B5183F1-F62E-49F6-BAA7-248DF4B3F8E6}"/>
              </a:ext>
            </a:extLst>
          </p:cNvPr>
          <p:cNvPicPr>
            <a:picLocks noChangeAspect="1"/>
          </p:cNvPicPr>
          <p:nvPr/>
        </p:nvPicPr>
        <p:blipFill>
          <a:blip r:embed="rId4"/>
          <a:stretch>
            <a:fillRect/>
          </a:stretch>
        </p:blipFill>
        <p:spPr>
          <a:xfrm>
            <a:off x="5019525" y="5216049"/>
            <a:ext cx="2152950" cy="790685"/>
          </a:xfrm>
          <a:prstGeom prst="rect">
            <a:avLst/>
          </a:prstGeom>
        </p:spPr>
      </p:pic>
    </p:spTree>
    <p:extLst>
      <p:ext uri="{BB962C8B-B14F-4D97-AF65-F5344CB8AC3E}">
        <p14:creationId xmlns:p14="http://schemas.microsoft.com/office/powerpoint/2010/main" val="1917495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FDB79D-E051-491E-BC5C-027460DA7751}"/>
              </a:ext>
            </a:extLst>
          </p:cNvPr>
          <p:cNvSpPr>
            <a:spLocks noGrp="1"/>
          </p:cNvSpPr>
          <p:nvPr>
            <p:ph type="title"/>
          </p:nvPr>
        </p:nvSpPr>
        <p:spPr/>
        <p:txBody>
          <a:bodyPr/>
          <a:lstStyle/>
          <a:p>
            <a:r>
              <a:rPr lang="zh-TW" altLang="en-US" dirty="0"/>
              <a:t>神經網路怎麼學的</a:t>
            </a:r>
            <a:r>
              <a:rPr lang="en-US" altLang="zh-TW" dirty="0"/>
              <a:t>?</a:t>
            </a:r>
            <a:endParaRPr lang="zh-TW" altLang="en-US" dirty="0"/>
          </a:p>
        </p:txBody>
      </p:sp>
      <p:pic>
        <p:nvPicPr>
          <p:cNvPr id="8" name="圖片 7">
            <a:extLst>
              <a:ext uri="{FF2B5EF4-FFF2-40B4-BE49-F238E27FC236}">
                <a16:creationId xmlns:a16="http://schemas.microsoft.com/office/drawing/2014/main" id="{D3AA9FCB-C239-4103-9F68-D97DF4863AA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361157"/>
            <a:ext cx="7800475" cy="4135685"/>
          </a:xfrm>
          <a:prstGeom prst="rect">
            <a:avLst/>
          </a:prstGeom>
        </p:spPr>
      </p:pic>
      <p:sp>
        <p:nvSpPr>
          <p:cNvPr id="10" name="文字方塊 9">
            <a:extLst>
              <a:ext uri="{FF2B5EF4-FFF2-40B4-BE49-F238E27FC236}">
                <a16:creationId xmlns:a16="http://schemas.microsoft.com/office/drawing/2014/main" id="{96AF915C-0F5C-4991-ACCB-E25D8E81BEEE}"/>
              </a:ext>
            </a:extLst>
          </p:cNvPr>
          <p:cNvSpPr txBox="1"/>
          <p:nvPr/>
        </p:nvSpPr>
        <p:spPr>
          <a:xfrm>
            <a:off x="5045242" y="5754924"/>
            <a:ext cx="6096000" cy="523220"/>
          </a:xfrm>
          <a:prstGeom prst="rect">
            <a:avLst/>
          </a:prstGeom>
          <a:noFill/>
        </p:spPr>
        <p:txBody>
          <a:bodyPr wrap="square">
            <a:spAutoFit/>
          </a:bodyPr>
          <a:lstStyle/>
          <a:p>
            <a:r>
              <a:rPr lang="zh-TW" altLang="en-US" sz="2800" b="1" dirty="0">
                <a:solidFill>
                  <a:srgbClr val="FF0000"/>
                </a:solidFill>
                <a:latin typeface="SimHei" panose="02010609060101010101" pitchFamily="49" charset="-122"/>
                <a:ea typeface="SimHei" panose="02010609060101010101" pitchFamily="49" charset="-122"/>
              </a:rPr>
              <a:t>我們目標就是要挑出一個最好的θ</a:t>
            </a:r>
            <a:r>
              <a:rPr lang="zh-TW" altLang="en-US" sz="2800" b="1" baseline="30000" dirty="0">
                <a:solidFill>
                  <a:srgbClr val="FF0000"/>
                </a:solidFill>
                <a:latin typeface="SimHei" panose="02010609060101010101" pitchFamily="49" charset="-122"/>
                <a:ea typeface="SimHei" panose="02010609060101010101" pitchFamily="49" charset="-122"/>
              </a:rPr>
              <a:t>*</a:t>
            </a:r>
          </a:p>
        </p:txBody>
      </p:sp>
    </p:spTree>
    <p:extLst>
      <p:ext uri="{BB962C8B-B14F-4D97-AF65-F5344CB8AC3E}">
        <p14:creationId xmlns:p14="http://schemas.microsoft.com/office/powerpoint/2010/main" val="3079987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902DCB-886B-4449-AAA1-C9D4CE1DFB33}"/>
              </a:ext>
            </a:extLst>
          </p:cNvPr>
          <p:cNvSpPr>
            <a:spLocks noGrp="1"/>
          </p:cNvSpPr>
          <p:nvPr>
            <p:ph type="title"/>
          </p:nvPr>
        </p:nvSpPr>
        <p:spPr/>
        <p:txBody>
          <a:bodyPr/>
          <a:lstStyle/>
          <a:p>
            <a:r>
              <a:rPr lang="en-US" altLang="zh-TW" dirty="0"/>
              <a:t>Loss Function</a:t>
            </a:r>
            <a:endParaRPr lang="zh-TW" altLang="en-US" dirty="0"/>
          </a:p>
        </p:txBody>
      </p:sp>
      <p:pic>
        <p:nvPicPr>
          <p:cNvPr id="4" name="圖片 3">
            <a:extLst>
              <a:ext uri="{FF2B5EF4-FFF2-40B4-BE49-F238E27FC236}">
                <a16:creationId xmlns:a16="http://schemas.microsoft.com/office/drawing/2014/main" id="{B5C2C32B-682A-4584-93EA-7B3719B5A28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24006" y="1572126"/>
            <a:ext cx="8543988" cy="4539916"/>
          </a:xfrm>
          <a:prstGeom prst="rect">
            <a:avLst/>
          </a:prstGeom>
        </p:spPr>
      </p:pic>
    </p:spTree>
    <p:extLst>
      <p:ext uri="{BB962C8B-B14F-4D97-AF65-F5344CB8AC3E}">
        <p14:creationId xmlns:p14="http://schemas.microsoft.com/office/powerpoint/2010/main" val="3839310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a:t>
            </a:r>
            <a:endParaRPr lang="zh-TW" altLang="en-US" dirty="0"/>
          </a:p>
        </p:txBody>
      </p:sp>
      <p:pic>
        <p:nvPicPr>
          <p:cNvPr id="6" name="圖片 5">
            <a:extLst>
              <a:ext uri="{FF2B5EF4-FFF2-40B4-BE49-F238E27FC236}">
                <a16:creationId xmlns:a16="http://schemas.microsoft.com/office/drawing/2014/main" id="{E4F9E014-2B23-45FE-981C-8564F1BE64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2050" y="1690688"/>
            <a:ext cx="10034868" cy="4911057"/>
          </a:xfrm>
          <a:prstGeom prst="rect">
            <a:avLst/>
          </a:prstGeom>
        </p:spPr>
      </p:pic>
    </p:spTree>
    <p:extLst>
      <p:ext uri="{BB962C8B-B14F-4D97-AF65-F5344CB8AC3E}">
        <p14:creationId xmlns:p14="http://schemas.microsoft.com/office/powerpoint/2010/main" val="409562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a:t>
            </a:r>
            <a:endParaRPr lang="zh-TW" altLang="en-US" dirty="0"/>
          </a:p>
        </p:txBody>
      </p:sp>
      <p:pic>
        <p:nvPicPr>
          <p:cNvPr id="4" name="圖片 3">
            <a:extLst>
              <a:ext uri="{FF2B5EF4-FFF2-40B4-BE49-F238E27FC236}">
                <a16:creationId xmlns:a16="http://schemas.microsoft.com/office/drawing/2014/main" id="{E6A83C58-5B8A-4B61-B778-DE7A6BA61DE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0025" y="1440517"/>
            <a:ext cx="11791950" cy="5124450"/>
          </a:xfrm>
          <a:prstGeom prst="rect">
            <a:avLst/>
          </a:prstGeom>
        </p:spPr>
      </p:pic>
    </p:spTree>
    <p:extLst>
      <p:ext uri="{BB962C8B-B14F-4D97-AF65-F5344CB8AC3E}">
        <p14:creationId xmlns:p14="http://schemas.microsoft.com/office/powerpoint/2010/main" val="30294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a:t>
            </a:r>
            <a:endParaRPr lang="zh-TW" altLang="en-US" dirty="0"/>
          </a:p>
        </p:txBody>
      </p:sp>
      <p:pic>
        <p:nvPicPr>
          <p:cNvPr id="7" name="圖片 6">
            <a:extLst>
              <a:ext uri="{FF2B5EF4-FFF2-40B4-BE49-F238E27FC236}">
                <a16:creationId xmlns:a16="http://schemas.microsoft.com/office/drawing/2014/main" id="{880F97AF-0AD0-4065-A275-FE6743000F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188" y="1768418"/>
            <a:ext cx="11779624" cy="4269006"/>
          </a:xfrm>
          <a:prstGeom prst="rect">
            <a:avLst/>
          </a:prstGeom>
        </p:spPr>
      </p:pic>
    </p:spTree>
    <p:extLst>
      <p:ext uri="{BB962C8B-B14F-4D97-AF65-F5344CB8AC3E}">
        <p14:creationId xmlns:p14="http://schemas.microsoft.com/office/powerpoint/2010/main" val="1871815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 </a:t>
            </a:r>
            <a:r>
              <a:rPr lang="zh-TW" altLang="en-US" dirty="0"/>
              <a:t>參數調整</a:t>
            </a:r>
          </a:p>
        </p:txBody>
      </p:sp>
      <p:pic>
        <p:nvPicPr>
          <p:cNvPr id="11" name="圖片 10">
            <a:extLst>
              <a:ext uri="{FF2B5EF4-FFF2-40B4-BE49-F238E27FC236}">
                <a16:creationId xmlns:a16="http://schemas.microsoft.com/office/drawing/2014/main" id="{44B6B00D-C8B2-4CAE-93F6-6EB6E3078E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6517" y="1690688"/>
            <a:ext cx="11645153" cy="4397717"/>
          </a:xfrm>
          <a:prstGeom prst="rect">
            <a:avLst/>
          </a:prstGeom>
        </p:spPr>
      </p:pic>
    </p:spTree>
    <p:extLst>
      <p:ext uri="{BB962C8B-B14F-4D97-AF65-F5344CB8AC3E}">
        <p14:creationId xmlns:p14="http://schemas.microsoft.com/office/powerpoint/2010/main" val="66474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假設只有一個參數</a:t>
            </a:r>
          </a:p>
        </p:txBody>
      </p:sp>
      <p:pic>
        <p:nvPicPr>
          <p:cNvPr id="6" name="圖片 5">
            <a:extLst>
              <a:ext uri="{FF2B5EF4-FFF2-40B4-BE49-F238E27FC236}">
                <a16:creationId xmlns:a16="http://schemas.microsoft.com/office/drawing/2014/main" id="{BD8B5804-B0B4-4606-AAC4-295FE456043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24510" y="1508871"/>
            <a:ext cx="9695889" cy="4810937"/>
          </a:xfrm>
          <a:prstGeom prst="rect">
            <a:avLst/>
          </a:prstGeom>
        </p:spPr>
      </p:pic>
    </p:spTree>
    <p:extLst>
      <p:ext uri="{BB962C8B-B14F-4D97-AF65-F5344CB8AC3E}">
        <p14:creationId xmlns:p14="http://schemas.microsoft.com/office/powerpoint/2010/main" val="3978270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怎麼知道往右移</a:t>
            </a:r>
            <a:r>
              <a:rPr lang="en-US" altLang="zh-TW" dirty="0"/>
              <a:t>?</a:t>
            </a:r>
            <a:endParaRPr lang="zh-TW" altLang="en-US" dirty="0"/>
          </a:p>
        </p:txBody>
      </p:sp>
      <p:pic>
        <p:nvPicPr>
          <p:cNvPr id="4" name="圖片 3">
            <a:extLst>
              <a:ext uri="{FF2B5EF4-FFF2-40B4-BE49-F238E27FC236}">
                <a16:creationId xmlns:a16="http://schemas.microsoft.com/office/drawing/2014/main" id="{F2719DA8-297C-48DA-A7E0-99802C9E467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49150" y="1910883"/>
            <a:ext cx="9976669" cy="4301658"/>
          </a:xfrm>
          <a:prstGeom prst="rect">
            <a:avLst/>
          </a:prstGeom>
        </p:spPr>
      </p:pic>
    </p:spTree>
    <p:extLst>
      <p:ext uri="{BB962C8B-B14F-4D97-AF65-F5344CB8AC3E}">
        <p14:creationId xmlns:p14="http://schemas.microsoft.com/office/powerpoint/2010/main" val="1287977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切線是關鍵</a:t>
            </a:r>
          </a:p>
        </p:txBody>
      </p:sp>
      <p:pic>
        <p:nvPicPr>
          <p:cNvPr id="4" name="圖片 3">
            <a:extLst>
              <a:ext uri="{FF2B5EF4-FFF2-40B4-BE49-F238E27FC236}">
                <a16:creationId xmlns:a16="http://schemas.microsoft.com/office/drawing/2014/main" id="{FF982C54-601B-4508-8E10-39957FDBD31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62719" y="2010896"/>
            <a:ext cx="10066561" cy="4049246"/>
          </a:xfrm>
          <a:prstGeom prst="rect">
            <a:avLst/>
          </a:prstGeom>
        </p:spPr>
      </p:pic>
    </p:spTree>
    <p:extLst>
      <p:ext uri="{BB962C8B-B14F-4D97-AF65-F5344CB8AC3E}">
        <p14:creationId xmlns:p14="http://schemas.microsoft.com/office/powerpoint/2010/main" val="2291725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切線</a:t>
            </a:r>
            <a:r>
              <a:rPr lang="en-US" altLang="zh-TW" dirty="0"/>
              <a:t>&gt;0</a:t>
            </a:r>
            <a:r>
              <a:rPr lang="zh-TW" altLang="en-US" dirty="0"/>
              <a:t>往右</a:t>
            </a:r>
            <a:r>
              <a:rPr lang="en-US" altLang="zh-TW" dirty="0"/>
              <a:t>, &lt;0</a:t>
            </a:r>
            <a:r>
              <a:rPr lang="zh-TW" altLang="en-US" dirty="0"/>
              <a:t>往左</a:t>
            </a:r>
          </a:p>
        </p:txBody>
      </p:sp>
      <p:pic>
        <p:nvPicPr>
          <p:cNvPr id="4" name="圖片 3">
            <a:extLst>
              <a:ext uri="{FF2B5EF4-FFF2-40B4-BE49-F238E27FC236}">
                <a16:creationId xmlns:a16="http://schemas.microsoft.com/office/drawing/2014/main" id="{C405AC1E-0C5E-4EA1-A407-C6A66F38C5E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3834" y="1387567"/>
            <a:ext cx="8743482" cy="3507162"/>
          </a:xfrm>
          <a:prstGeom prst="rect">
            <a:avLst/>
          </a:prstGeom>
        </p:spPr>
      </p:pic>
      <p:pic>
        <p:nvPicPr>
          <p:cNvPr id="6" name="圖片 5">
            <a:extLst>
              <a:ext uri="{FF2B5EF4-FFF2-40B4-BE49-F238E27FC236}">
                <a16:creationId xmlns:a16="http://schemas.microsoft.com/office/drawing/2014/main" id="{2488DB6E-F22C-4DBE-8393-126F066E4F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80093" y="3754532"/>
            <a:ext cx="5476875" cy="2917879"/>
          </a:xfrm>
          <a:prstGeom prst="rect">
            <a:avLst/>
          </a:prstGeom>
        </p:spPr>
      </p:pic>
    </p:spTree>
    <p:extLst>
      <p:ext uri="{BB962C8B-B14F-4D97-AF65-F5344CB8AC3E}">
        <p14:creationId xmlns:p14="http://schemas.microsoft.com/office/powerpoint/2010/main" val="4165707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調整</a:t>
            </a:r>
          </a:p>
        </p:txBody>
      </p:sp>
      <p:pic>
        <p:nvPicPr>
          <p:cNvPr id="4" name="圖片 3">
            <a:extLst>
              <a:ext uri="{FF2B5EF4-FFF2-40B4-BE49-F238E27FC236}">
                <a16:creationId xmlns:a16="http://schemas.microsoft.com/office/drawing/2014/main" id="{A8A56F0C-2109-4D61-BC10-33BC59DA967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915925"/>
            <a:ext cx="4908176" cy="4383894"/>
          </a:xfrm>
          <a:prstGeom prst="rect">
            <a:avLst/>
          </a:prstGeom>
        </p:spPr>
      </p:pic>
      <p:pic>
        <p:nvPicPr>
          <p:cNvPr id="6" name="圖片 5">
            <a:extLst>
              <a:ext uri="{FF2B5EF4-FFF2-40B4-BE49-F238E27FC236}">
                <a16:creationId xmlns:a16="http://schemas.microsoft.com/office/drawing/2014/main" id="{40729C89-621C-4C52-A563-507ABC819ED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32674" y="1906400"/>
            <a:ext cx="4884593" cy="4383894"/>
          </a:xfrm>
          <a:prstGeom prst="rect">
            <a:avLst/>
          </a:prstGeom>
        </p:spPr>
      </p:pic>
    </p:spTree>
    <p:extLst>
      <p:ext uri="{BB962C8B-B14F-4D97-AF65-F5344CB8AC3E}">
        <p14:creationId xmlns:p14="http://schemas.microsoft.com/office/powerpoint/2010/main" val="3161890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往局部極小移動</a:t>
            </a:r>
          </a:p>
        </p:txBody>
      </p:sp>
      <p:pic>
        <p:nvPicPr>
          <p:cNvPr id="4" name="圖片 3">
            <a:extLst>
              <a:ext uri="{FF2B5EF4-FFF2-40B4-BE49-F238E27FC236}">
                <a16:creationId xmlns:a16="http://schemas.microsoft.com/office/drawing/2014/main" id="{D3481A2B-428C-47AE-B348-6EC028E9A5B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199" y="1940017"/>
            <a:ext cx="10481619" cy="4469748"/>
          </a:xfrm>
          <a:prstGeom prst="rect">
            <a:avLst/>
          </a:prstGeom>
        </p:spPr>
      </p:pic>
    </p:spTree>
    <p:extLst>
      <p:ext uri="{BB962C8B-B14F-4D97-AF65-F5344CB8AC3E}">
        <p14:creationId xmlns:p14="http://schemas.microsoft.com/office/powerpoint/2010/main" val="4141349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5B7008-1AD5-48F2-B9F9-CFBEC27B9720}"/>
              </a:ext>
            </a:extLst>
          </p:cNvPr>
          <p:cNvSpPr>
            <a:spLocks noGrp="1"/>
          </p:cNvSpPr>
          <p:nvPr>
            <p:ph type="title"/>
          </p:nvPr>
        </p:nvSpPr>
        <p:spPr/>
        <p:txBody>
          <a:bodyPr/>
          <a:lstStyle/>
          <a:p>
            <a:r>
              <a:rPr lang="zh-TW" altLang="en-US" dirty="0"/>
              <a:t>跑過頭了</a:t>
            </a:r>
          </a:p>
        </p:txBody>
      </p:sp>
      <p:pic>
        <p:nvPicPr>
          <p:cNvPr id="4" name="圖片 3">
            <a:extLst>
              <a:ext uri="{FF2B5EF4-FFF2-40B4-BE49-F238E27FC236}">
                <a16:creationId xmlns:a16="http://schemas.microsoft.com/office/drawing/2014/main" id="{12F22335-76BB-495B-B4D3-B4F02CC41EC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2879" y="2005572"/>
            <a:ext cx="10315517" cy="4260757"/>
          </a:xfrm>
          <a:prstGeom prst="rect">
            <a:avLst/>
          </a:prstGeom>
        </p:spPr>
      </p:pic>
    </p:spTree>
    <p:extLst>
      <p:ext uri="{BB962C8B-B14F-4D97-AF65-F5344CB8AC3E}">
        <p14:creationId xmlns:p14="http://schemas.microsoft.com/office/powerpoint/2010/main" val="10959289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en-US" altLang="zh-TW" dirty="0"/>
              <a:t>Learning Rate</a:t>
            </a:r>
            <a:endParaRPr lang="zh-TW" altLang="en-US" dirty="0"/>
          </a:p>
        </p:txBody>
      </p:sp>
      <p:pic>
        <p:nvPicPr>
          <p:cNvPr id="4" name="圖片 3">
            <a:extLst>
              <a:ext uri="{FF2B5EF4-FFF2-40B4-BE49-F238E27FC236}">
                <a16:creationId xmlns:a16="http://schemas.microsoft.com/office/drawing/2014/main" id="{E1992CAA-2EBB-41EE-A8DB-D2D94876813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20014" y="1690688"/>
            <a:ext cx="10409751" cy="4395228"/>
          </a:xfrm>
          <a:prstGeom prst="rect">
            <a:avLst/>
          </a:prstGeom>
        </p:spPr>
      </p:pic>
    </p:spTree>
    <p:extLst>
      <p:ext uri="{BB962C8B-B14F-4D97-AF65-F5344CB8AC3E}">
        <p14:creationId xmlns:p14="http://schemas.microsoft.com/office/powerpoint/2010/main" val="1113847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zh-TW" altLang="en-US" dirty="0"/>
              <a:t>參數上千上萬個怎麼辧</a:t>
            </a:r>
            <a:r>
              <a:rPr lang="en-US" altLang="zh-TW" dirty="0"/>
              <a:t>?</a:t>
            </a:r>
            <a:endParaRPr lang="zh-TW" altLang="en-US" dirty="0"/>
          </a:p>
        </p:txBody>
      </p:sp>
      <p:pic>
        <p:nvPicPr>
          <p:cNvPr id="4" name="圖片 3">
            <a:extLst>
              <a:ext uri="{FF2B5EF4-FFF2-40B4-BE49-F238E27FC236}">
                <a16:creationId xmlns:a16="http://schemas.microsoft.com/office/drawing/2014/main" id="{8F003113-600D-4711-854D-4132CFDC92E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4471" y="1521105"/>
            <a:ext cx="9503710" cy="4173261"/>
          </a:xfrm>
          <a:prstGeom prst="rect">
            <a:avLst/>
          </a:prstGeom>
        </p:spPr>
      </p:pic>
      <p:pic>
        <p:nvPicPr>
          <p:cNvPr id="6" name="圖片 5">
            <a:extLst>
              <a:ext uri="{FF2B5EF4-FFF2-40B4-BE49-F238E27FC236}">
                <a16:creationId xmlns:a16="http://schemas.microsoft.com/office/drawing/2014/main" id="{515FFDB8-6DB7-46D9-BB4D-E8D968B6BE5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71129" y="3168743"/>
            <a:ext cx="5486400" cy="3514725"/>
          </a:xfrm>
          <a:prstGeom prst="rect">
            <a:avLst/>
          </a:prstGeom>
        </p:spPr>
      </p:pic>
    </p:spTree>
    <p:extLst>
      <p:ext uri="{BB962C8B-B14F-4D97-AF65-F5344CB8AC3E}">
        <p14:creationId xmlns:p14="http://schemas.microsoft.com/office/powerpoint/2010/main" val="3923476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zh-TW" altLang="en-US" dirty="0"/>
              <a:t>偏微分</a:t>
            </a:r>
          </a:p>
        </p:txBody>
      </p:sp>
      <p:pic>
        <p:nvPicPr>
          <p:cNvPr id="4" name="圖片 3">
            <a:extLst>
              <a:ext uri="{FF2B5EF4-FFF2-40B4-BE49-F238E27FC236}">
                <a16:creationId xmlns:a16="http://schemas.microsoft.com/office/drawing/2014/main" id="{0873ADB6-9C0B-486C-9D20-EA6CE5C966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413200"/>
            <a:ext cx="8139392" cy="3590645"/>
          </a:xfrm>
          <a:prstGeom prst="rect">
            <a:avLst/>
          </a:prstGeom>
        </p:spPr>
      </p:pic>
      <p:pic>
        <p:nvPicPr>
          <p:cNvPr id="6" name="圖片 5">
            <a:extLst>
              <a:ext uri="{FF2B5EF4-FFF2-40B4-BE49-F238E27FC236}">
                <a16:creationId xmlns:a16="http://schemas.microsoft.com/office/drawing/2014/main" id="{13CFABDC-4157-4194-9443-0FF2EC1FCE8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60622" y="3236957"/>
            <a:ext cx="3486150" cy="3533775"/>
          </a:xfrm>
          <a:prstGeom prst="rect">
            <a:avLst/>
          </a:prstGeom>
        </p:spPr>
      </p:pic>
    </p:spTree>
    <p:extLst>
      <p:ext uri="{BB962C8B-B14F-4D97-AF65-F5344CB8AC3E}">
        <p14:creationId xmlns:p14="http://schemas.microsoft.com/office/powerpoint/2010/main" val="3443508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zh-TW" altLang="en-US" dirty="0"/>
              <a:t>梯度</a:t>
            </a:r>
            <a:r>
              <a:rPr lang="en-US" altLang="zh-TW" dirty="0"/>
              <a:t>(gradient)</a:t>
            </a:r>
            <a:endParaRPr lang="zh-TW" altLang="en-US" dirty="0"/>
          </a:p>
        </p:txBody>
      </p:sp>
      <p:pic>
        <p:nvPicPr>
          <p:cNvPr id="4" name="圖片 3">
            <a:extLst>
              <a:ext uri="{FF2B5EF4-FFF2-40B4-BE49-F238E27FC236}">
                <a16:creationId xmlns:a16="http://schemas.microsoft.com/office/drawing/2014/main" id="{9CFB576C-41EB-4CD3-BDA2-C3D99AE20A2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853733"/>
            <a:ext cx="8848725" cy="3724275"/>
          </a:xfrm>
          <a:prstGeom prst="rect">
            <a:avLst/>
          </a:prstGeom>
        </p:spPr>
      </p:pic>
      <p:pic>
        <p:nvPicPr>
          <p:cNvPr id="6" name="圖片 5">
            <a:extLst>
              <a:ext uri="{FF2B5EF4-FFF2-40B4-BE49-F238E27FC236}">
                <a16:creationId xmlns:a16="http://schemas.microsoft.com/office/drawing/2014/main" id="{FFED5700-9991-4663-8315-CB91B39342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7236" y="5454183"/>
            <a:ext cx="1331945" cy="774234"/>
          </a:xfrm>
          <a:prstGeom prst="rect">
            <a:avLst/>
          </a:prstGeom>
        </p:spPr>
      </p:pic>
    </p:spTree>
    <p:extLst>
      <p:ext uri="{BB962C8B-B14F-4D97-AF65-F5344CB8AC3E}">
        <p14:creationId xmlns:p14="http://schemas.microsoft.com/office/powerpoint/2010/main" val="2767998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en-US" altLang="zh-TW" dirty="0"/>
              <a:t>Gradient Descent</a:t>
            </a:r>
            <a:endParaRPr lang="zh-TW" altLang="en-US" dirty="0"/>
          </a:p>
        </p:txBody>
      </p:sp>
      <p:pic>
        <p:nvPicPr>
          <p:cNvPr id="4" name="圖片 3">
            <a:extLst>
              <a:ext uri="{FF2B5EF4-FFF2-40B4-BE49-F238E27FC236}">
                <a16:creationId xmlns:a16="http://schemas.microsoft.com/office/drawing/2014/main" id="{5BCC6560-B5BD-414E-B3D1-C6E69BB42E2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832160"/>
            <a:ext cx="10801244" cy="4523815"/>
          </a:xfrm>
          <a:prstGeom prst="rect">
            <a:avLst/>
          </a:prstGeom>
        </p:spPr>
      </p:pic>
    </p:spTree>
    <p:extLst>
      <p:ext uri="{BB962C8B-B14F-4D97-AF65-F5344CB8AC3E}">
        <p14:creationId xmlns:p14="http://schemas.microsoft.com/office/powerpoint/2010/main" val="3892801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Adam</a:t>
            </a:r>
            <a:r>
              <a:rPr lang="zh-TW" altLang="en-US" dirty="0"/>
              <a:t>（</a:t>
            </a:r>
            <a:r>
              <a:rPr lang="en-US" altLang="zh-TW" dirty="0"/>
              <a:t>Adaptive Moment Estimation</a:t>
            </a:r>
            <a:r>
              <a:rPr lang="zh-TW" altLang="en-US" dirty="0"/>
              <a:t>）</a:t>
            </a:r>
          </a:p>
        </p:txBody>
      </p:sp>
      <p:pic>
        <p:nvPicPr>
          <p:cNvPr id="3" name="圖片 2"/>
          <p:cNvPicPr>
            <a:picLocks noChangeAspect="1"/>
          </p:cNvPicPr>
          <p:nvPr/>
        </p:nvPicPr>
        <p:blipFill>
          <a:blip r:embed="rId2"/>
          <a:stretch>
            <a:fillRect/>
          </a:stretch>
        </p:blipFill>
        <p:spPr>
          <a:xfrm>
            <a:off x="83984" y="1448700"/>
            <a:ext cx="3963735" cy="3319945"/>
          </a:xfrm>
          <a:prstGeom prst="rect">
            <a:avLst/>
          </a:prstGeom>
        </p:spPr>
      </p:pic>
      <p:pic>
        <p:nvPicPr>
          <p:cNvPr id="4" name="圖片 3"/>
          <p:cNvPicPr>
            <a:picLocks noChangeAspect="1"/>
          </p:cNvPicPr>
          <p:nvPr/>
        </p:nvPicPr>
        <p:blipFill>
          <a:blip r:embed="rId3"/>
          <a:stretch>
            <a:fillRect/>
          </a:stretch>
        </p:blipFill>
        <p:spPr>
          <a:xfrm>
            <a:off x="3087329" y="2497286"/>
            <a:ext cx="9081674" cy="3824855"/>
          </a:xfrm>
          <a:prstGeom prst="rect">
            <a:avLst/>
          </a:prstGeom>
        </p:spPr>
      </p:pic>
    </p:spTree>
    <p:extLst>
      <p:ext uri="{BB962C8B-B14F-4D97-AF65-F5344CB8AC3E}">
        <p14:creationId xmlns:p14="http://schemas.microsoft.com/office/powerpoint/2010/main" val="893680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0" y="0"/>
            <a:ext cx="6657344" cy="3383404"/>
          </a:xfrm>
          <a:prstGeom prst="rect">
            <a:avLst/>
          </a:prstGeom>
        </p:spPr>
      </p:pic>
      <p:pic>
        <p:nvPicPr>
          <p:cNvPr id="5" name="圖片 4"/>
          <p:cNvPicPr>
            <a:picLocks noChangeAspect="1"/>
          </p:cNvPicPr>
          <p:nvPr/>
        </p:nvPicPr>
        <p:blipFill>
          <a:blip r:embed="rId3"/>
          <a:stretch>
            <a:fillRect/>
          </a:stretch>
        </p:blipFill>
        <p:spPr>
          <a:xfrm>
            <a:off x="5368413" y="2991269"/>
            <a:ext cx="6747446" cy="3866731"/>
          </a:xfrm>
          <a:prstGeom prst="rect">
            <a:avLst/>
          </a:prstGeom>
        </p:spPr>
      </p:pic>
      <p:pic>
        <p:nvPicPr>
          <p:cNvPr id="6" name="圖片 5"/>
          <p:cNvPicPr>
            <a:picLocks noChangeAspect="1"/>
          </p:cNvPicPr>
          <p:nvPr/>
        </p:nvPicPr>
        <p:blipFill>
          <a:blip r:embed="rId4"/>
          <a:stretch>
            <a:fillRect/>
          </a:stretch>
        </p:blipFill>
        <p:spPr>
          <a:xfrm>
            <a:off x="182306" y="3383404"/>
            <a:ext cx="3963735" cy="3319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9880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98323" y="78658"/>
            <a:ext cx="8754697" cy="5229955"/>
          </a:xfrm>
          <a:prstGeom prst="rect">
            <a:avLst/>
          </a:prstGeom>
        </p:spPr>
      </p:pic>
      <p:sp>
        <p:nvSpPr>
          <p:cNvPr id="4" name="文字方塊 3"/>
          <p:cNvSpPr txBox="1"/>
          <p:nvPr/>
        </p:nvSpPr>
        <p:spPr>
          <a:xfrm>
            <a:off x="452284" y="5151297"/>
            <a:ext cx="10512814" cy="1631216"/>
          </a:xfrm>
          <a:prstGeom prst="rect">
            <a:avLst/>
          </a:prstGeom>
          <a:noFill/>
        </p:spPr>
        <p:txBody>
          <a:bodyPr wrap="none" rtlCol="0">
            <a:spAutoFit/>
          </a:bodyPr>
          <a:lstStyle/>
          <a:p>
            <a:r>
              <a:rPr lang="en-US" altLang="zh-TW" sz="2000" b="1" dirty="0">
                <a:latin typeface="Arial Black" panose="020B0A04020102020204" pitchFamily="34" charset="0"/>
                <a:ea typeface="標楷體" panose="03000509000000000000" pitchFamily="65" charset="-120"/>
              </a:rPr>
              <a:t>SGD </a:t>
            </a:r>
            <a:r>
              <a:rPr lang="zh-TW" altLang="en-US" sz="2000" b="1" dirty="0">
                <a:latin typeface="Arial Black" panose="020B0A04020102020204" pitchFamily="34" charset="0"/>
                <a:ea typeface="標楷體" panose="03000509000000000000" pitchFamily="65" charset="-120"/>
              </a:rPr>
              <a:t>的更新</a:t>
            </a:r>
            <a:r>
              <a:rPr lang="zh-TW" altLang="en-US" sz="2000" b="1" dirty="0" smtClean="0">
                <a:latin typeface="Arial Black" panose="020B0A04020102020204" pitchFamily="34" charset="0"/>
                <a:ea typeface="標楷體" panose="03000509000000000000" pitchFamily="65" charset="-120"/>
              </a:rPr>
              <a:t>方式 </a:t>
            </a:r>
            <a:r>
              <a:rPr lang="en-US" altLang="zh-TW" sz="2000" b="1" dirty="0" smtClean="0">
                <a:latin typeface="Arial Black" panose="020B0A04020102020204" pitchFamily="34" charset="0"/>
                <a:ea typeface="標楷體" panose="03000509000000000000" pitchFamily="65" charset="-120"/>
              </a:rPr>
              <a:t>: </a:t>
            </a:r>
            <a:r>
              <a:rPr lang="zh-TW" altLang="en-US" sz="2000" dirty="0" smtClean="0">
                <a:latin typeface="Arial Black" panose="020B0A04020102020204" pitchFamily="34" charset="0"/>
                <a:ea typeface="標楷體" panose="03000509000000000000" pitchFamily="65" charset="-120"/>
              </a:rPr>
              <a:t>只</a:t>
            </a:r>
            <a:r>
              <a:rPr lang="zh-TW" altLang="en-US" sz="2000" dirty="0">
                <a:latin typeface="Arial Black" panose="020B0A04020102020204" pitchFamily="34" charset="0"/>
                <a:ea typeface="標楷體" panose="03000509000000000000" pitchFamily="65" charset="-120"/>
              </a:rPr>
              <a:t>根據</a:t>
            </a:r>
            <a:r>
              <a:rPr lang="zh-TW" altLang="en-US" sz="2000" b="1" dirty="0">
                <a:latin typeface="Arial Black" panose="020B0A04020102020204" pitchFamily="34" charset="0"/>
                <a:ea typeface="標楷體" panose="03000509000000000000" pitchFamily="65" charset="-120"/>
              </a:rPr>
              <a:t>當前的斜率</a:t>
            </a:r>
            <a:r>
              <a:rPr lang="zh-TW" altLang="en-US" sz="2000" dirty="0">
                <a:latin typeface="Arial Black" panose="020B0A04020102020204" pitchFamily="34" charset="0"/>
                <a:ea typeface="標楷體" panose="03000509000000000000" pitchFamily="65" charset="-120"/>
              </a:rPr>
              <a:t>決定往哪走。</a:t>
            </a:r>
          </a:p>
          <a:p>
            <a:r>
              <a:rPr lang="en-US" altLang="zh-TW" sz="2000" dirty="0" smtClean="0">
                <a:latin typeface="Arial Black" panose="020B0A04020102020204" pitchFamily="34" charset="0"/>
                <a:ea typeface="標楷體" panose="03000509000000000000" pitchFamily="65" charset="-120"/>
              </a:rPr>
              <a:t>		    </a:t>
            </a:r>
            <a:r>
              <a:rPr lang="zh-TW" altLang="en-US" sz="2000" dirty="0" smtClean="0">
                <a:latin typeface="Arial Black" panose="020B0A04020102020204" pitchFamily="34" charset="0"/>
                <a:ea typeface="標楷體" panose="03000509000000000000" pitchFamily="65" charset="-120"/>
              </a:rPr>
              <a:t>如果</a:t>
            </a:r>
            <a:r>
              <a:rPr lang="zh-TW" altLang="en-US" sz="2000" dirty="0">
                <a:latin typeface="Arial Black" panose="020B0A04020102020204" pitchFamily="34" charset="0"/>
                <a:ea typeface="標楷體" panose="03000509000000000000" pitchFamily="65" charset="-120"/>
              </a:rPr>
              <a:t>山谷彎曲或坡度劇烈變化，</a:t>
            </a:r>
            <a:r>
              <a:rPr lang="en-US" altLang="zh-TW" sz="2000" dirty="0">
                <a:latin typeface="Arial Black" panose="020B0A04020102020204" pitchFamily="34" charset="0"/>
                <a:ea typeface="標楷體" panose="03000509000000000000" pitchFamily="65" charset="-120"/>
              </a:rPr>
              <a:t>SGD </a:t>
            </a:r>
            <a:r>
              <a:rPr lang="zh-TW" altLang="en-US" sz="2000" dirty="0">
                <a:latin typeface="Arial Black" panose="020B0A04020102020204" pitchFamily="34" charset="0"/>
                <a:ea typeface="標楷體" panose="03000509000000000000" pitchFamily="65" charset="-120"/>
              </a:rPr>
              <a:t>可能在谷底來回震盪。</a:t>
            </a:r>
          </a:p>
          <a:p>
            <a:r>
              <a:rPr lang="en-US" altLang="zh-TW" sz="2000" b="1" dirty="0" smtClean="0">
                <a:latin typeface="Arial Black" panose="020B0A04020102020204" pitchFamily="34" charset="0"/>
                <a:ea typeface="標楷體" panose="03000509000000000000" pitchFamily="65" charset="-120"/>
              </a:rPr>
              <a:t>Adam </a:t>
            </a:r>
            <a:r>
              <a:rPr lang="zh-TW" altLang="en-US" sz="2000" b="1" dirty="0" smtClean="0">
                <a:latin typeface="Arial Black" panose="020B0A04020102020204" pitchFamily="34" charset="0"/>
                <a:ea typeface="標楷體" panose="03000509000000000000" pitchFamily="65" charset="-120"/>
              </a:rPr>
              <a:t>更新方式 </a:t>
            </a:r>
            <a:r>
              <a:rPr lang="en-US" altLang="zh-TW" sz="2000" b="1" dirty="0" smtClean="0">
                <a:latin typeface="Arial Black" panose="020B0A04020102020204" pitchFamily="34" charset="0"/>
                <a:ea typeface="標楷體" panose="03000509000000000000" pitchFamily="65" charset="-120"/>
              </a:rPr>
              <a:t>: </a:t>
            </a:r>
            <a:r>
              <a:rPr lang="zh-TW" altLang="en-US" sz="2000" dirty="0" smtClean="0">
                <a:latin typeface="Arial Black" panose="020B0A04020102020204" pitchFamily="34" charset="0"/>
                <a:ea typeface="標楷體" panose="03000509000000000000" pitchFamily="65" charset="-120"/>
              </a:rPr>
              <a:t>會</a:t>
            </a:r>
            <a:r>
              <a:rPr lang="zh-TW" altLang="en-US" sz="2000" dirty="0">
                <a:latin typeface="Arial Black" panose="020B0A04020102020204" pitchFamily="34" charset="0"/>
                <a:ea typeface="標楷體" panose="03000509000000000000" pitchFamily="65" charset="-120"/>
              </a:rPr>
              <a:t>「記住」過去的梯度</a:t>
            </a:r>
            <a:r>
              <a:rPr lang="zh-TW" altLang="en-US" sz="2000" dirty="0" smtClean="0">
                <a:latin typeface="Arial Black" panose="020B0A04020102020204" pitchFamily="34" charset="0"/>
                <a:ea typeface="標楷體" panose="03000509000000000000" pitchFamily="65" charset="-120"/>
              </a:rPr>
              <a:t>方向，</a:t>
            </a:r>
            <a:r>
              <a:rPr lang="zh-TW" altLang="en-US" sz="2000" dirty="0">
                <a:latin typeface="Arial Black" panose="020B0A04020102020204" pitchFamily="34" charset="0"/>
                <a:ea typeface="標楷體" panose="03000509000000000000" pitchFamily="65" charset="-120"/>
              </a:rPr>
              <a:t/>
            </a:r>
            <a:br>
              <a:rPr lang="zh-TW" altLang="en-US" sz="2000" dirty="0">
                <a:latin typeface="Arial Black" panose="020B0A04020102020204" pitchFamily="34" charset="0"/>
                <a:ea typeface="標楷體" panose="03000509000000000000" pitchFamily="65" charset="-120"/>
              </a:rPr>
            </a:br>
            <a:r>
              <a:rPr lang="zh-TW" altLang="en-US" sz="2000" dirty="0" smtClean="0">
                <a:latin typeface="Arial Black" panose="020B0A04020102020204" pitchFamily="34" charset="0"/>
                <a:ea typeface="標楷體" panose="03000509000000000000" pitchFamily="65" charset="-120"/>
              </a:rPr>
              <a:t>                          並</a:t>
            </a:r>
            <a:r>
              <a:rPr lang="zh-TW" altLang="en-US" sz="2000" dirty="0">
                <a:latin typeface="Arial Black" panose="020B0A04020102020204" pitchFamily="34" charset="0"/>
                <a:ea typeface="標楷體" panose="03000509000000000000" pitchFamily="65" charset="-120"/>
              </a:rPr>
              <a:t>根據梯度變化的劇烈程度自動調整步長（學習率）。</a:t>
            </a:r>
          </a:p>
          <a:p>
            <a:r>
              <a:rPr lang="zh-TW" altLang="en-US" sz="2000" dirty="0" smtClean="0">
                <a:latin typeface="Arial Black" panose="020B0A04020102020204" pitchFamily="34" charset="0"/>
                <a:ea typeface="標楷體" panose="03000509000000000000" pitchFamily="65" charset="-120"/>
              </a:rPr>
              <a:t>                          在</a:t>
            </a:r>
            <a:r>
              <a:rPr lang="zh-TW" altLang="en-US" sz="2000" dirty="0">
                <a:latin typeface="Arial Black" panose="020B0A04020102020204" pitchFamily="34" charset="0"/>
                <a:ea typeface="標楷體" panose="03000509000000000000" pitchFamily="65" charset="-120"/>
              </a:rPr>
              <a:t>陡峭方向減小步長，在平緩方向放大步長 → 收斂更平滑、更穩定</a:t>
            </a:r>
            <a:r>
              <a:rPr lang="zh-TW" altLang="en-US" sz="2000" dirty="0" smtClean="0">
                <a:latin typeface="Arial Black" panose="020B0A04020102020204" pitchFamily="34" charset="0"/>
                <a:ea typeface="標楷體" panose="03000509000000000000" pitchFamily="65" charset="-120"/>
              </a:rPr>
              <a:t>。</a:t>
            </a:r>
            <a:endParaRPr lang="zh-TW" altLang="en-US" sz="2000" dirty="0">
              <a:latin typeface="Arial Black" panose="020B0A04020102020204" pitchFamily="34" charset="0"/>
              <a:ea typeface="標楷體" panose="03000509000000000000" pitchFamily="65" charset="-120"/>
            </a:endParaRPr>
          </a:p>
        </p:txBody>
      </p:sp>
    </p:spTree>
    <p:extLst>
      <p:ext uri="{BB962C8B-B14F-4D97-AF65-F5344CB8AC3E}">
        <p14:creationId xmlns:p14="http://schemas.microsoft.com/office/powerpoint/2010/main" val="1161508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E411EAE-BEFA-44A5-A0B0-0CF85A5F3178}"/>
              </a:ext>
            </a:extLst>
          </p:cNvPr>
          <p:cNvSpPr>
            <a:spLocks noGrp="1"/>
          </p:cNvSpPr>
          <p:nvPr>
            <p:ph type="title"/>
          </p:nvPr>
        </p:nvSpPr>
        <p:spPr/>
        <p:txBody>
          <a:bodyPr/>
          <a:lstStyle/>
          <a:p>
            <a:r>
              <a:rPr lang="zh-TW" altLang="en-US" dirty="0"/>
              <a:t>較完整的</a:t>
            </a:r>
            <a:r>
              <a:rPr lang="zh-TW" altLang="en-US" dirty="0" smtClean="0"/>
              <a:t>課程</a:t>
            </a:r>
            <a:endParaRPr lang="zh-TW" altLang="en-US" dirty="0"/>
          </a:p>
        </p:txBody>
      </p:sp>
      <p:pic>
        <p:nvPicPr>
          <p:cNvPr id="4" name="圖片 3">
            <a:extLst>
              <a:ext uri="{FF2B5EF4-FFF2-40B4-BE49-F238E27FC236}">
                <a16:creationId xmlns:a16="http://schemas.microsoft.com/office/drawing/2014/main" id="{B7F85628-DCC5-4EB2-8277-EA498E667FE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5292"/>
          <a:stretch/>
        </p:blipFill>
        <p:spPr>
          <a:xfrm>
            <a:off x="838199" y="1443789"/>
            <a:ext cx="10751159" cy="4491185"/>
          </a:xfrm>
          <a:prstGeom prst="rect">
            <a:avLst/>
          </a:prstGeom>
        </p:spPr>
      </p:pic>
      <p:sp>
        <p:nvSpPr>
          <p:cNvPr id="5" name="文字方塊 4"/>
          <p:cNvSpPr txBox="1"/>
          <p:nvPr/>
        </p:nvSpPr>
        <p:spPr>
          <a:xfrm>
            <a:off x="8117456" y="6400800"/>
            <a:ext cx="3871829" cy="369332"/>
          </a:xfrm>
          <a:prstGeom prst="rect">
            <a:avLst/>
          </a:prstGeom>
          <a:noFill/>
        </p:spPr>
        <p:txBody>
          <a:bodyPr wrap="none" rtlCol="0">
            <a:spAutoFit/>
          </a:bodyPr>
          <a:lstStyle/>
          <a:p>
            <a:r>
              <a:rPr lang="en-US" altLang="zh-TW" dirty="0" smtClean="0"/>
              <a:t>https://yenlung.me/2022DeepLearning</a:t>
            </a:r>
          </a:p>
        </p:txBody>
      </p:sp>
    </p:spTree>
    <p:extLst>
      <p:ext uri="{BB962C8B-B14F-4D97-AF65-F5344CB8AC3E}">
        <p14:creationId xmlns:p14="http://schemas.microsoft.com/office/powerpoint/2010/main" val="721955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stretch>
            <a:fillRect/>
          </a:stretch>
        </p:blipFill>
        <p:spPr>
          <a:xfrm>
            <a:off x="2148348" y="2659691"/>
            <a:ext cx="7895303" cy="4099986"/>
          </a:xfrm>
          <a:prstGeom prst="rect">
            <a:avLst/>
          </a:prstGeom>
        </p:spPr>
      </p:pic>
      <p:sp>
        <p:nvSpPr>
          <p:cNvPr id="2" name="標題 1"/>
          <p:cNvSpPr>
            <a:spLocks noGrp="1"/>
          </p:cNvSpPr>
          <p:nvPr>
            <p:ph type="title"/>
          </p:nvPr>
        </p:nvSpPr>
        <p:spPr>
          <a:xfrm>
            <a:off x="838200" y="365125"/>
            <a:ext cx="10881852" cy="1325563"/>
          </a:xfrm>
        </p:spPr>
        <p:txBody>
          <a:bodyPr>
            <a:normAutofit/>
          </a:bodyPr>
          <a:lstStyle/>
          <a:p>
            <a:r>
              <a:rPr lang="en-US" altLang="zh-TW" b="1" dirty="0"/>
              <a:t>Convolutional Neural Networks</a:t>
            </a:r>
            <a:r>
              <a:rPr lang="en-US" altLang="zh-TW" dirty="0"/>
              <a:t> </a:t>
            </a:r>
            <a:r>
              <a:rPr lang="en-US" altLang="zh-TW" dirty="0" smtClean="0"/>
              <a:t>(</a:t>
            </a:r>
            <a:r>
              <a:rPr lang="en-US" altLang="zh-TW" b="1" dirty="0" smtClean="0"/>
              <a:t>CNN)</a:t>
            </a:r>
            <a:endParaRPr lang="zh-TW" altLang="en-US" b="1" dirty="0"/>
          </a:p>
        </p:txBody>
      </p:sp>
      <p:sp>
        <p:nvSpPr>
          <p:cNvPr id="3" name="內容版面配置區 2"/>
          <p:cNvSpPr>
            <a:spLocks noGrp="1"/>
          </p:cNvSpPr>
          <p:nvPr>
            <p:ph idx="1"/>
          </p:nvPr>
        </p:nvSpPr>
        <p:spPr/>
        <p:txBody>
          <a:bodyPr/>
          <a:lstStyle/>
          <a:p>
            <a:pPr marL="0" indent="0">
              <a:buNone/>
            </a:pPr>
            <a:r>
              <a:rPr lang="en-US" altLang="zh-TW" b="1" dirty="0"/>
              <a:t>2011 ImageNet Recognition Challenge : XRCE</a:t>
            </a:r>
          </a:p>
          <a:p>
            <a:pPr marL="0" indent="0">
              <a:buNone/>
            </a:pPr>
            <a:r>
              <a:rPr lang="en-US" altLang="zh-TW" b="1" dirty="0"/>
              <a:t>2012 </a:t>
            </a:r>
            <a:r>
              <a:rPr lang="en-US" altLang="zh-TW" b="1" dirty="0" err="1"/>
              <a:t>AlexNet</a:t>
            </a:r>
            <a:r>
              <a:rPr lang="en-US" altLang="zh-TW" b="1" dirty="0"/>
              <a:t> (CNN)</a:t>
            </a:r>
            <a:r>
              <a:rPr lang="en-US" altLang="zh-TW" dirty="0" smtClean="0"/>
              <a:t/>
            </a:r>
            <a:br>
              <a:rPr lang="en-US" altLang="zh-TW" dirty="0" smtClean="0"/>
            </a:br>
            <a:endParaRPr lang="en-US" altLang="zh-TW" b="1" dirty="0" smtClean="0"/>
          </a:p>
          <a:p>
            <a:endParaRPr lang="zh-TW" altLang="en-US" dirty="0"/>
          </a:p>
        </p:txBody>
      </p:sp>
    </p:spTree>
    <p:extLst>
      <p:ext uri="{BB962C8B-B14F-4D97-AF65-F5344CB8AC3E}">
        <p14:creationId xmlns:p14="http://schemas.microsoft.com/office/powerpoint/2010/main" val="17027392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iro.medium.com/v2/resize:fit:875/0*LAm37wQ4-0-SpkY9"/>
          <p:cNvPicPr>
            <a:picLocks noChangeAspect="1" noChangeArrowheads="1"/>
          </p:cNvPicPr>
          <p:nvPr/>
        </p:nvPicPr>
        <p:blipFill rotWithShape="1">
          <a:blip r:embed="rId2">
            <a:extLst>
              <a:ext uri="{28A0092B-C50C-407E-A947-70E740481C1C}">
                <a14:useLocalDpi xmlns:a14="http://schemas.microsoft.com/office/drawing/2010/main" val="0"/>
              </a:ext>
            </a:extLst>
          </a:blip>
          <a:srcRect b="1486"/>
          <a:stretch/>
        </p:blipFill>
        <p:spPr bwMode="auto">
          <a:xfrm>
            <a:off x="5039360" y="2527196"/>
            <a:ext cx="7064149" cy="39687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lstStyle/>
          <a:p>
            <a:r>
              <a:rPr lang="en-US" altLang="zh-TW" dirty="0" smtClean="0"/>
              <a:t>ImageNet </a:t>
            </a:r>
            <a:r>
              <a:rPr lang="zh-TW" altLang="en-US" dirty="0" smtClean="0"/>
              <a:t>競賽</a:t>
            </a:r>
            <a:endParaRPr lang="zh-TW" altLang="en-US" dirty="0"/>
          </a:p>
        </p:txBody>
      </p:sp>
      <p:sp>
        <p:nvSpPr>
          <p:cNvPr id="3" name="內容版面配置區 2"/>
          <p:cNvSpPr>
            <a:spLocks noGrp="1"/>
          </p:cNvSpPr>
          <p:nvPr>
            <p:ph idx="1"/>
          </p:nvPr>
        </p:nvSpPr>
        <p:spPr>
          <a:xfrm>
            <a:off x="570271" y="1825625"/>
            <a:ext cx="10783529" cy="4351338"/>
          </a:xfrm>
        </p:spPr>
        <p:txBody>
          <a:bodyPr/>
          <a:lstStyle/>
          <a:p>
            <a:pPr marL="0" indent="0">
              <a:buNone/>
            </a:pPr>
            <a:r>
              <a:rPr lang="en-US" altLang="zh-TW" dirty="0"/>
              <a:t>2013 </a:t>
            </a:r>
            <a:r>
              <a:rPr lang="en-US" altLang="zh-TW" dirty="0" err="1" smtClean="0"/>
              <a:t>ZFNet</a:t>
            </a:r>
            <a:endParaRPr lang="en-US" altLang="zh-TW" dirty="0" smtClean="0"/>
          </a:p>
          <a:p>
            <a:pPr marL="0" indent="0">
              <a:buNone/>
            </a:pPr>
            <a:r>
              <a:rPr lang="en-US" altLang="zh-TW" dirty="0"/>
              <a:t>2014 </a:t>
            </a:r>
            <a:r>
              <a:rPr lang="en-US" altLang="zh-TW" dirty="0" err="1" smtClean="0"/>
              <a:t>GoogLeNet</a:t>
            </a:r>
            <a:r>
              <a:rPr lang="en-US" altLang="zh-TW" dirty="0" smtClean="0"/>
              <a:t>/</a:t>
            </a:r>
            <a:r>
              <a:rPr lang="zh-TW" altLang="en-US" dirty="0" smtClean="0"/>
              <a:t>亞軍</a:t>
            </a:r>
            <a:r>
              <a:rPr lang="en-US" altLang="zh-TW" dirty="0" smtClean="0"/>
              <a:t>VGG</a:t>
            </a:r>
          </a:p>
          <a:p>
            <a:pPr marL="0" indent="0">
              <a:buNone/>
            </a:pPr>
            <a:r>
              <a:rPr lang="en-US" altLang="zh-TW" dirty="0"/>
              <a:t>2015 </a:t>
            </a:r>
            <a:r>
              <a:rPr lang="en-US" altLang="zh-TW" dirty="0" err="1" smtClean="0"/>
              <a:t>AlexNet</a:t>
            </a:r>
            <a:endParaRPr lang="en-US" altLang="zh-TW" dirty="0" smtClean="0"/>
          </a:p>
          <a:p>
            <a:pPr marL="0" indent="0">
              <a:buNone/>
            </a:pPr>
            <a:r>
              <a:rPr lang="en-US" altLang="zh-TW" dirty="0"/>
              <a:t>2016 </a:t>
            </a:r>
            <a:r>
              <a:rPr lang="en-US" altLang="zh-TW" dirty="0" err="1" smtClean="0"/>
              <a:t>CUImage</a:t>
            </a:r>
            <a:endParaRPr lang="en-US" altLang="zh-TW" dirty="0" smtClean="0"/>
          </a:p>
          <a:p>
            <a:pPr marL="0" indent="0">
              <a:buNone/>
            </a:pPr>
            <a:endParaRPr lang="en-US" altLang="zh-TW" dirty="0"/>
          </a:p>
          <a:p>
            <a:pPr marL="0" lvl="0" indent="0" eaLnBrk="0" fontAlgn="base" hangingPunct="0">
              <a:lnSpc>
                <a:spcPct val="100000"/>
              </a:lnSpc>
              <a:spcBef>
                <a:spcPct val="0"/>
              </a:spcBef>
              <a:spcAft>
                <a:spcPct val="0"/>
              </a:spcAft>
              <a:buNone/>
            </a:pPr>
            <a:r>
              <a:rPr lang="zh-TW" altLang="zh-TW" dirty="0">
                <a:latin typeface="Arial" panose="020B0604020202020204" pitchFamily="34" charset="0"/>
              </a:rPr>
              <a:t>VGG</a:t>
            </a:r>
            <a:r>
              <a:rPr lang="zh-TW" altLang="zh-TW" dirty="0" smtClean="0">
                <a:latin typeface="Arial" panose="020B0604020202020204" pitchFamily="34" charset="0"/>
              </a:rPr>
              <a:t>16</a:t>
            </a:r>
            <a:r>
              <a:rPr lang="en-US" altLang="zh-TW" dirty="0" smtClean="0">
                <a:latin typeface="Arial" panose="020B0604020202020204" pitchFamily="34" charset="0"/>
              </a:rPr>
              <a:t>:</a:t>
            </a:r>
            <a:r>
              <a:rPr lang="zh-TW" altLang="zh-TW" dirty="0" smtClean="0">
                <a:latin typeface="Arial" panose="020B0604020202020204" pitchFamily="34" charset="0"/>
              </a:rPr>
              <a:t>13 conv+3 </a:t>
            </a:r>
            <a:r>
              <a:rPr lang="zh-TW" altLang="zh-TW" dirty="0">
                <a:latin typeface="Arial" panose="020B0604020202020204" pitchFamily="34" charset="0"/>
              </a:rPr>
              <a:t>FC</a:t>
            </a:r>
          </a:p>
          <a:p>
            <a:pPr marL="0" lvl="0" indent="0" eaLnBrk="0" fontAlgn="base" hangingPunct="0">
              <a:lnSpc>
                <a:spcPct val="100000"/>
              </a:lnSpc>
              <a:spcBef>
                <a:spcPct val="0"/>
              </a:spcBef>
              <a:spcAft>
                <a:spcPct val="0"/>
              </a:spcAft>
              <a:buNone/>
            </a:pPr>
            <a:r>
              <a:rPr lang="zh-TW" altLang="zh-TW" dirty="0">
                <a:latin typeface="Arial" panose="020B0604020202020204" pitchFamily="34" charset="0"/>
              </a:rPr>
              <a:t>VGG</a:t>
            </a:r>
            <a:r>
              <a:rPr lang="zh-TW" altLang="zh-TW" dirty="0" smtClean="0">
                <a:latin typeface="Arial" panose="020B0604020202020204" pitchFamily="34" charset="0"/>
              </a:rPr>
              <a:t>19</a:t>
            </a:r>
            <a:r>
              <a:rPr lang="en-US" altLang="zh-TW" dirty="0" smtClean="0">
                <a:latin typeface="Arial" panose="020B0604020202020204" pitchFamily="34" charset="0"/>
              </a:rPr>
              <a:t>:</a:t>
            </a:r>
            <a:r>
              <a:rPr lang="zh-TW" altLang="zh-TW" dirty="0" smtClean="0">
                <a:latin typeface="Arial" panose="020B0604020202020204" pitchFamily="34" charset="0"/>
              </a:rPr>
              <a:t>16 conv+3 </a:t>
            </a:r>
            <a:r>
              <a:rPr lang="zh-TW" altLang="zh-TW" dirty="0">
                <a:latin typeface="Arial" panose="020B0604020202020204" pitchFamily="34" charset="0"/>
              </a:rPr>
              <a:t>FC</a:t>
            </a:r>
          </a:p>
          <a:p>
            <a:pPr marL="0" indent="0">
              <a:buNone/>
            </a:pPr>
            <a:endParaRPr lang="en-US" altLang="zh-TW" dirty="0" smtClean="0"/>
          </a:p>
        </p:txBody>
      </p:sp>
      <p:sp>
        <p:nvSpPr>
          <p:cNvPr id="4" name="矩形 3"/>
          <p:cNvSpPr/>
          <p:nvPr/>
        </p:nvSpPr>
        <p:spPr>
          <a:xfrm>
            <a:off x="5476567" y="6366839"/>
            <a:ext cx="6626943" cy="461665"/>
          </a:xfrm>
          <a:prstGeom prst="rect">
            <a:avLst/>
          </a:prstGeom>
        </p:spPr>
        <p:txBody>
          <a:bodyPr wrap="square">
            <a:spAutoFit/>
          </a:bodyPr>
          <a:lstStyle/>
          <a:p>
            <a:r>
              <a:rPr lang="zh-TW" altLang="en-US" sz="1200" dirty="0">
                <a:solidFill>
                  <a:schemeClr val="bg1">
                    <a:lumMod val="50000"/>
                  </a:schemeClr>
                </a:solidFill>
              </a:rPr>
              <a:t>https://medium.com/@SCU.Datascientist/python%E5%AD%B8%E7%BF%92%E7%AD%86%E8%A8%98-vgg16%E4%BB%8B%E7%B4%B9%E5%8F%8A%E5%AF%A6%E4%BD%9C-e05d659f242f</a:t>
            </a:r>
          </a:p>
        </p:txBody>
      </p:sp>
    </p:spTree>
    <p:extLst>
      <p:ext uri="{BB962C8B-B14F-4D97-AF65-F5344CB8AC3E}">
        <p14:creationId xmlns:p14="http://schemas.microsoft.com/office/powerpoint/2010/main" val="1867625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CNN </a:t>
            </a:r>
            <a:r>
              <a:rPr lang="zh-TW" altLang="en-US" dirty="0" smtClean="0"/>
              <a:t>兩種隱藏層</a:t>
            </a:r>
            <a:endParaRPr lang="zh-TW" altLang="en-US" dirty="0"/>
          </a:p>
        </p:txBody>
      </p:sp>
      <p:sp>
        <p:nvSpPr>
          <p:cNvPr id="3" name="內容版面配置區 2"/>
          <p:cNvSpPr>
            <a:spLocks noGrp="1"/>
          </p:cNvSpPr>
          <p:nvPr>
            <p:ph idx="1"/>
          </p:nvPr>
        </p:nvSpPr>
        <p:spPr/>
        <p:txBody>
          <a:bodyPr>
            <a:normAutofit/>
          </a:bodyPr>
          <a:lstStyle/>
          <a:p>
            <a:r>
              <a:rPr lang="zh-TW" altLang="en-US" sz="4000" b="1" dirty="0" smtClean="0">
                <a:solidFill>
                  <a:srgbClr val="C00000"/>
                </a:solidFill>
              </a:rPr>
              <a:t>卷積層 </a:t>
            </a:r>
            <a:r>
              <a:rPr lang="en-US" altLang="zh-TW" sz="4000" b="1" dirty="0" smtClean="0">
                <a:solidFill>
                  <a:srgbClr val="C00000"/>
                </a:solidFill>
              </a:rPr>
              <a:t>(</a:t>
            </a:r>
            <a:r>
              <a:rPr lang="en-US" altLang="zh-TW" sz="4000" b="1" dirty="0">
                <a:solidFill>
                  <a:srgbClr val="C00000"/>
                </a:solidFill>
              </a:rPr>
              <a:t>convolutional layer) </a:t>
            </a:r>
            <a:endParaRPr lang="en-US" altLang="zh-TW" sz="4000" b="1" dirty="0" smtClean="0">
              <a:solidFill>
                <a:srgbClr val="C00000"/>
              </a:solidFill>
            </a:endParaRPr>
          </a:p>
          <a:p>
            <a:pPr lvl="1"/>
            <a:r>
              <a:rPr lang="zh-TW" altLang="en-US" sz="3200" dirty="0" smtClean="0"/>
              <a:t>幾個 </a:t>
            </a:r>
            <a:r>
              <a:rPr lang="en-US" altLang="zh-TW" sz="3200" dirty="0" smtClean="0"/>
              <a:t>filter</a:t>
            </a:r>
          </a:p>
          <a:p>
            <a:pPr lvl="1"/>
            <a:r>
              <a:rPr lang="en-US" altLang="zh-TW" sz="3200" dirty="0" smtClean="0"/>
              <a:t>filter </a:t>
            </a:r>
            <a:r>
              <a:rPr lang="zh-TW" altLang="en-US" sz="3200" dirty="0" smtClean="0"/>
              <a:t>大小 </a:t>
            </a:r>
            <a:r>
              <a:rPr lang="en-US" altLang="zh-TW" sz="3200" dirty="0" smtClean="0"/>
              <a:t>(</a:t>
            </a:r>
            <a:r>
              <a:rPr lang="zh-TW" altLang="en-US" sz="3200" dirty="0" smtClean="0"/>
              <a:t>如 </a:t>
            </a:r>
            <a:r>
              <a:rPr lang="en-US" altLang="zh-TW" sz="3200" dirty="0" smtClean="0"/>
              <a:t>3*3, 5*5, 7*7)</a:t>
            </a:r>
          </a:p>
          <a:p>
            <a:pPr marL="0" indent="0">
              <a:buNone/>
            </a:pPr>
            <a:endParaRPr lang="en-US" altLang="zh-TW" dirty="0"/>
          </a:p>
          <a:p>
            <a:r>
              <a:rPr lang="zh-TW" altLang="en-US" sz="4000" b="1" dirty="0">
                <a:solidFill>
                  <a:srgbClr val="C00000"/>
                </a:solidFill>
              </a:rPr>
              <a:t>池化層 </a:t>
            </a:r>
            <a:r>
              <a:rPr lang="en-US" altLang="zh-TW" sz="4000" b="1" dirty="0">
                <a:solidFill>
                  <a:srgbClr val="C00000"/>
                </a:solidFill>
              </a:rPr>
              <a:t>(pooling layer) </a:t>
            </a:r>
          </a:p>
          <a:p>
            <a:pPr lvl="1"/>
            <a:r>
              <a:rPr lang="zh-TW" altLang="en-US" sz="3200" dirty="0" smtClean="0"/>
              <a:t>決定多大池化區域</a:t>
            </a:r>
            <a:endParaRPr lang="en-US" altLang="zh-TW" sz="3200" dirty="0" smtClean="0"/>
          </a:p>
          <a:p>
            <a:pPr lvl="1"/>
            <a:r>
              <a:rPr lang="zh-TW" altLang="en-US" sz="3200" dirty="0" smtClean="0"/>
              <a:t>用那種池化方式 </a:t>
            </a:r>
            <a:r>
              <a:rPr lang="en-US" altLang="zh-TW" sz="3200" dirty="0" smtClean="0"/>
              <a:t>(</a:t>
            </a:r>
            <a:r>
              <a:rPr lang="zh-TW" altLang="en-US" sz="3200" dirty="0" smtClean="0"/>
              <a:t>通常取最大值</a:t>
            </a:r>
            <a:r>
              <a:rPr lang="en-US" altLang="zh-TW" sz="3200" dirty="0" smtClean="0"/>
              <a:t>)</a:t>
            </a:r>
            <a:endParaRPr lang="zh-TW" altLang="en-US" sz="3200" dirty="0"/>
          </a:p>
        </p:txBody>
      </p:sp>
    </p:spTree>
    <p:extLst>
      <p:ext uri="{BB962C8B-B14F-4D97-AF65-F5344CB8AC3E}">
        <p14:creationId xmlns:p14="http://schemas.microsoft.com/office/powerpoint/2010/main" val="2170855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卷積層 </a:t>
            </a:r>
            <a:r>
              <a:rPr lang="en-US" altLang="zh-TW" dirty="0" smtClean="0"/>
              <a:t>Filter </a:t>
            </a:r>
            <a:r>
              <a:rPr lang="zh-TW" altLang="en-US" dirty="0" smtClean="0"/>
              <a:t>的作用</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898073" y="1552036"/>
            <a:ext cx="10395854" cy="4980844"/>
          </a:xfrm>
          <a:prstGeom prst="rect">
            <a:avLst/>
          </a:prstGeom>
        </p:spPr>
      </p:pic>
    </p:spTree>
    <p:extLst>
      <p:ext uri="{BB962C8B-B14F-4D97-AF65-F5344CB8AC3E}">
        <p14:creationId xmlns:p14="http://schemas.microsoft.com/office/powerpoint/2010/main" val="458716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Filter </a:t>
            </a:r>
            <a:r>
              <a:rPr lang="zh-TW" altLang="en-US" dirty="0" smtClean="0"/>
              <a:t>卷積計算</a:t>
            </a:r>
            <a:endParaRPr lang="zh-TW" altLang="en-US" dirty="0"/>
          </a:p>
        </p:txBody>
      </p:sp>
      <p:pic>
        <p:nvPicPr>
          <p:cNvPr id="5" name="內容版面配置區 4"/>
          <p:cNvPicPr>
            <a:picLocks noGrp="1" noChangeAspect="1"/>
          </p:cNvPicPr>
          <p:nvPr>
            <p:ph idx="1"/>
          </p:nvPr>
        </p:nvPicPr>
        <p:blipFill>
          <a:blip r:embed="rId2"/>
          <a:stretch>
            <a:fillRect/>
          </a:stretch>
        </p:blipFill>
        <p:spPr>
          <a:xfrm>
            <a:off x="573686" y="1500084"/>
            <a:ext cx="11044627" cy="4534956"/>
          </a:xfrm>
          <a:prstGeom prst="rect">
            <a:avLst/>
          </a:prstGeom>
        </p:spPr>
      </p:pic>
    </p:spTree>
    <p:extLst>
      <p:ext uri="{BB962C8B-B14F-4D97-AF65-F5344CB8AC3E}">
        <p14:creationId xmlns:p14="http://schemas.microsoft.com/office/powerpoint/2010/main" val="25045374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0" y="0"/>
            <a:ext cx="8659433" cy="4086795"/>
          </a:xfrm>
          <a:prstGeom prst="rect">
            <a:avLst/>
          </a:prstGeom>
        </p:spPr>
      </p:pic>
      <p:pic>
        <p:nvPicPr>
          <p:cNvPr id="5" name="圖片 4"/>
          <p:cNvPicPr>
            <a:picLocks noChangeAspect="1"/>
          </p:cNvPicPr>
          <p:nvPr/>
        </p:nvPicPr>
        <p:blipFill>
          <a:blip r:embed="rId3"/>
          <a:stretch>
            <a:fillRect/>
          </a:stretch>
        </p:blipFill>
        <p:spPr>
          <a:xfrm>
            <a:off x="3789680" y="3054942"/>
            <a:ext cx="8402320" cy="3803057"/>
          </a:xfrm>
          <a:prstGeom prst="rect">
            <a:avLst/>
          </a:prstGeom>
        </p:spPr>
      </p:pic>
    </p:spTree>
    <p:extLst>
      <p:ext uri="{BB962C8B-B14F-4D97-AF65-F5344CB8AC3E}">
        <p14:creationId xmlns:p14="http://schemas.microsoft.com/office/powerpoint/2010/main" val="2530285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856891" y="1690688"/>
            <a:ext cx="10478217" cy="5014912"/>
          </a:xfrm>
          <a:prstGeom prst="rect">
            <a:avLst/>
          </a:prstGeom>
        </p:spPr>
      </p:pic>
      <p:sp>
        <p:nvSpPr>
          <p:cNvPr id="3" name="標題 2"/>
          <p:cNvSpPr>
            <a:spLocks noGrp="1"/>
          </p:cNvSpPr>
          <p:nvPr>
            <p:ph type="title"/>
          </p:nvPr>
        </p:nvSpPr>
        <p:spPr/>
        <p:txBody>
          <a:bodyPr/>
          <a:lstStyle/>
          <a:p>
            <a:r>
              <a:rPr lang="en-US" altLang="zh-TW" dirty="0"/>
              <a:t>Filter </a:t>
            </a:r>
            <a:r>
              <a:rPr lang="zh-TW" altLang="en-US" dirty="0"/>
              <a:t>卷積計算</a:t>
            </a:r>
          </a:p>
        </p:txBody>
      </p:sp>
    </p:spTree>
    <p:extLst>
      <p:ext uri="{BB962C8B-B14F-4D97-AF65-F5344CB8AC3E}">
        <p14:creationId xmlns:p14="http://schemas.microsoft.com/office/powerpoint/2010/main" val="27407785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1957" y="172085"/>
            <a:ext cx="10515600" cy="681355"/>
          </a:xfrm>
        </p:spPr>
        <p:txBody>
          <a:bodyPr>
            <a:normAutofit fontScale="90000"/>
          </a:bodyPr>
          <a:lstStyle/>
          <a:p>
            <a:r>
              <a:rPr lang="zh-TW" altLang="en-US" dirty="0"/>
              <a:t>卷</a:t>
            </a:r>
            <a:r>
              <a:rPr lang="zh-TW" altLang="en-US" dirty="0" smtClean="0"/>
              <a:t>積如何抽取特徵</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181957" y="853441"/>
            <a:ext cx="7366923" cy="3129527"/>
          </a:xfrm>
          <a:prstGeom prst="rect">
            <a:avLst/>
          </a:prstGeom>
        </p:spPr>
      </p:pic>
      <p:pic>
        <p:nvPicPr>
          <p:cNvPr id="5" name="圖片 4"/>
          <p:cNvPicPr>
            <a:picLocks noChangeAspect="1"/>
          </p:cNvPicPr>
          <p:nvPr/>
        </p:nvPicPr>
        <p:blipFill>
          <a:blip r:embed="rId3"/>
          <a:stretch>
            <a:fillRect/>
          </a:stretch>
        </p:blipFill>
        <p:spPr>
          <a:xfrm>
            <a:off x="4175760" y="3432715"/>
            <a:ext cx="8016240" cy="3425284"/>
          </a:xfrm>
          <a:prstGeom prst="rect">
            <a:avLst/>
          </a:prstGeom>
        </p:spPr>
      </p:pic>
    </p:spTree>
    <p:extLst>
      <p:ext uri="{BB962C8B-B14F-4D97-AF65-F5344CB8AC3E}">
        <p14:creationId xmlns:p14="http://schemas.microsoft.com/office/powerpoint/2010/main" val="42528604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4611388" y="3261360"/>
            <a:ext cx="7580612" cy="3596640"/>
          </a:xfrm>
          <a:prstGeom prst="rect">
            <a:avLst/>
          </a:prstGeom>
        </p:spPr>
      </p:pic>
      <p:pic>
        <p:nvPicPr>
          <p:cNvPr id="4" name="內容版面配置區 3"/>
          <p:cNvPicPr>
            <a:picLocks noGrp="1" noChangeAspect="1"/>
          </p:cNvPicPr>
          <p:nvPr>
            <p:ph idx="1"/>
          </p:nvPr>
        </p:nvPicPr>
        <p:blipFill>
          <a:blip r:embed="rId3"/>
          <a:stretch>
            <a:fillRect/>
          </a:stretch>
        </p:blipFill>
        <p:spPr>
          <a:xfrm>
            <a:off x="1" y="1"/>
            <a:ext cx="7952666" cy="3881119"/>
          </a:xfrm>
          <a:prstGeom prst="rect">
            <a:avLst/>
          </a:prstGeom>
        </p:spPr>
      </p:pic>
      <p:sp>
        <p:nvSpPr>
          <p:cNvPr id="7" name="矩形 6"/>
          <p:cNvSpPr/>
          <p:nvPr/>
        </p:nvSpPr>
        <p:spPr>
          <a:xfrm>
            <a:off x="81280" y="3959275"/>
            <a:ext cx="4643120" cy="1692771"/>
          </a:xfrm>
          <a:prstGeom prst="rect">
            <a:avLst/>
          </a:prstGeom>
        </p:spPr>
        <p:txBody>
          <a:bodyPr wrap="square">
            <a:spAutoFit/>
          </a:bodyPr>
          <a:lstStyle/>
          <a:p>
            <a:r>
              <a:rPr lang="zh-TW" altLang="en-US" sz="2600" dirty="0" smtClean="0">
                <a:latin typeface="標楷體" panose="03000509000000000000" pitchFamily="65" charset="-120"/>
                <a:ea typeface="標楷體" panose="03000509000000000000" pitchFamily="65" charset="-120"/>
              </a:rPr>
              <a:t>原本</a:t>
            </a:r>
            <a:r>
              <a:rPr lang="en-US" altLang="zh-TW" sz="2600" dirty="0" smtClean="0">
                <a:latin typeface="標楷體" panose="03000509000000000000" pitchFamily="65" charset="-120"/>
                <a:ea typeface="標楷體" panose="03000509000000000000" pitchFamily="65" charset="-120"/>
              </a:rPr>
              <a:t>8*8</a:t>
            </a:r>
            <a:r>
              <a:rPr lang="zh-TW" altLang="en-US" sz="2600" dirty="0" smtClean="0">
                <a:latin typeface="標楷體" panose="03000509000000000000" pitchFamily="65" charset="-120"/>
                <a:ea typeface="標楷體" panose="03000509000000000000" pitchFamily="65" charset="-120"/>
              </a:rPr>
              <a:t>的</a:t>
            </a:r>
            <a:r>
              <a:rPr lang="zh-TW" altLang="en-US" sz="2600" dirty="0">
                <a:latin typeface="標楷體" panose="03000509000000000000" pitchFamily="65" charset="-120"/>
                <a:ea typeface="標楷體" panose="03000509000000000000" pitchFamily="65" charset="-120"/>
              </a:rPr>
              <a:t>圖經過</a:t>
            </a:r>
            <a:r>
              <a:rPr lang="zh-TW" altLang="en-US" sz="2600" dirty="0" smtClean="0">
                <a:latin typeface="標楷體" panose="03000509000000000000" pitchFamily="65" charset="-120"/>
                <a:ea typeface="標楷體" panose="03000509000000000000" pitchFamily="65" charset="-120"/>
              </a:rPr>
              <a:t>3</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3</a:t>
            </a:r>
            <a:r>
              <a:rPr lang="zh-TW" altLang="en-US" sz="2600" dirty="0">
                <a:latin typeface="標楷體" panose="03000509000000000000" pitchFamily="65" charset="-120"/>
                <a:ea typeface="標楷體" panose="03000509000000000000" pitchFamily="65" charset="-120"/>
              </a:rPr>
              <a:t>的</a:t>
            </a:r>
            <a:r>
              <a:rPr lang="zh-TW" altLang="en-US" sz="2600" dirty="0" smtClean="0">
                <a:latin typeface="標楷體" panose="03000509000000000000" pitchFamily="65" charset="-120"/>
                <a:ea typeface="標楷體" panose="03000509000000000000" pitchFamily="65" charset="-120"/>
              </a:rPr>
              <a:t>fi</a:t>
            </a:r>
            <a:r>
              <a:rPr lang="zh-TW" altLang="en-US" sz="2600" dirty="0">
                <a:latin typeface="標楷體" panose="03000509000000000000" pitchFamily="65" charset="-120"/>
                <a:ea typeface="標楷體" panose="03000509000000000000" pitchFamily="65" charset="-120"/>
              </a:rPr>
              <a:t>lter會得到一個差不多</a:t>
            </a:r>
            <a:r>
              <a:rPr lang="zh-TW" altLang="en-US" sz="2600" dirty="0" smtClean="0">
                <a:latin typeface="標楷體" panose="03000509000000000000" pitchFamily="65" charset="-120"/>
                <a:ea typeface="標楷體" panose="03000509000000000000" pitchFamily="65" charset="-120"/>
              </a:rPr>
              <a:t>6</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6的計分板</a:t>
            </a:r>
            <a:endParaRPr lang="en-US" altLang="zh-TW" sz="2600" dirty="0" smtClean="0">
              <a:latin typeface="標楷體" panose="03000509000000000000" pitchFamily="65" charset="-120"/>
              <a:ea typeface="標楷體" panose="03000509000000000000" pitchFamily="65" charset="-120"/>
            </a:endParaRPr>
          </a:p>
          <a:p>
            <a:endParaRPr lang="en-US" altLang="zh-TW" sz="2600" dirty="0">
              <a:latin typeface="標楷體" panose="03000509000000000000" pitchFamily="65" charset="-120"/>
              <a:ea typeface="標楷體" panose="03000509000000000000" pitchFamily="65" charset="-120"/>
            </a:endParaRPr>
          </a:p>
          <a:p>
            <a:r>
              <a:rPr lang="en-US" altLang="zh-TW" sz="2600" dirty="0" smtClean="0">
                <a:latin typeface="標楷體" panose="03000509000000000000" pitchFamily="65" charset="-120"/>
                <a:ea typeface="標楷體" panose="03000509000000000000" pitchFamily="65" charset="-120"/>
              </a:rPr>
              <a:t>10</a:t>
            </a:r>
            <a:r>
              <a:rPr lang="zh-TW" altLang="en-US" sz="2600" dirty="0" smtClean="0">
                <a:latin typeface="標楷體" panose="03000509000000000000" pitchFamily="65" charset="-120"/>
                <a:ea typeface="標楷體" panose="03000509000000000000" pitchFamily="65" charset="-120"/>
              </a:rPr>
              <a:t>個計分板</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就會有</a:t>
            </a:r>
            <a:r>
              <a:rPr lang="en-US" altLang="zh-TW" sz="2600" dirty="0" smtClean="0">
                <a:latin typeface="標楷體" panose="03000509000000000000" pitchFamily="65" charset="-120"/>
                <a:ea typeface="標楷體" panose="03000509000000000000" pitchFamily="65" charset="-120"/>
              </a:rPr>
              <a:t>10</a:t>
            </a:r>
            <a:r>
              <a:rPr lang="zh-TW" altLang="en-US" sz="2600" dirty="0" smtClean="0">
                <a:latin typeface="標楷體" panose="03000509000000000000" pitchFamily="65" charset="-120"/>
                <a:ea typeface="標楷體" panose="03000509000000000000" pitchFamily="65" charset="-120"/>
              </a:rPr>
              <a:t>倍數據</a:t>
            </a:r>
            <a:endParaRPr lang="zh-TW" altLang="en-US" sz="2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8014464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3210352" y="3373120"/>
            <a:ext cx="8981648" cy="3484880"/>
          </a:xfrm>
          <a:prstGeom prst="rect">
            <a:avLst/>
          </a:prstGeom>
        </p:spPr>
      </p:pic>
      <p:pic>
        <p:nvPicPr>
          <p:cNvPr id="4" name="內容版面配置區 3"/>
          <p:cNvPicPr>
            <a:picLocks noGrp="1" noChangeAspect="1"/>
          </p:cNvPicPr>
          <p:nvPr>
            <p:ph idx="1"/>
          </p:nvPr>
        </p:nvPicPr>
        <p:blipFill>
          <a:blip r:embed="rId3"/>
          <a:stretch>
            <a:fillRect/>
          </a:stretch>
        </p:blipFill>
        <p:spPr>
          <a:xfrm>
            <a:off x="0" y="18574"/>
            <a:ext cx="8945223" cy="3581900"/>
          </a:xfrm>
          <a:prstGeom prst="rect">
            <a:avLst/>
          </a:prstGeom>
        </p:spPr>
      </p:pic>
    </p:spTree>
    <p:extLst>
      <p:ext uri="{BB962C8B-B14F-4D97-AF65-F5344CB8AC3E}">
        <p14:creationId xmlns:p14="http://schemas.microsoft.com/office/powerpoint/2010/main" val="14855240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池化層 </a:t>
            </a:r>
            <a:r>
              <a:rPr lang="en-US" altLang="zh-TW" dirty="0" smtClean="0"/>
              <a:t>Max-pooling</a:t>
            </a:r>
            <a:endParaRPr lang="zh-TW" altLang="en-US" dirty="0"/>
          </a:p>
        </p:txBody>
      </p:sp>
      <p:pic>
        <p:nvPicPr>
          <p:cNvPr id="5" name="內容版面配置區 4"/>
          <p:cNvPicPr>
            <a:picLocks noGrp="1" noChangeAspect="1"/>
          </p:cNvPicPr>
          <p:nvPr>
            <p:ph idx="1"/>
          </p:nvPr>
        </p:nvPicPr>
        <p:blipFill>
          <a:blip r:embed="rId2"/>
          <a:stretch>
            <a:fillRect/>
          </a:stretch>
        </p:blipFill>
        <p:spPr>
          <a:xfrm>
            <a:off x="822735" y="1619568"/>
            <a:ext cx="10546530" cy="4842192"/>
          </a:xfrm>
          <a:prstGeom prst="rect">
            <a:avLst/>
          </a:prstGeom>
        </p:spPr>
      </p:pic>
    </p:spTree>
    <p:extLst>
      <p:ext uri="{BB962C8B-B14F-4D97-AF65-F5344CB8AC3E}">
        <p14:creationId xmlns:p14="http://schemas.microsoft.com/office/powerpoint/2010/main" val="2266798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再回來看看 </a:t>
            </a:r>
            <a:r>
              <a:rPr lang="en-US" altLang="zh-TW" smtClean="0"/>
              <a:t>VGG </a:t>
            </a:r>
            <a:r>
              <a:rPr lang="en-US" altLang="zh-TW" dirty="0" smtClean="0"/>
              <a:t>16</a:t>
            </a:r>
            <a:endParaRPr lang="zh-TW" altLang="en-US" dirty="0"/>
          </a:p>
        </p:txBody>
      </p:sp>
      <p:pic>
        <p:nvPicPr>
          <p:cNvPr id="4" name="Picture 2" descr="https://miro.medium.com/v2/resize:fit:875/0*LAm37wQ4-0-SpkY9"/>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486"/>
          <a:stretch/>
        </p:blipFill>
        <p:spPr bwMode="auto">
          <a:xfrm>
            <a:off x="1327943" y="1368424"/>
            <a:ext cx="9536113" cy="53574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1115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216A039-0887-45A3-BDBC-BF0FA2E5817F}"/>
              </a:ext>
            </a:extLst>
          </p:cNvPr>
          <p:cNvSpPr>
            <a:spLocks noGrp="1"/>
          </p:cNvSpPr>
          <p:nvPr>
            <p:ph type="title"/>
          </p:nvPr>
        </p:nvSpPr>
        <p:spPr/>
        <p:txBody>
          <a:bodyPr/>
          <a:lstStyle/>
          <a:p>
            <a:r>
              <a:rPr lang="en-US" altLang="zh-TW" dirty="0" err="1"/>
              <a:t>ChatGPT</a:t>
            </a:r>
            <a:endParaRPr lang="zh-TW" altLang="en-US" dirty="0"/>
          </a:p>
        </p:txBody>
      </p:sp>
      <p:pic>
        <p:nvPicPr>
          <p:cNvPr id="4" name="圖片 3">
            <a:extLst>
              <a:ext uri="{FF2B5EF4-FFF2-40B4-BE49-F238E27FC236}">
                <a16:creationId xmlns:a16="http://schemas.microsoft.com/office/drawing/2014/main" id="{FBA77C5E-E918-4031-9505-DA5F9B760B1D}"/>
              </a:ext>
            </a:extLst>
          </p:cNvPr>
          <p:cNvPicPr>
            <a:picLocks noChangeAspect="1"/>
          </p:cNvPicPr>
          <p:nvPr/>
        </p:nvPicPr>
        <p:blipFill>
          <a:blip r:embed="rId2"/>
          <a:stretch>
            <a:fillRect/>
          </a:stretch>
        </p:blipFill>
        <p:spPr>
          <a:xfrm>
            <a:off x="838200" y="1331046"/>
            <a:ext cx="8278380" cy="3048425"/>
          </a:xfrm>
          <a:prstGeom prst="rect">
            <a:avLst/>
          </a:prstGeom>
          <a:ln>
            <a:noFill/>
          </a:ln>
          <a:effectLst>
            <a:softEdge rad="112500"/>
          </a:effectLst>
        </p:spPr>
      </p:pic>
      <p:pic>
        <p:nvPicPr>
          <p:cNvPr id="6" name="圖片 5">
            <a:extLst>
              <a:ext uri="{FF2B5EF4-FFF2-40B4-BE49-F238E27FC236}">
                <a16:creationId xmlns:a16="http://schemas.microsoft.com/office/drawing/2014/main" id="{43DD5743-9392-44AF-968B-836C41FB7D3D}"/>
              </a:ext>
            </a:extLst>
          </p:cNvPr>
          <p:cNvPicPr>
            <a:picLocks noChangeAspect="1"/>
          </p:cNvPicPr>
          <p:nvPr/>
        </p:nvPicPr>
        <p:blipFill>
          <a:blip r:embed="rId3"/>
          <a:stretch>
            <a:fillRect/>
          </a:stretch>
        </p:blipFill>
        <p:spPr>
          <a:xfrm>
            <a:off x="838200" y="4379471"/>
            <a:ext cx="5820587" cy="1848108"/>
          </a:xfrm>
          <a:prstGeom prst="rect">
            <a:avLst/>
          </a:prstGeom>
          <a:ln>
            <a:noFill/>
          </a:ln>
          <a:effectLst>
            <a:softEdge rad="112500"/>
          </a:effectLst>
        </p:spPr>
      </p:pic>
    </p:spTree>
    <p:extLst>
      <p:ext uri="{BB962C8B-B14F-4D97-AF65-F5344CB8AC3E}">
        <p14:creationId xmlns:p14="http://schemas.microsoft.com/office/powerpoint/2010/main" val="1723173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180246-161A-42DB-B1F3-608032603CA8}"/>
              </a:ext>
            </a:extLst>
          </p:cNvPr>
          <p:cNvSpPr>
            <a:spLocks noGrp="1"/>
          </p:cNvSpPr>
          <p:nvPr>
            <p:ph type="title"/>
          </p:nvPr>
        </p:nvSpPr>
        <p:spPr/>
        <p:txBody>
          <a:bodyPr/>
          <a:lstStyle/>
          <a:p>
            <a:r>
              <a:rPr lang="zh-TW" altLang="en-US" dirty="0"/>
              <a:t>下一個字有很多種可能</a:t>
            </a:r>
          </a:p>
        </p:txBody>
      </p:sp>
      <p:pic>
        <p:nvPicPr>
          <p:cNvPr id="4" name="圖片 3">
            <a:extLst>
              <a:ext uri="{FF2B5EF4-FFF2-40B4-BE49-F238E27FC236}">
                <a16:creationId xmlns:a16="http://schemas.microsoft.com/office/drawing/2014/main" id="{D21BEA54-D4F8-4858-9B70-0863BE2AA3BE}"/>
              </a:ext>
            </a:extLst>
          </p:cNvPr>
          <p:cNvPicPr>
            <a:picLocks noChangeAspect="1"/>
          </p:cNvPicPr>
          <p:nvPr/>
        </p:nvPicPr>
        <p:blipFill>
          <a:blip r:embed="rId2"/>
          <a:stretch>
            <a:fillRect/>
          </a:stretch>
        </p:blipFill>
        <p:spPr>
          <a:xfrm>
            <a:off x="1671918" y="1964711"/>
            <a:ext cx="8354591" cy="3448531"/>
          </a:xfrm>
          <a:prstGeom prst="rect">
            <a:avLst/>
          </a:prstGeom>
          <a:ln>
            <a:noFill/>
          </a:ln>
          <a:effectLst>
            <a:softEdge rad="112500"/>
          </a:effectLst>
        </p:spPr>
      </p:pic>
    </p:spTree>
    <p:extLst>
      <p:ext uri="{BB962C8B-B14F-4D97-AF65-F5344CB8AC3E}">
        <p14:creationId xmlns:p14="http://schemas.microsoft.com/office/powerpoint/2010/main" val="12730995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180246-161A-42DB-B1F3-608032603CA8}"/>
              </a:ext>
            </a:extLst>
          </p:cNvPr>
          <p:cNvSpPr>
            <a:spLocks noGrp="1"/>
          </p:cNvSpPr>
          <p:nvPr>
            <p:ph type="title"/>
          </p:nvPr>
        </p:nvSpPr>
        <p:spPr/>
        <p:txBody>
          <a:bodyPr/>
          <a:lstStyle/>
          <a:p>
            <a:r>
              <a:rPr lang="zh-TW" altLang="en-US" dirty="0"/>
              <a:t>把之前的記憶送進來</a:t>
            </a:r>
          </a:p>
        </p:txBody>
      </p:sp>
      <p:pic>
        <p:nvPicPr>
          <p:cNvPr id="5" name="圖片 4">
            <a:extLst>
              <a:ext uri="{FF2B5EF4-FFF2-40B4-BE49-F238E27FC236}">
                <a16:creationId xmlns:a16="http://schemas.microsoft.com/office/drawing/2014/main" id="{ED9DA164-7073-4F8E-95D0-E6855552F195}"/>
              </a:ext>
            </a:extLst>
          </p:cNvPr>
          <p:cNvPicPr>
            <a:picLocks noChangeAspect="1"/>
          </p:cNvPicPr>
          <p:nvPr/>
        </p:nvPicPr>
        <p:blipFill>
          <a:blip r:embed="rId3"/>
          <a:stretch>
            <a:fillRect/>
          </a:stretch>
        </p:blipFill>
        <p:spPr>
          <a:xfrm>
            <a:off x="838200" y="1382523"/>
            <a:ext cx="7201905" cy="2886478"/>
          </a:xfrm>
          <a:prstGeom prst="rect">
            <a:avLst/>
          </a:prstGeom>
          <a:ln>
            <a:noFill/>
          </a:ln>
          <a:effectLst>
            <a:softEdge rad="112500"/>
          </a:effectLst>
        </p:spPr>
      </p:pic>
      <p:pic>
        <p:nvPicPr>
          <p:cNvPr id="7" name="圖片 6">
            <a:extLst>
              <a:ext uri="{FF2B5EF4-FFF2-40B4-BE49-F238E27FC236}">
                <a16:creationId xmlns:a16="http://schemas.microsoft.com/office/drawing/2014/main" id="{9A6BC1DE-389D-42DF-84DB-0A0D4FCEAA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39152" y="3002509"/>
            <a:ext cx="6524548" cy="3764162"/>
          </a:xfrm>
          <a:prstGeom prst="rect">
            <a:avLst/>
          </a:prstGeom>
          <a:ln>
            <a:noFill/>
          </a:ln>
          <a:effectLst>
            <a:softEdge rad="112500"/>
          </a:effectLst>
        </p:spPr>
      </p:pic>
    </p:spTree>
    <p:extLst>
      <p:ext uri="{BB962C8B-B14F-4D97-AF65-F5344CB8AC3E}">
        <p14:creationId xmlns:p14="http://schemas.microsoft.com/office/powerpoint/2010/main" val="35272372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B3549E3-ECCF-434D-A404-29047B408ED2}"/>
              </a:ext>
            </a:extLst>
          </p:cNvPr>
          <p:cNvSpPr>
            <a:spLocks noGrp="1"/>
          </p:cNvSpPr>
          <p:nvPr>
            <p:ph type="title"/>
          </p:nvPr>
        </p:nvSpPr>
        <p:spPr/>
        <p:txBody>
          <a:bodyPr/>
          <a:lstStyle/>
          <a:p>
            <a:r>
              <a:rPr lang="zh-TW" altLang="en-US" dirty="0"/>
              <a:t>留下之前記憶的兩種方法</a:t>
            </a:r>
          </a:p>
        </p:txBody>
      </p:sp>
      <p:pic>
        <p:nvPicPr>
          <p:cNvPr id="4" name="圖片 3">
            <a:extLst>
              <a:ext uri="{FF2B5EF4-FFF2-40B4-BE49-F238E27FC236}">
                <a16:creationId xmlns:a16="http://schemas.microsoft.com/office/drawing/2014/main" id="{EE159ADB-854E-4CBD-9B6C-3649A1A29CE5}"/>
              </a:ext>
            </a:extLst>
          </p:cNvPr>
          <p:cNvPicPr>
            <a:picLocks noChangeAspect="1"/>
          </p:cNvPicPr>
          <p:nvPr/>
        </p:nvPicPr>
        <p:blipFill>
          <a:blip r:embed="rId2"/>
          <a:stretch>
            <a:fillRect/>
          </a:stretch>
        </p:blipFill>
        <p:spPr>
          <a:xfrm>
            <a:off x="1660941" y="1981603"/>
            <a:ext cx="8870118" cy="3477904"/>
          </a:xfrm>
          <a:prstGeom prst="rect">
            <a:avLst/>
          </a:prstGeom>
          <a:ln>
            <a:noFill/>
          </a:ln>
          <a:effectLst>
            <a:softEdge rad="112500"/>
          </a:effectLst>
        </p:spPr>
      </p:pic>
    </p:spTree>
    <p:extLst>
      <p:ext uri="{BB962C8B-B14F-4D97-AF65-F5344CB8AC3E}">
        <p14:creationId xmlns:p14="http://schemas.microsoft.com/office/powerpoint/2010/main" val="31252527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82AC30D-9999-4398-8041-54836744B9A3}"/>
              </a:ext>
            </a:extLst>
          </p:cNvPr>
          <p:cNvSpPr>
            <a:spLocks noGrp="1"/>
          </p:cNvSpPr>
          <p:nvPr>
            <p:ph type="title"/>
          </p:nvPr>
        </p:nvSpPr>
        <p:spPr>
          <a:xfrm>
            <a:off x="159864" y="138984"/>
            <a:ext cx="10515600" cy="814746"/>
          </a:xfrm>
        </p:spPr>
        <p:txBody>
          <a:bodyPr/>
          <a:lstStyle/>
          <a:p>
            <a:r>
              <a:rPr lang="en-US" altLang="zh-TW" dirty="0" smtClean="0"/>
              <a:t>RNN </a:t>
            </a:r>
            <a:r>
              <a:rPr lang="zh-TW" altLang="en-US" dirty="0" smtClean="0"/>
              <a:t>的特色</a:t>
            </a:r>
            <a:endParaRPr lang="zh-TW" altLang="en-US" dirty="0"/>
          </a:p>
        </p:txBody>
      </p:sp>
      <p:pic>
        <p:nvPicPr>
          <p:cNvPr id="3" name="圖片 2"/>
          <p:cNvPicPr>
            <a:picLocks noChangeAspect="1"/>
          </p:cNvPicPr>
          <p:nvPr/>
        </p:nvPicPr>
        <p:blipFill>
          <a:blip r:embed="rId2"/>
          <a:stretch>
            <a:fillRect/>
          </a:stretch>
        </p:blipFill>
        <p:spPr>
          <a:xfrm>
            <a:off x="159864" y="812754"/>
            <a:ext cx="6830871" cy="3294073"/>
          </a:xfrm>
          <a:prstGeom prst="rect">
            <a:avLst/>
          </a:prstGeom>
          <a:ln>
            <a:noFill/>
          </a:ln>
          <a:effectLst>
            <a:softEdge rad="112500"/>
          </a:effectLst>
        </p:spPr>
      </p:pic>
      <p:pic>
        <p:nvPicPr>
          <p:cNvPr id="5" name="圖片 4"/>
          <p:cNvPicPr>
            <a:picLocks noChangeAspect="1"/>
          </p:cNvPicPr>
          <p:nvPr/>
        </p:nvPicPr>
        <p:blipFill>
          <a:blip r:embed="rId3"/>
          <a:stretch>
            <a:fillRect/>
          </a:stretch>
        </p:blipFill>
        <p:spPr>
          <a:xfrm>
            <a:off x="3503376" y="3418384"/>
            <a:ext cx="8668960" cy="3419952"/>
          </a:xfrm>
          <a:prstGeom prst="rect">
            <a:avLst/>
          </a:prstGeom>
          <a:ln>
            <a:noFill/>
          </a:ln>
          <a:effectLst>
            <a:softEdge rad="112500"/>
          </a:effectLst>
        </p:spPr>
      </p:pic>
    </p:spTree>
    <p:extLst>
      <p:ext uri="{BB962C8B-B14F-4D97-AF65-F5344CB8AC3E}">
        <p14:creationId xmlns:p14="http://schemas.microsoft.com/office/powerpoint/2010/main" val="23224232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82AC30D-9999-4398-8041-54836744B9A3}"/>
              </a:ext>
            </a:extLst>
          </p:cNvPr>
          <p:cNvSpPr>
            <a:spLocks noGrp="1"/>
          </p:cNvSpPr>
          <p:nvPr>
            <p:ph type="title"/>
          </p:nvPr>
        </p:nvSpPr>
        <p:spPr/>
        <p:txBody>
          <a:bodyPr/>
          <a:lstStyle/>
          <a:p>
            <a:r>
              <a:rPr lang="en-US" altLang="zh-TW" dirty="0"/>
              <a:t>RNN</a:t>
            </a:r>
            <a:r>
              <a:rPr lang="zh-TW" altLang="en-US" dirty="0"/>
              <a:t>缺點是</a:t>
            </a:r>
            <a:r>
              <a:rPr lang="zh-TW" altLang="en-US" dirty="0" smtClean="0"/>
              <a:t>要串接</a:t>
            </a:r>
            <a:r>
              <a:rPr lang="en-US" altLang="zh-TW" dirty="0" smtClean="0"/>
              <a:t>, </a:t>
            </a:r>
            <a:r>
              <a:rPr lang="zh-TW" altLang="en-US" dirty="0" smtClean="0"/>
              <a:t>一個</a:t>
            </a:r>
            <a:r>
              <a:rPr lang="zh-TW" altLang="en-US" dirty="0"/>
              <a:t>一個生</a:t>
            </a:r>
          </a:p>
        </p:txBody>
      </p:sp>
      <p:pic>
        <p:nvPicPr>
          <p:cNvPr id="4" name="圖片 3">
            <a:extLst>
              <a:ext uri="{FF2B5EF4-FFF2-40B4-BE49-F238E27FC236}">
                <a16:creationId xmlns:a16="http://schemas.microsoft.com/office/drawing/2014/main" id="{25B82099-C27C-4092-A584-FE8DCAC50D49}"/>
              </a:ext>
            </a:extLst>
          </p:cNvPr>
          <p:cNvPicPr>
            <a:picLocks noChangeAspect="1"/>
          </p:cNvPicPr>
          <p:nvPr/>
        </p:nvPicPr>
        <p:blipFill>
          <a:blip r:embed="rId2"/>
          <a:stretch>
            <a:fillRect/>
          </a:stretch>
        </p:blipFill>
        <p:spPr>
          <a:xfrm>
            <a:off x="2566495" y="1495313"/>
            <a:ext cx="7059010" cy="3553321"/>
          </a:xfrm>
          <a:prstGeom prst="rect">
            <a:avLst/>
          </a:prstGeom>
          <a:ln>
            <a:noFill/>
          </a:ln>
          <a:effectLst>
            <a:softEdge rad="112500"/>
          </a:effectLst>
        </p:spPr>
      </p:pic>
      <p:pic>
        <p:nvPicPr>
          <p:cNvPr id="6" name="圖片 5">
            <a:extLst>
              <a:ext uri="{FF2B5EF4-FFF2-40B4-BE49-F238E27FC236}">
                <a16:creationId xmlns:a16="http://schemas.microsoft.com/office/drawing/2014/main" id="{6243B173-C89D-4744-95DD-A54D74F48853}"/>
              </a:ext>
            </a:extLst>
          </p:cNvPr>
          <p:cNvPicPr>
            <a:picLocks noChangeAspect="1"/>
          </p:cNvPicPr>
          <p:nvPr/>
        </p:nvPicPr>
        <p:blipFill>
          <a:blip r:embed="rId3"/>
          <a:stretch>
            <a:fillRect/>
          </a:stretch>
        </p:blipFill>
        <p:spPr>
          <a:xfrm>
            <a:off x="1600108" y="5100138"/>
            <a:ext cx="8991784" cy="1293173"/>
          </a:xfrm>
          <a:prstGeom prst="rect">
            <a:avLst/>
          </a:prstGeom>
          <a:ln>
            <a:noFill/>
          </a:ln>
          <a:effectLst>
            <a:softEdge rad="112500"/>
          </a:effectLst>
        </p:spPr>
      </p:pic>
    </p:spTree>
    <p:extLst>
      <p:ext uri="{BB962C8B-B14F-4D97-AF65-F5344CB8AC3E}">
        <p14:creationId xmlns:p14="http://schemas.microsoft.com/office/powerpoint/2010/main" val="781724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遞歸層原理</a:t>
            </a:r>
            <a:endParaRPr lang="zh-TW" altLang="en-US" dirty="0"/>
          </a:p>
        </p:txBody>
      </p:sp>
      <p:pic>
        <p:nvPicPr>
          <p:cNvPr id="3" name="圖片 2"/>
          <p:cNvPicPr>
            <a:picLocks noChangeAspect="1"/>
          </p:cNvPicPr>
          <p:nvPr/>
        </p:nvPicPr>
        <p:blipFill>
          <a:blip r:embed="rId2"/>
          <a:stretch>
            <a:fillRect/>
          </a:stretch>
        </p:blipFill>
        <p:spPr>
          <a:xfrm>
            <a:off x="622193" y="1819007"/>
            <a:ext cx="10947614" cy="4778437"/>
          </a:xfrm>
          <a:prstGeom prst="rect">
            <a:avLst/>
          </a:prstGeom>
          <a:ln>
            <a:noFill/>
          </a:ln>
          <a:effectLst>
            <a:softEdge rad="112500"/>
          </a:effectLst>
        </p:spPr>
      </p:pic>
    </p:spTree>
    <p:extLst>
      <p:ext uri="{BB962C8B-B14F-4D97-AF65-F5344CB8AC3E}">
        <p14:creationId xmlns:p14="http://schemas.microsoft.com/office/powerpoint/2010/main" val="1011101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7BC4CC-212C-4455-90EB-119FDA52D90C}"/>
              </a:ext>
            </a:extLst>
          </p:cNvPr>
          <p:cNvSpPr>
            <a:spLocks noGrp="1"/>
          </p:cNvSpPr>
          <p:nvPr>
            <p:ph type="title"/>
          </p:nvPr>
        </p:nvSpPr>
        <p:spPr/>
        <p:txBody>
          <a:bodyPr/>
          <a:lstStyle/>
          <a:p>
            <a:r>
              <a:rPr lang="en-US" altLang="zh-TW" dirty="0"/>
              <a:t>Transformers</a:t>
            </a:r>
            <a:r>
              <a:rPr lang="zh-TW" altLang="en-US" dirty="0"/>
              <a:t>想改到</a:t>
            </a:r>
            <a:r>
              <a:rPr lang="en-US" altLang="zh-TW" dirty="0"/>
              <a:t>RNN</a:t>
            </a:r>
            <a:r>
              <a:rPr lang="zh-TW" altLang="en-US" dirty="0"/>
              <a:t>遞迴的缺點</a:t>
            </a:r>
          </a:p>
        </p:txBody>
      </p:sp>
      <p:pic>
        <p:nvPicPr>
          <p:cNvPr id="4" name="圖片 3">
            <a:extLst>
              <a:ext uri="{FF2B5EF4-FFF2-40B4-BE49-F238E27FC236}">
                <a16:creationId xmlns:a16="http://schemas.microsoft.com/office/drawing/2014/main" id="{780AF6DD-F74D-4808-BDBD-825C4306107F}"/>
              </a:ext>
            </a:extLst>
          </p:cNvPr>
          <p:cNvPicPr>
            <a:picLocks noChangeAspect="1"/>
          </p:cNvPicPr>
          <p:nvPr/>
        </p:nvPicPr>
        <p:blipFill>
          <a:blip r:embed="rId2"/>
          <a:stretch>
            <a:fillRect/>
          </a:stretch>
        </p:blipFill>
        <p:spPr>
          <a:xfrm>
            <a:off x="2115431" y="1873087"/>
            <a:ext cx="7459116" cy="3667637"/>
          </a:xfrm>
          <a:prstGeom prst="rect">
            <a:avLst/>
          </a:prstGeom>
          <a:ln>
            <a:noFill/>
          </a:ln>
          <a:effectLst>
            <a:softEdge rad="112500"/>
          </a:effectLst>
        </p:spPr>
      </p:pic>
    </p:spTree>
    <p:extLst>
      <p:ext uri="{BB962C8B-B14F-4D97-AF65-F5344CB8AC3E}">
        <p14:creationId xmlns:p14="http://schemas.microsoft.com/office/powerpoint/2010/main" val="2775866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9365633-199E-49EF-A32D-FE81D68D8571}"/>
              </a:ext>
            </a:extLst>
          </p:cNvPr>
          <p:cNvSpPr>
            <a:spLocks noGrp="1"/>
          </p:cNvSpPr>
          <p:nvPr>
            <p:ph type="title"/>
          </p:nvPr>
        </p:nvSpPr>
        <p:spPr/>
        <p:txBody>
          <a:bodyPr/>
          <a:lstStyle/>
          <a:p>
            <a:r>
              <a:rPr lang="zh-TW" altLang="en-US" dirty="0"/>
              <a:t>每個字生出</a:t>
            </a:r>
            <a:r>
              <a:rPr lang="en-US" altLang="zh-TW" dirty="0"/>
              <a:t>Q</a:t>
            </a:r>
            <a:r>
              <a:rPr lang="zh-TW" altLang="en-US" dirty="0"/>
              <a:t>、</a:t>
            </a:r>
            <a:r>
              <a:rPr lang="en-US" altLang="zh-TW" dirty="0"/>
              <a:t>K</a:t>
            </a:r>
            <a:r>
              <a:rPr lang="zh-TW" altLang="en-US" dirty="0"/>
              <a:t>、</a:t>
            </a:r>
            <a:r>
              <a:rPr lang="en-US" altLang="zh-TW" dirty="0"/>
              <a:t>V</a:t>
            </a:r>
            <a:r>
              <a:rPr lang="zh-TW" altLang="en-US" dirty="0"/>
              <a:t>三個向量</a:t>
            </a:r>
          </a:p>
        </p:txBody>
      </p:sp>
      <p:pic>
        <p:nvPicPr>
          <p:cNvPr id="4" name="圖片 3">
            <a:extLst>
              <a:ext uri="{FF2B5EF4-FFF2-40B4-BE49-F238E27FC236}">
                <a16:creationId xmlns:a16="http://schemas.microsoft.com/office/drawing/2014/main" id="{2559F251-C9EC-4452-A181-9DA5D185F1F9}"/>
              </a:ext>
            </a:extLst>
          </p:cNvPr>
          <p:cNvPicPr>
            <a:picLocks noChangeAspect="1"/>
          </p:cNvPicPr>
          <p:nvPr/>
        </p:nvPicPr>
        <p:blipFill>
          <a:blip r:embed="rId2"/>
          <a:stretch>
            <a:fillRect/>
          </a:stretch>
        </p:blipFill>
        <p:spPr>
          <a:xfrm>
            <a:off x="1512733" y="2038362"/>
            <a:ext cx="8897592" cy="3839111"/>
          </a:xfrm>
          <a:prstGeom prst="rect">
            <a:avLst/>
          </a:prstGeom>
          <a:ln>
            <a:noFill/>
          </a:ln>
          <a:effectLst>
            <a:softEdge rad="112500"/>
          </a:effectLst>
        </p:spPr>
      </p:pic>
    </p:spTree>
    <p:extLst>
      <p:ext uri="{BB962C8B-B14F-4D97-AF65-F5344CB8AC3E}">
        <p14:creationId xmlns:p14="http://schemas.microsoft.com/office/powerpoint/2010/main" val="31935348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5B39F0C-4A2F-4734-BF9A-D1C799A8B358}"/>
              </a:ext>
            </a:extLst>
          </p:cNvPr>
          <p:cNvSpPr>
            <a:spLocks noGrp="1"/>
          </p:cNvSpPr>
          <p:nvPr>
            <p:ph type="title"/>
          </p:nvPr>
        </p:nvSpPr>
        <p:spPr/>
        <p:txBody>
          <a:bodyPr/>
          <a:lstStyle/>
          <a:p>
            <a:r>
              <a:rPr lang="en-US" altLang="zh-TW" dirty="0"/>
              <a:t>Self-attention</a:t>
            </a:r>
            <a:endParaRPr lang="zh-TW" altLang="en-US" dirty="0"/>
          </a:p>
        </p:txBody>
      </p:sp>
      <p:pic>
        <p:nvPicPr>
          <p:cNvPr id="4" name="圖片 3">
            <a:extLst>
              <a:ext uri="{FF2B5EF4-FFF2-40B4-BE49-F238E27FC236}">
                <a16:creationId xmlns:a16="http://schemas.microsoft.com/office/drawing/2014/main" id="{935B839B-8F67-41B6-822E-31DEBDB9CF5B}"/>
              </a:ext>
            </a:extLst>
          </p:cNvPr>
          <p:cNvPicPr>
            <a:picLocks noChangeAspect="1"/>
          </p:cNvPicPr>
          <p:nvPr/>
        </p:nvPicPr>
        <p:blipFill>
          <a:blip r:embed="rId2"/>
          <a:stretch>
            <a:fillRect/>
          </a:stretch>
        </p:blipFill>
        <p:spPr>
          <a:xfrm>
            <a:off x="1661493" y="1834151"/>
            <a:ext cx="8869013" cy="3620005"/>
          </a:xfrm>
          <a:prstGeom prst="rect">
            <a:avLst/>
          </a:prstGeom>
        </p:spPr>
      </p:pic>
    </p:spTree>
    <p:extLst>
      <p:ext uri="{BB962C8B-B14F-4D97-AF65-F5344CB8AC3E}">
        <p14:creationId xmlns:p14="http://schemas.microsoft.com/office/powerpoint/2010/main" val="3080530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534C2D-3D28-4D90-A5B9-C6208E3DCA29}"/>
              </a:ext>
            </a:extLst>
          </p:cNvPr>
          <p:cNvSpPr>
            <a:spLocks noGrp="1"/>
          </p:cNvSpPr>
          <p:nvPr>
            <p:ph type="title"/>
          </p:nvPr>
        </p:nvSpPr>
        <p:spPr/>
        <p:txBody>
          <a:bodyPr/>
          <a:lstStyle/>
          <a:p>
            <a:r>
              <a:rPr lang="zh-TW" altLang="en-US" dirty="0"/>
              <a:t>矩陣相乘後是有名的</a:t>
            </a:r>
            <a:r>
              <a:rPr lang="en-US" altLang="zh-TW" dirty="0"/>
              <a:t>Transformer</a:t>
            </a:r>
            <a:r>
              <a:rPr lang="zh-TW" altLang="en-US" dirty="0"/>
              <a:t>公式</a:t>
            </a:r>
          </a:p>
        </p:txBody>
      </p:sp>
      <p:pic>
        <p:nvPicPr>
          <p:cNvPr id="4" name="圖片 3">
            <a:extLst>
              <a:ext uri="{FF2B5EF4-FFF2-40B4-BE49-F238E27FC236}">
                <a16:creationId xmlns:a16="http://schemas.microsoft.com/office/drawing/2014/main" id="{7E741AB9-B405-4680-8FEA-125497C2302E}"/>
              </a:ext>
            </a:extLst>
          </p:cNvPr>
          <p:cNvPicPr>
            <a:picLocks noChangeAspect="1"/>
          </p:cNvPicPr>
          <p:nvPr/>
        </p:nvPicPr>
        <p:blipFill>
          <a:blip r:embed="rId2"/>
          <a:stretch>
            <a:fillRect/>
          </a:stretch>
        </p:blipFill>
        <p:spPr>
          <a:xfrm>
            <a:off x="838200" y="1324619"/>
            <a:ext cx="8354591" cy="3115110"/>
          </a:xfrm>
          <a:prstGeom prst="rect">
            <a:avLst/>
          </a:prstGeom>
        </p:spPr>
      </p:pic>
      <p:pic>
        <p:nvPicPr>
          <p:cNvPr id="6" name="圖片 5">
            <a:extLst>
              <a:ext uri="{FF2B5EF4-FFF2-40B4-BE49-F238E27FC236}">
                <a16:creationId xmlns:a16="http://schemas.microsoft.com/office/drawing/2014/main" id="{FB680772-AA08-46C4-9A70-9E05960077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6212" y="4302714"/>
            <a:ext cx="7821706" cy="2459446"/>
          </a:xfrm>
          <a:prstGeom prst="rect">
            <a:avLst/>
          </a:prstGeom>
        </p:spPr>
      </p:pic>
    </p:spTree>
    <p:extLst>
      <p:ext uri="{BB962C8B-B14F-4D97-AF65-F5344CB8AC3E}">
        <p14:creationId xmlns:p14="http://schemas.microsoft.com/office/powerpoint/2010/main" val="41899636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BAE5C9-84EB-4F90-9009-8073CB8F9C0B}"/>
              </a:ext>
            </a:extLst>
          </p:cNvPr>
          <p:cNvSpPr>
            <a:spLocks noGrp="1"/>
          </p:cNvSpPr>
          <p:nvPr>
            <p:ph type="title"/>
          </p:nvPr>
        </p:nvSpPr>
        <p:spPr/>
        <p:txBody>
          <a:bodyPr/>
          <a:lstStyle/>
          <a:p>
            <a:r>
              <a:rPr lang="zh-TW" altLang="en-US" dirty="0"/>
              <a:t>考慮的字有幾個</a:t>
            </a:r>
            <a:r>
              <a:rPr lang="en-US" altLang="zh-TW" dirty="0"/>
              <a:t>, </a:t>
            </a:r>
            <a:r>
              <a:rPr lang="zh-TW" altLang="en-US" dirty="0"/>
              <a:t>輸出就是幾維向量</a:t>
            </a:r>
          </a:p>
        </p:txBody>
      </p:sp>
      <p:pic>
        <p:nvPicPr>
          <p:cNvPr id="4" name="圖片 3">
            <a:extLst>
              <a:ext uri="{FF2B5EF4-FFF2-40B4-BE49-F238E27FC236}">
                <a16:creationId xmlns:a16="http://schemas.microsoft.com/office/drawing/2014/main" id="{929ABC04-E4E8-4D25-B4BB-999B29C4DF77}"/>
              </a:ext>
            </a:extLst>
          </p:cNvPr>
          <p:cNvPicPr>
            <a:picLocks noChangeAspect="1"/>
          </p:cNvPicPr>
          <p:nvPr/>
        </p:nvPicPr>
        <p:blipFill>
          <a:blip r:embed="rId2"/>
          <a:stretch>
            <a:fillRect/>
          </a:stretch>
        </p:blipFill>
        <p:spPr>
          <a:xfrm>
            <a:off x="434788" y="1540774"/>
            <a:ext cx="8211696" cy="3124636"/>
          </a:xfrm>
          <a:prstGeom prst="rect">
            <a:avLst/>
          </a:prstGeom>
        </p:spPr>
      </p:pic>
      <p:pic>
        <p:nvPicPr>
          <p:cNvPr id="6" name="圖片 5">
            <a:extLst>
              <a:ext uri="{FF2B5EF4-FFF2-40B4-BE49-F238E27FC236}">
                <a16:creationId xmlns:a16="http://schemas.microsoft.com/office/drawing/2014/main" id="{FA6F9ABC-942D-4259-A160-E0B60E4F8A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21897" y="4168588"/>
            <a:ext cx="7462528" cy="2584263"/>
          </a:xfrm>
          <a:prstGeom prst="rect">
            <a:avLst/>
          </a:prstGeom>
        </p:spPr>
      </p:pic>
    </p:spTree>
    <p:extLst>
      <p:ext uri="{BB962C8B-B14F-4D97-AF65-F5344CB8AC3E}">
        <p14:creationId xmlns:p14="http://schemas.microsoft.com/office/powerpoint/2010/main" val="32110639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B0436D-3B53-4529-94BB-A28D840CE287}"/>
              </a:ext>
            </a:extLst>
          </p:cNvPr>
          <p:cNvSpPr>
            <a:spLocks noGrp="1"/>
          </p:cNvSpPr>
          <p:nvPr>
            <p:ph type="title"/>
          </p:nvPr>
        </p:nvSpPr>
        <p:spPr/>
        <p:txBody>
          <a:bodyPr/>
          <a:lstStyle/>
          <a:p>
            <a:r>
              <a:rPr lang="zh-TW" altLang="en-US" dirty="0"/>
              <a:t>選字策略</a:t>
            </a:r>
          </a:p>
        </p:txBody>
      </p:sp>
      <p:pic>
        <p:nvPicPr>
          <p:cNvPr id="4" name="圖片 3">
            <a:extLst>
              <a:ext uri="{FF2B5EF4-FFF2-40B4-BE49-F238E27FC236}">
                <a16:creationId xmlns:a16="http://schemas.microsoft.com/office/drawing/2014/main" id="{0EC83129-A62C-471B-AF83-901B49859929}"/>
              </a:ext>
            </a:extLst>
          </p:cNvPr>
          <p:cNvPicPr>
            <a:picLocks noChangeAspect="1"/>
          </p:cNvPicPr>
          <p:nvPr/>
        </p:nvPicPr>
        <p:blipFill>
          <a:blip r:embed="rId2"/>
          <a:stretch>
            <a:fillRect/>
          </a:stretch>
        </p:blipFill>
        <p:spPr>
          <a:xfrm>
            <a:off x="1691259" y="2109021"/>
            <a:ext cx="7859222" cy="2962688"/>
          </a:xfrm>
          <a:prstGeom prst="rect">
            <a:avLst/>
          </a:prstGeom>
        </p:spPr>
      </p:pic>
    </p:spTree>
    <p:extLst>
      <p:ext uri="{BB962C8B-B14F-4D97-AF65-F5344CB8AC3E}">
        <p14:creationId xmlns:p14="http://schemas.microsoft.com/office/powerpoint/2010/main" val="36495042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0C1530-5031-40E0-9BA2-D643D494A065}"/>
              </a:ext>
            </a:extLst>
          </p:cNvPr>
          <p:cNvSpPr>
            <a:spLocks noGrp="1"/>
          </p:cNvSpPr>
          <p:nvPr>
            <p:ph type="title"/>
          </p:nvPr>
        </p:nvSpPr>
        <p:spPr/>
        <p:txBody>
          <a:bodyPr/>
          <a:lstStyle/>
          <a:p>
            <a:r>
              <a:rPr lang="zh-TW" altLang="en-US" dirty="0"/>
              <a:t>通常用機率選字</a:t>
            </a:r>
          </a:p>
        </p:txBody>
      </p:sp>
      <p:pic>
        <p:nvPicPr>
          <p:cNvPr id="6" name="圖片 5">
            <a:extLst>
              <a:ext uri="{FF2B5EF4-FFF2-40B4-BE49-F238E27FC236}">
                <a16:creationId xmlns:a16="http://schemas.microsoft.com/office/drawing/2014/main" id="{BF031F7C-24CF-42B9-90EB-A919FBF91190}"/>
              </a:ext>
            </a:extLst>
          </p:cNvPr>
          <p:cNvPicPr>
            <a:picLocks noChangeAspect="1"/>
          </p:cNvPicPr>
          <p:nvPr/>
        </p:nvPicPr>
        <p:blipFill>
          <a:blip r:embed="rId2"/>
          <a:stretch>
            <a:fillRect/>
          </a:stretch>
        </p:blipFill>
        <p:spPr>
          <a:xfrm>
            <a:off x="477531" y="1412963"/>
            <a:ext cx="9562940" cy="3005188"/>
          </a:xfrm>
          <a:prstGeom prst="rect">
            <a:avLst/>
          </a:prstGeom>
        </p:spPr>
      </p:pic>
      <p:pic>
        <p:nvPicPr>
          <p:cNvPr id="8" name="圖片 7">
            <a:extLst>
              <a:ext uri="{FF2B5EF4-FFF2-40B4-BE49-F238E27FC236}">
                <a16:creationId xmlns:a16="http://schemas.microsoft.com/office/drawing/2014/main" id="{35DDD806-4FFE-4C92-A3CF-7613926998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49670" y="3397428"/>
            <a:ext cx="3788998" cy="3050317"/>
          </a:xfrm>
          <a:prstGeom prst="rect">
            <a:avLst/>
          </a:prstGeom>
        </p:spPr>
      </p:pic>
    </p:spTree>
    <p:extLst>
      <p:ext uri="{BB962C8B-B14F-4D97-AF65-F5344CB8AC3E}">
        <p14:creationId xmlns:p14="http://schemas.microsoft.com/office/powerpoint/2010/main" val="32293073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F4528B0-F833-42B6-9D93-5C23AB2338FA}"/>
              </a:ext>
            </a:extLst>
          </p:cNvPr>
          <p:cNvSpPr>
            <a:spLocks noGrp="1"/>
          </p:cNvSpPr>
          <p:nvPr>
            <p:ph type="title"/>
          </p:nvPr>
        </p:nvSpPr>
        <p:spPr/>
        <p:txBody>
          <a:bodyPr/>
          <a:lstStyle/>
          <a:p>
            <a:r>
              <a:rPr lang="zh-TW" altLang="en-US" dirty="0"/>
              <a:t>指數函數的威力</a:t>
            </a:r>
          </a:p>
        </p:txBody>
      </p:sp>
      <p:pic>
        <p:nvPicPr>
          <p:cNvPr id="4" name="圖片 3">
            <a:extLst>
              <a:ext uri="{FF2B5EF4-FFF2-40B4-BE49-F238E27FC236}">
                <a16:creationId xmlns:a16="http://schemas.microsoft.com/office/drawing/2014/main" id="{7168841B-79CD-474E-8CE2-BC363C0451CA}"/>
              </a:ext>
            </a:extLst>
          </p:cNvPr>
          <p:cNvPicPr>
            <a:picLocks noChangeAspect="1"/>
          </p:cNvPicPr>
          <p:nvPr/>
        </p:nvPicPr>
        <p:blipFill>
          <a:blip r:embed="rId2"/>
          <a:stretch>
            <a:fillRect/>
          </a:stretch>
        </p:blipFill>
        <p:spPr>
          <a:xfrm>
            <a:off x="1994647" y="2305973"/>
            <a:ext cx="7516274" cy="2819794"/>
          </a:xfrm>
          <a:prstGeom prst="rect">
            <a:avLst/>
          </a:prstGeom>
        </p:spPr>
      </p:pic>
    </p:spTree>
    <p:extLst>
      <p:ext uri="{BB962C8B-B14F-4D97-AF65-F5344CB8AC3E}">
        <p14:creationId xmlns:p14="http://schemas.microsoft.com/office/powerpoint/2010/main" val="16403410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ED82904-8C0B-4A48-AFA3-55F3FA06FCA0}"/>
              </a:ext>
            </a:extLst>
          </p:cNvPr>
          <p:cNvSpPr>
            <a:spLocks noGrp="1"/>
          </p:cNvSpPr>
          <p:nvPr>
            <p:ph type="title"/>
          </p:nvPr>
        </p:nvSpPr>
        <p:spPr/>
        <p:txBody>
          <a:bodyPr/>
          <a:lstStyle/>
          <a:p>
            <a:r>
              <a:rPr lang="zh-TW" altLang="en-US" dirty="0"/>
              <a:t>使用</a:t>
            </a:r>
            <a:r>
              <a:rPr lang="en-US" altLang="zh-TW" dirty="0"/>
              <a:t>Temperature</a:t>
            </a:r>
            <a:r>
              <a:rPr lang="zh-TW" altLang="en-US" dirty="0"/>
              <a:t>調整</a:t>
            </a:r>
          </a:p>
        </p:txBody>
      </p:sp>
      <p:pic>
        <p:nvPicPr>
          <p:cNvPr id="4" name="圖片 3">
            <a:extLst>
              <a:ext uri="{FF2B5EF4-FFF2-40B4-BE49-F238E27FC236}">
                <a16:creationId xmlns:a16="http://schemas.microsoft.com/office/drawing/2014/main" id="{FDBA3399-E8CD-4CDF-9C59-FA44915706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492433"/>
            <a:ext cx="6373805" cy="2201026"/>
          </a:xfrm>
          <a:prstGeom prst="rect">
            <a:avLst/>
          </a:prstGeom>
        </p:spPr>
      </p:pic>
      <p:pic>
        <p:nvPicPr>
          <p:cNvPr id="6" name="圖片 5">
            <a:extLst>
              <a:ext uri="{FF2B5EF4-FFF2-40B4-BE49-F238E27FC236}">
                <a16:creationId xmlns:a16="http://schemas.microsoft.com/office/drawing/2014/main" id="{D190B416-6CCB-4304-8076-F4BEBC2B900A}"/>
              </a:ext>
            </a:extLst>
          </p:cNvPr>
          <p:cNvPicPr>
            <a:picLocks noChangeAspect="1"/>
          </p:cNvPicPr>
          <p:nvPr/>
        </p:nvPicPr>
        <p:blipFill>
          <a:blip r:embed="rId3"/>
          <a:stretch>
            <a:fillRect/>
          </a:stretch>
        </p:blipFill>
        <p:spPr>
          <a:xfrm>
            <a:off x="3167002" y="3589787"/>
            <a:ext cx="8888065" cy="3172268"/>
          </a:xfrm>
          <a:prstGeom prst="rect">
            <a:avLst/>
          </a:prstGeom>
        </p:spPr>
      </p:pic>
    </p:spTree>
    <p:extLst>
      <p:ext uri="{BB962C8B-B14F-4D97-AF65-F5344CB8AC3E}">
        <p14:creationId xmlns:p14="http://schemas.microsoft.com/office/powerpoint/2010/main" val="27433754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97979A-FFE2-4122-8B07-9776C7EB5141}"/>
              </a:ext>
            </a:extLst>
          </p:cNvPr>
          <p:cNvSpPr>
            <a:spLocks noGrp="1"/>
          </p:cNvSpPr>
          <p:nvPr>
            <p:ph type="title"/>
          </p:nvPr>
        </p:nvSpPr>
        <p:spPr/>
        <p:txBody>
          <a:bodyPr/>
          <a:lstStyle/>
          <a:p>
            <a:r>
              <a:rPr lang="en-US" altLang="zh-TW" dirty="0"/>
              <a:t>Top-p </a:t>
            </a:r>
            <a:r>
              <a:rPr lang="zh-TW" altLang="en-US" dirty="0"/>
              <a:t>選字策略</a:t>
            </a:r>
          </a:p>
        </p:txBody>
      </p:sp>
      <p:pic>
        <p:nvPicPr>
          <p:cNvPr id="4" name="圖片 3">
            <a:extLst>
              <a:ext uri="{FF2B5EF4-FFF2-40B4-BE49-F238E27FC236}">
                <a16:creationId xmlns:a16="http://schemas.microsoft.com/office/drawing/2014/main" id="{3C1AB752-6E3E-4489-93FF-94004ACDC5E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7542" y="1690688"/>
            <a:ext cx="5096434" cy="2794544"/>
          </a:xfrm>
          <a:prstGeom prst="rect">
            <a:avLst/>
          </a:prstGeom>
        </p:spPr>
      </p:pic>
      <p:pic>
        <p:nvPicPr>
          <p:cNvPr id="6" name="圖片 5">
            <a:extLst>
              <a:ext uri="{FF2B5EF4-FFF2-40B4-BE49-F238E27FC236}">
                <a16:creationId xmlns:a16="http://schemas.microsoft.com/office/drawing/2014/main" id="{394D7EAD-AF4C-476E-B410-5FAACB314E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7482" y="3698801"/>
            <a:ext cx="7163374" cy="2959867"/>
          </a:xfrm>
          <a:prstGeom prst="rect">
            <a:avLst/>
          </a:prstGeom>
        </p:spPr>
      </p:pic>
    </p:spTree>
    <p:extLst>
      <p:ext uri="{BB962C8B-B14F-4D97-AF65-F5344CB8AC3E}">
        <p14:creationId xmlns:p14="http://schemas.microsoft.com/office/powerpoint/2010/main" val="1341296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97979A-FFE2-4122-8B07-9776C7EB5141}"/>
              </a:ext>
            </a:extLst>
          </p:cNvPr>
          <p:cNvSpPr>
            <a:spLocks noGrp="1"/>
          </p:cNvSpPr>
          <p:nvPr>
            <p:ph type="title"/>
          </p:nvPr>
        </p:nvSpPr>
        <p:spPr/>
        <p:txBody>
          <a:bodyPr/>
          <a:lstStyle/>
          <a:p>
            <a:r>
              <a:rPr lang="en-US" altLang="zh-TW" dirty="0"/>
              <a:t>Top-p : Redistribution</a:t>
            </a:r>
            <a:endParaRPr lang="zh-TW" altLang="en-US" dirty="0"/>
          </a:p>
        </p:txBody>
      </p:sp>
      <p:pic>
        <p:nvPicPr>
          <p:cNvPr id="5" name="圖片 4">
            <a:extLst>
              <a:ext uri="{FF2B5EF4-FFF2-40B4-BE49-F238E27FC236}">
                <a16:creationId xmlns:a16="http://schemas.microsoft.com/office/drawing/2014/main" id="{F527DAC2-3DA7-4CE1-AD86-58F6B60C34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8200" y="1494865"/>
            <a:ext cx="9097645" cy="3964642"/>
          </a:xfrm>
          <a:prstGeom prst="rect">
            <a:avLst/>
          </a:prstGeom>
        </p:spPr>
      </p:pic>
      <p:pic>
        <p:nvPicPr>
          <p:cNvPr id="8" name="圖片 7">
            <a:extLst>
              <a:ext uri="{FF2B5EF4-FFF2-40B4-BE49-F238E27FC236}">
                <a16:creationId xmlns:a16="http://schemas.microsoft.com/office/drawing/2014/main" id="{0B47973C-8E0A-4592-BFA8-0CAFBB9356B2}"/>
              </a:ext>
            </a:extLst>
          </p:cNvPr>
          <p:cNvPicPr>
            <a:picLocks noChangeAspect="1"/>
          </p:cNvPicPr>
          <p:nvPr/>
        </p:nvPicPr>
        <p:blipFill>
          <a:blip r:embed="rId3"/>
          <a:stretch>
            <a:fillRect/>
          </a:stretch>
        </p:blipFill>
        <p:spPr>
          <a:xfrm>
            <a:off x="4686807" y="5102269"/>
            <a:ext cx="4772691" cy="714475"/>
          </a:xfrm>
          <a:prstGeom prst="rect">
            <a:avLst/>
          </a:prstGeom>
        </p:spPr>
      </p:pic>
      <p:sp>
        <p:nvSpPr>
          <p:cNvPr id="10" name="文字方塊 9">
            <a:extLst>
              <a:ext uri="{FF2B5EF4-FFF2-40B4-BE49-F238E27FC236}">
                <a16:creationId xmlns:a16="http://schemas.microsoft.com/office/drawing/2014/main" id="{C8C359D7-1040-4511-9342-A50BD5E877FE}"/>
              </a:ext>
            </a:extLst>
          </p:cNvPr>
          <p:cNvSpPr txBox="1"/>
          <p:nvPr/>
        </p:nvSpPr>
        <p:spPr>
          <a:xfrm>
            <a:off x="519953" y="6404581"/>
            <a:ext cx="11528612" cy="369332"/>
          </a:xfrm>
          <a:prstGeom prst="rect">
            <a:avLst/>
          </a:prstGeom>
          <a:noFill/>
        </p:spPr>
        <p:txBody>
          <a:bodyPr wrap="square">
            <a:spAutoFit/>
          </a:bodyPr>
          <a:lstStyle/>
          <a:p>
            <a:r>
              <a:rPr lang="en-US" altLang="zh-TW" sz="1800" b="0" i="0" dirty="0">
                <a:solidFill>
                  <a:srgbClr val="000000"/>
                </a:solidFill>
                <a:effectLst/>
                <a:latin typeface="Times-Roman"/>
              </a:rPr>
              <a:t>Ari Holtzman, Jan Buys, Li Du, Maxwell Forbes, </a:t>
            </a:r>
            <a:r>
              <a:rPr lang="en-US" altLang="zh-TW" sz="1800" b="0" i="0" dirty="0" err="1">
                <a:solidFill>
                  <a:srgbClr val="000000"/>
                </a:solidFill>
                <a:effectLst/>
                <a:latin typeface="Times-Roman"/>
              </a:rPr>
              <a:t>Yejin</a:t>
            </a:r>
            <a:r>
              <a:rPr lang="en-US" altLang="zh-TW" sz="1800" b="0" i="0" dirty="0">
                <a:solidFill>
                  <a:srgbClr val="000000"/>
                </a:solidFill>
                <a:effectLst/>
                <a:latin typeface="Times-Roman"/>
              </a:rPr>
              <a:t> Choi, “The Curious Case of Neural Text Degeneration,” ICLR 2020</a:t>
            </a:r>
            <a:r>
              <a:rPr lang="en-US" altLang="zh-TW" dirty="0"/>
              <a:t> </a:t>
            </a:r>
            <a:endParaRPr lang="zh-TW" altLang="en-US" dirty="0"/>
          </a:p>
        </p:txBody>
      </p:sp>
    </p:spTree>
    <p:extLst>
      <p:ext uri="{BB962C8B-B14F-4D97-AF65-F5344CB8AC3E}">
        <p14:creationId xmlns:p14="http://schemas.microsoft.com/office/powerpoint/2010/main" val="9157833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838C83-95DC-4E2B-8147-FE63422F503E}"/>
              </a:ext>
            </a:extLst>
          </p:cNvPr>
          <p:cNvSpPr>
            <a:spLocks noGrp="1"/>
          </p:cNvSpPr>
          <p:nvPr>
            <p:ph type="title"/>
          </p:nvPr>
        </p:nvSpPr>
        <p:spPr/>
        <p:txBody>
          <a:bodyPr/>
          <a:lstStyle/>
          <a:p>
            <a:r>
              <a:rPr lang="zh-TW" altLang="en-US" dirty="0"/>
              <a:t>小結論</a:t>
            </a:r>
          </a:p>
        </p:txBody>
      </p:sp>
      <p:pic>
        <p:nvPicPr>
          <p:cNvPr id="4" name="圖片 3">
            <a:extLst>
              <a:ext uri="{FF2B5EF4-FFF2-40B4-BE49-F238E27FC236}">
                <a16:creationId xmlns:a16="http://schemas.microsoft.com/office/drawing/2014/main" id="{9E3596D7-1BF1-4AA6-B7D5-31D519B0AE64}"/>
              </a:ext>
            </a:extLst>
          </p:cNvPr>
          <p:cNvPicPr>
            <a:picLocks noChangeAspect="1"/>
          </p:cNvPicPr>
          <p:nvPr/>
        </p:nvPicPr>
        <p:blipFill>
          <a:blip r:embed="rId2"/>
          <a:stretch>
            <a:fillRect/>
          </a:stretch>
        </p:blipFill>
        <p:spPr>
          <a:xfrm>
            <a:off x="1775809" y="1862729"/>
            <a:ext cx="8640381" cy="3562847"/>
          </a:xfrm>
          <a:prstGeom prst="rect">
            <a:avLst/>
          </a:prstGeom>
        </p:spPr>
      </p:pic>
    </p:spTree>
    <p:extLst>
      <p:ext uri="{BB962C8B-B14F-4D97-AF65-F5344CB8AC3E}">
        <p14:creationId xmlns:p14="http://schemas.microsoft.com/office/powerpoint/2010/main" val="7119871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B3B67194-E8F9-4912-8284-E5CFD0C008F5}"/>
              </a:ext>
            </a:extLst>
          </p:cNvPr>
          <p:cNvPicPr>
            <a:picLocks noChangeAspect="1"/>
          </p:cNvPicPr>
          <p:nvPr/>
        </p:nvPicPr>
        <p:blipFill rotWithShape="1">
          <a:blip r:embed="rId2"/>
          <a:srcRect b="1569"/>
          <a:stretch/>
        </p:blipFill>
        <p:spPr>
          <a:xfrm>
            <a:off x="577745" y="0"/>
            <a:ext cx="11212389" cy="6858000"/>
          </a:xfrm>
          <a:prstGeom prst="rect">
            <a:avLst/>
          </a:prstGeom>
          <a:ln>
            <a:noFill/>
          </a:ln>
        </p:spPr>
      </p:pic>
      <p:sp>
        <p:nvSpPr>
          <p:cNvPr id="5" name="矩形: 圓角 4">
            <a:extLst>
              <a:ext uri="{FF2B5EF4-FFF2-40B4-BE49-F238E27FC236}">
                <a16:creationId xmlns:a16="http://schemas.microsoft.com/office/drawing/2014/main" id="{B81AE9F7-96CF-4AD5-B9D0-6A749EDFD175}"/>
              </a:ext>
            </a:extLst>
          </p:cNvPr>
          <p:cNvSpPr/>
          <p:nvPr/>
        </p:nvSpPr>
        <p:spPr>
          <a:xfrm>
            <a:off x="762000" y="4733365"/>
            <a:ext cx="1353671" cy="815788"/>
          </a:xfrm>
          <a:prstGeom prst="round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6" name="矩形: 圓角 5">
            <a:extLst>
              <a:ext uri="{FF2B5EF4-FFF2-40B4-BE49-F238E27FC236}">
                <a16:creationId xmlns:a16="http://schemas.microsoft.com/office/drawing/2014/main" id="{EBC1BA65-FBCA-4720-BF24-0834D0BBC217}"/>
              </a:ext>
            </a:extLst>
          </p:cNvPr>
          <p:cNvSpPr/>
          <p:nvPr/>
        </p:nvSpPr>
        <p:spPr>
          <a:xfrm>
            <a:off x="2196353" y="5773270"/>
            <a:ext cx="2554941" cy="905435"/>
          </a:xfrm>
          <a:prstGeom prst="round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7" name="矩形: 圓角 6">
            <a:extLst>
              <a:ext uri="{FF2B5EF4-FFF2-40B4-BE49-F238E27FC236}">
                <a16:creationId xmlns:a16="http://schemas.microsoft.com/office/drawing/2014/main" id="{461CA2A7-D4BC-4314-B565-61B7C25DB3BC}"/>
              </a:ext>
            </a:extLst>
          </p:cNvPr>
          <p:cNvSpPr/>
          <p:nvPr/>
        </p:nvSpPr>
        <p:spPr>
          <a:xfrm>
            <a:off x="2169459" y="1228164"/>
            <a:ext cx="4249270" cy="2438401"/>
          </a:xfrm>
          <a:prstGeom prst="roundRect">
            <a:avLst/>
          </a:prstGeom>
          <a:noFill/>
          <a:ln w="57150">
            <a:solidFill>
              <a:srgbClr val="7030A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58865A8-129F-4618-B849-E980208ECAC9}"/>
              </a:ext>
            </a:extLst>
          </p:cNvPr>
          <p:cNvSpPr txBox="1"/>
          <p:nvPr/>
        </p:nvSpPr>
        <p:spPr>
          <a:xfrm>
            <a:off x="762001" y="3310681"/>
            <a:ext cx="5082988" cy="369332"/>
          </a:xfrm>
          <a:prstGeom prst="rect">
            <a:avLst/>
          </a:prstGeom>
          <a:noFill/>
        </p:spPr>
        <p:txBody>
          <a:bodyPr wrap="square">
            <a:spAutoFit/>
          </a:bodyPr>
          <a:lstStyle/>
          <a:p>
            <a:r>
              <a:rPr lang="en-US" altLang="zh-TW" b="1" dirty="0">
                <a:solidFill>
                  <a:srgbClr val="FF0000"/>
                </a:solidFill>
                <a:latin typeface="SimHei" panose="02010609060101010101" pitchFamily="49" charset="-122"/>
                <a:ea typeface="SimHei" panose="02010609060101010101" pitchFamily="49" charset="-122"/>
              </a:rPr>
              <a:t>Precision=</a:t>
            </a:r>
            <a:r>
              <a:rPr lang="en-US" altLang="zh-TW" b="1" dirty="0" err="1">
                <a:solidFill>
                  <a:srgbClr val="FF0000"/>
                </a:solidFill>
                <a:latin typeface="SimHei" panose="02010609060101010101" pitchFamily="49" charset="-122"/>
                <a:ea typeface="SimHei" panose="02010609060101010101" pitchFamily="49" charset="-122"/>
              </a:rPr>
              <a:t>tp</a:t>
            </a:r>
            <a:r>
              <a:rPr lang="en-US" altLang="zh-TW" b="1" dirty="0">
                <a:solidFill>
                  <a:srgbClr val="FF0000"/>
                </a:solidFill>
                <a:latin typeface="SimHei" panose="02010609060101010101" pitchFamily="49" charset="-122"/>
                <a:ea typeface="SimHei" panose="02010609060101010101" pitchFamily="49" charset="-122"/>
              </a:rPr>
              <a:t>/(</a:t>
            </a:r>
            <a:r>
              <a:rPr lang="en-US" altLang="zh-TW" b="1" dirty="0" err="1">
                <a:solidFill>
                  <a:srgbClr val="FF0000"/>
                </a:solidFill>
                <a:latin typeface="SimHei" panose="02010609060101010101" pitchFamily="49" charset="-122"/>
                <a:ea typeface="SimHei" panose="02010609060101010101" pitchFamily="49" charset="-122"/>
              </a:rPr>
              <a:t>tp+fp</a:t>
            </a:r>
            <a:r>
              <a:rPr lang="en-US" altLang="zh-TW" b="1" dirty="0">
                <a:solidFill>
                  <a:srgbClr val="FF0000"/>
                </a:solidFill>
                <a:latin typeface="SimHei" panose="02010609060101010101" pitchFamily="49" charset="-122"/>
                <a:ea typeface="SimHei" panose="02010609060101010101" pitchFamily="49" charset="-122"/>
              </a:rPr>
              <a:t>), Recall=</a:t>
            </a:r>
            <a:r>
              <a:rPr lang="en-US" altLang="zh-TW" b="1" dirty="0" err="1">
                <a:solidFill>
                  <a:srgbClr val="FF0000"/>
                </a:solidFill>
                <a:latin typeface="SimHei" panose="02010609060101010101" pitchFamily="49" charset="-122"/>
                <a:ea typeface="SimHei" panose="02010609060101010101" pitchFamily="49" charset="-122"/>
              </a:rPr>
              <a:t>tp</a:t>
            </a:r>
            <a:r>
              <a:rPr lang="en-US" altLang="zh-TW" b="1" dirty="0">
                <a:solidFill>
                  <a:srgbClr val="FF0000"/>
                </a:solidFill>
                <a:latin typeface="SimHei" panose="02010609060101010101" pitchFamily="49" charset="-122"/>
                <a:ea typeface="SimHei" panose="02010609060101010101" pitchFamily="49" charset="-122"/>
              </a:rPr>
              <a:t>/(</a:t>
            </a:r>
            <a:r>
              <a:rPr lang="en-US" altLang="zh-TW" b="1" dirty="0" err="1">
                <a:solidFill>
                  <a:srgbClr val="FF0000"/>
                </a:solidFill>
                <a:latin typeface="SimHei" panose="02010609060101010101" pitchFamily="49" charset="-122"/>
                <a:ea typeface="SimHei" panose="02010609060101010101" pitchFamily="49" charset="-122"/>
              </a:rPr>
              <a:t>tp+fn</a:t>
            </a:r>
            <a:r>
              <a:rPr lang="en-US" altLang="zh-TW" b="1" dirty="0">
                <a:solidFill>
                  <a:srgbClr val="FF0000"/>
                </a:solidFill>
                <a:latin typeface="SimHei" panose="02010609060101010101" pitchFamily="49" charset="-122"/>
                <a:ea typeface="SimHei" panose="02010609060101010101" pitchFamily="49" charset="-122"/>
              </a:rPr>
              <a:t>)</a:t>
            </a:r>
            <a:endParaRPr lang="zh-TW" altLang="en-US" b="1" dirty="0">
              <a:solidFill>
                <a:srgbClr val="FF0000"/>
              </a:solidFill>
              <a:latin typeface="SimHei" panose="02010609060101010101" pitchFamily="49" charset="-122"/>
              <a:ea typeface="SimHei" panose="02010609060101010101" pitchFamily="49" charset="-122"/>
            </a:endParaRPr>
          </a:p>
        </p:txBody>
      </p:sp>
      <p:sp>
        <p:nvSpPr>
          <p:cNvPr id="11" name="文字方塊 10">
            <a:extLst>
              <a:ext uri="{FF2B5EF4-FFF2-40B4-BE49-F238E27FC236}">
                <a16:creationId xmlns:a16="http://schemas.microsoft.com/office/drawing/2014/main" id="{CD9DD7C2-91CA-4D01-ACEB-105F5715F9EE}"/>
              </a:ext>
            </a:extLst>
          </p:cNvPr>
          <p:cNvSpPr txBox="1"/>
          <p:nvPr/>
        </p:nvSpPr>
        <p:spPr>
          <a:xfrm>
            <a:off x="1783976" y="5743710"/>
            <a:ext cx="6096000" cy="369332"/>
          </a:xfrm>
          <a:prstGeom prst="rect">
            <a:avLst/>
          </a:prstGeom>
          <a:noFill/>
        </p:spPr>
        <p:txBody>
          <a:bodyPr wrap="square">
            <a:spAutoFit/>
          </a:bodyPr>
          <a:lstStyle/>
          <a:p>
            <a:r>
              <a:rPr lang="en-US" altLang="zh-TW" b="1" dirty="0">
                <a:solidFill>
                  <a:srgbClr val="FF0000"/>
                </a:solidFill>
              </a:rPr>
              <a:t>F1 = 2 / ( (1/ Precision) + (1/ Recall) )</a:t>
            </a:r>
            <a:endParaRPr lang="zh-TW" altLang="en-US" b="1" dirty="0">
              <a:solidFill>
                <a:srgbClr val="FF0000"/>
              </a:solidFill>
            </a:endParaRPr>
          </a:p>
        </p:txBody>
      </p:sp>
    </p:spTree>
    <p:extLst>
      <p:ext uri="{BB962C8B-B14F-4D97-AF65-F5344CB8AC3E}">
        <p14:creationId xmlns:p14="http://schemas.microsoft.com/office/powerpoint/2010/main" val="34077516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203935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93410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848441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25769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28701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892698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00936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897034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662983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894450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03005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8322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3344D6-72FF-4D8A-87BD-2654F317D623}"/>
              </a:ext>
            </a:extLst>
          </p:cNvPr>
          <p:cNvSpPr>
            <a:spLocks noGrp="1"/>
          </p:cNvSpPr>
          <p:nvPr>
            <p:ph type="title"/>
          </p:nvPr>
        </p:nvSpPr>
        <p:spPr/>
        <p:txBody>
          <a:bodyPr/>
          <a:lstStyle/>
          <a:p>
            <a:r>
              <a:rPr lang="en-US" altLang="zh-TW" dirty="0"/>
              <a:t>GPT </a:t>
            </a:r>
            <a:r>
              <a:rPr lang="zh-TW" altLang="en-US" dirty="0"/>
              <a:t>讀多少字</a:t>
            </a:r>
          </a:p>
        </p:txBody>
      </p:sp>
      <p:pic>
        <p:nvPicPr>
          <p:cNvPr id="4" name="圖片 3">
            <a:extLst>
              <a:ext uri="{FF2B5EF4-FFF2-40B4-BE49-F238E27FC236}">
                <a16:creationId xmlns:a16="http://schemas.microsoft.com/office/drawing/2014/main" id="{2142E3FF-5F04-4CDD-9082-52DB837663E5}"/>
              </a:ext>
            </a:extLst>
          </p:cNvPr>
          <p:cNvPicPr>
            <a:picLocks noChangeAspect="1"/>
          </p:cNvPicPr>
          <p:nvPr/>
        </p:nvPicPr>
        <p:blipFill>
          <a:blip r:embed="rId3"/>
          <a:stretch>
            <a:fillRect/>
          </a:stretch>
        </p:blipFill>
        <p:spPr>
          <a:xfrm>
            <a:off x="794238" y="2235811"/>
            <a:ext cx="1371791" cy="1066949"/>
          </a:xfrm>
          <a:prstGeom prst="rect">
            <a:avLst/>
          </a:prstGeom>
        </p:spPr>
      </p:pic>
      <p:pic>
        <p:nvPicPr>
          <p:cNvPr id="6" name="圖片 5">
            <a:extLst>
              <a:ext uri="{FF2B5EF4-FFF2-40B4-BE49-F238E27FC236}">
                <a16:creationId xmlns:a16="http://schemas.microsoft.com/office/drawing/2014/main" id="{84623179-21A8-4539-B263-E3F93DD8F2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1957" y="2210160"/>
            <a:ext cx="5487700" cy="3176672"/>
          </a:xfrm>
          <a:prstGeom prst="rect">
            <a:avLst/>
          </a:prstGeom>
        </p:spPr>
      </p:pic>
      <p:sp>
        <p:nvSpPr>
          <p:cNvPr id="8" name="文字方塊 7">
            <a:extLst>
              <a:ext uri="{FF2B5EF4-FFF2-40B4-BE49-F238E27FC236}">
                <a16:creationId xmlns:a16="http://schemas.microsoft.com/office/drawing/2014/main" id="{D94FC63A-C1DE-46F4-967C-DFC1B7667CAA}"/>
              </a:ext>
            </a:extLst>
          </p:cNvPr>
          <p:cNvSpPr txBox="1"/>
          <p:nvPr/>
        </p:nvSpPr>
        <p:spPr>
          <a:xfrm>
            <a:off x="2166029" y="5463784"/>
            <a:ext cx="8666285" cy="1077218"/>
          </a:xfrm>
          <a:prstGeom prst="rect">
            <a:avLst/>
          </a:prstGeom>
          <a:noFill/>
        </p:spPr>
        <p:txBody>
          <a:bodyPr wrap="square">
            <a:spAutoFit/>
          </a:bodyPr>
          <a:lstStyle/>
          <a:p>
            <a:r>
              <a:rPr lang="en-US" altLang="zh-TW" sz="3200" b="1" dirty="0" smtClean="0">
                <a:latin typeface="Microsoft YaHei" panose="020B0503020204020204" pitchFamily="34" charset="-122"/>
                <a:ea typeface="Microsoft YaHei" panose="020B0503020204020204" pitchFamily="34" charset="-122"/>
              </a:rPr>
              <a:t>2023     GPT-4 </a:t>
            </a:r>
            <a:r>
              <a:rPr lang="zh-TW" altLang="en-US" sz="3200" b="1" dirty="0" smtClean="0">
                <a:latin typeface="Microsoft YaHei" panose="020B0503020204020204" pitchFamily="34" charset="-122"/>
                <a:ea typeface="Microsoft YaHei" panose="020B0503020204020204" pitchFamily="34" charset="-122"/>
              </a:rPr>
              <a:t>參數量</a:t>
            </a:r>
            <a:r>
              <a:rPr lang="zh-TW" altLang="en-US" sz="3200" b="1" dirty="0">
                <a:latin typeface="Microsoft YaHei" panose="020B0503020204020204" pitchFamily="34" charset="-122"/>
                <a:ea typeface="Microsoft YaHei" panose="020B0503020204020204" pitchFamily="34" charset="-122"/>
              </a:rPr>
              <a:t>：</a:t>
            </a:r>
            <a:r>
              <a:rPr lang="zh-TW" altLang="en-US" sz="3200" b="1" dirty="0" smtClean="0">
                <a:latin typeface="Microsoft YaHei" panose="020B0503020204020204" pitchFamily="34" charset="-122"/>
                <a:ea typeface="Microsoft YaHei" panose="020B0503020204020204" pitchFamily="34" charset="-122"/>
              </a:rPr>
              <a:t>估計 </a:t>
            </a:r>
            <a:r>
              <a:rPr lang="en-US" altLang="zh-TW" sz="3200" b="1" dirty="0" smtClean="0">
                <a:latin typeface="Microsoft YaHei" panose="020B0503020204020204" pitchFamily="34" charset="-122"/>
                <a:ea typeface="Microsoft YaHei" panose="020B0503020204020204" pitchFamily="34" charset="-122"/>
              </a:rPr>
              <a:t>1.8 </a:t>
            </a:r>
            <a:r>
              <a:rPr lang="zh-TW" altLang="en-US" sz="3200" b="1" dirty="0" smtClean="0">
                <a:latin typeface="Microsoft YaHei" panose="020B0503020204020204" pitchFamily="34" charset="-122"/>
                <a:ea typeface="Microsoft YaHei" panose="020B0503020204020204" pitchFamily="34" charset="-122"/>
              </a:rPr>
              <a:t>萬億</a:t>
            </a:r>
            <a:r>
              <a:rPr lang="en-US" altLang="zh-TW" sz="3200" b="1" dirty="0" smtClean="0">
                <a:latin typeface="Microsoft YaHei" panose="020B0503020204020204" pitchFamily="34" charset="-122"/>
                <a:ea typeface="Microsoft YaHei" panose="020B0503020204020204" pitchFamily="34" charset="-122"/>
              </a:rPr>
              <a:t>(T)</a:t>
            </a:r>
          </a:p>
          <a:p>
            <a:r>
              <a:rPr lang="en-US" altLang="zh-TW" sz="3200" b="1" dirty="0" smtClean="0">
                <a:latin typeface="Microsoft YaHei" panose="020B0503020204020204" pitchFamily="34" charset="-122"/>
                <a:ea typeface="Microsoft YaHei" panose="020B0503020204020204" pitchFamily="34" charset="-122"/>
              </a:rPr>
              <a:t>2025/8 GPT-5 </a:t>
            </a:r>
            <a:r>
              <a:rPr lang="zh-TW" altLang="en-US" sz="3200" b="1" dirty="0" smtClean="0">
                <a:latin typeface="Microsoft YaHei" panose="020B0503020204020204" pitchFamily="34" charset="-122"/>
                <a:ea typeface="Microsoft YaHei" panose="020B0503020204020204" pitchFamily="34" charset="-122"/>
              </a:rPr>
              <a:t>參數量：估計 </a:t>
            </a:r>
            <a:r>
              <a:rPr lang="en-US" altLang="zh-TW" sz="3200" b="1" dirty="0" smtClean="0">
                <a:latin typeface="Microsoft YaHei" panose="020B0503020204020204" pitchFamily="34" charset="-122"/>
                <a:ea typeface="Microsoft YaHei" panose="020B0503020204020204" pitchFamily="34" charset="-122"/>
              </a:rPr>
              <a:t>3-5</a:t>
            </a:r>
            <a:r>
              <a:rPr lang="zh-TW" altLang="en-US" sz="3200" b="1" dirty="0" smtClean="0">
                <a:latin typeface="Microsoft YaHei" panose="020B0503020204020204" pitchFamily="34" charset="-122"/>
                <a:ea typeface="Microsoft YaHei" panose="020B0503020204020204" pitchFamily="34" charset="-122"/>
              </a:rPr>
              <a:t>兆</a:t>
            </a:r>
            <a:r>
              <a:rPr lang="en-US" altLang="zh-TW" sz="3200" b="1" dirty="0" smtClean="0">
                <a:latin typeface="Microsoft YaHei" panose="020B0503020204020204" pitchFamily="34" charset="-122"/>
                <a:ea typeface="Microsoft YaHei" panose="020B0503020204020204" pitchFamily="34" charset="-122"/>
              </a:rPr>
              <a:t>(T)</a:t>
            </a:r>
            <a:endParaRPr lang="en-US" altLang="zh-TW" sz="3200" b="1" dirty="0">
              <a:latin typeface="Microsoft YaHei" panose="020B0503020204020204" pitchFamily="34" charset="-122"/>
              <a:ea typeface="Microsoft YaHei" panose="020B0503020204020204" pitchFamily="34" charset="-122"/>
            </a:endParaRPr>
          </a:p>
        </p:txBody>
      </p:sp>
      <p:sp>
        <p:nvSpPr>
          <p:cNvPr id="7" name="文字方塊 6">
            <a:extLst>
              <a:ext uri="{FF2B5EF4-FFF2-40B4-BE49-F238E27FC236}">
                <a16:creationId xmlns:a16="http://schemas.microsoft.com/office/drawing/2014/main" id="{D94FC63A-C1DE-46F4-967C-DFC1B7667CAA}"/>
              </a:ext>
            </a:extLst>
          </p:cNvPr>
          <p:cNvSpPr txBox="1"/>
          <p:nvPr/>
        </p:nvSpPr>
        <p:spPr>
          <a:xfrm>
            <a:off x="4762499" y="2178901"/>
            <a:ext cx="3143086" cy="461665"/>
          </a:xfrm>
          <a:prstGeom prst="rect">
            <a:avLst/>
          </a:prstGeom>
          <a:noFill/>
        </p:spPr>
        <p:txBody>
          <a:bodyPr wrap="square">
            <a:spAutoFit/>
          </a:bodyPr>
          <a:lstStyle/>
          <a:p>
            <a:r>
              <a:rPr lang="en-US" altLang="zh-TW" sz="2300" b="1" dirty="0" smtClean="0">
                <a:solidFill>
                  <a:srgbClr val="FF0000"/>
                </a:solidFill>
                <a:latin typeface="Microsoft YaHei" panose="020B0503020204020204" pitchFamily="34" charset="-122"/>
                <a:ea typeface="Microsoft YaHei" panose="020B0503020204020204" pitchFamily="34" charset="-122"/>
              </a:rPr>
              <a:t>2020 GPT-3 </a:t>
            </a:r>
            <a:r>
              <a:rPr lang="zh-TW" altLang="en-US" sz="2300" b="1" dirty="0" smtClean="0">
                <a:solidFill>
                  <a:srgbClr val="FF0000"/>
                </a:solidFill>
                <a:latin typeface="Microsoft YaHei" panose="020B0503020204020204" pitchFamily="34" charset="-122"/>
                <a:ea typeface="Microsoft YaHei" panose="020B0503020204020204" pitchFamily="34" charset="-122"/>
              </a:rPr>
              <a:t>：</a:t>
            </a:r>
            <a:r>
              <a:rPr lang="en-US" altLang="zh-TW" sz="2300" b="1" dirty="0" smtClean="0">
                <a:solidFill>
                  <a:srgbClr val="FF0000"/>
                </a:solidFill>
                <a:latin typeface="Microsoft YaHei" panose="020B0503020204020204" pitchFamily="34" charset="-122"/>
                <a:ea typeface="Microsoft YaHei" panose="020B0503020204020204" pitchFamily="34" charset="-122"/>
              </a:rPr>
              <a:t>175B</a:t>
            </a:r>
          </a:p>
        </p:txBody>
      </p:sp>
      <p:sp>
        <p:nvSpPr>
          <p:cNvPr id="10" name="文字方塊 9">
            <a:extLst>
              <a:ext uri="{FF2B5EF4-FFF2-40B4-BE49-F238E27FC236}">
                <a16:creationId xmlns:a16="http://schemas.microsoft.com/office/drawing/2014/main" id="{D94FC63A-C1DE-46F4-967C-DFC1B7667CAA}"/>
              </a:ext>
            </a:extLst>
          </p:cNvPr>
          <p:cNvSpPr txBox="1"/>
          <p:nvPr/>
        </p:nvSpPr>
        <p:spPr>
          <a:xfrm>
            <a:off x="513026" y="3316518"/>
            <a:ext cx="1934213" cy="830997"/>
          </a:xfrm>
          <a:prstGeom prst="rect">
            <a:avLst/>
          </a:prstGeom>
          <a:noFill/>
        </p:spPr>
        <p:txBody>
          <a:bodyPr wrap="square">
            <a:spAutoFit/>
          </a:bodyPr>
          <a:lstStyle/>
          <a:p>
            <a:r>
              <a:rPr lang="en-US" altLang="zh-TW" sz="2400" b="1" dirty="0" smtClean="0">
                <a:latin typeface="Microsoft YaHei" panose="020B0503020204020204" pitchFamily="34" charset="-122"/>
                <a:ea typeface="Microsoft YaHei" panose="020B0503020204020204" pitchFamily="34" charset="-122"/>
              </a:rPr>
              <a:t>2019</a:t>
            </a:r>
            <a:br>
              <a:rPr lang="en-US" altLang="zh-TW" sz="2400" b="1" dirty="0" smtClean="0">
                <a:latin typeface="Microsoft YaHei" panose="020B0503020204020204" pitchFamily="34" charset="-122"/>
                <a:ea typeface="Microsoft YaHei" panose="020B0503020204020204" pitchFamily="34" charset="-122"/>
              </a:rPr>
            </a:br>
            <a:r>
              <a:rPr lang="en-US" altLang="zh-TW" sz="2400" b="1" dirty="0" smtClean="0">
                <a:latin typeface="Microsoft YaHei" panose="020B0503020204020204" pitchFamily="34" charset="-122"/>
                <a:ea typeface="Microsoft YaHei" panose="020B0503020204020204" pitchFamily="34" charset="-122"/>
              </a:rPr>
              <a:t>GPT-2:1.5B</a:t>
            </a:r>
          </a:p>
        </p:txBody>
      </p:sp>
      <p:sp>
        <p:nvSpPr>
          <p:cNvPr id="11" name="文字方塊 10">
            <a:extLst>
              <a:ext uri="{FF2B5EF4-FFF2-40B4-BE49-F238E27FC236}">
                <a16:creationId xmlns:a16="http://schemas.microsoft.com/office/drawing/2014/main" id="{D94FC63A-C1DE-46F4-967C-DFC1B7667CAA}"/>
              </a:ext>
            </a:extLst>
          </p:cNvPr>
          <p:cNvSpPr txBox="1"/>
          <p:nvPr/>
        </p:nvSpPr>
        <p:spPr>
          <a:xfrm>
            <a:off x="794238" y="1548434"/>
            <a:ext cx="4865078" cy="584775"/>
          </a:xfrm>
          <a:prstGeom prst="rect">
            <a:avLst/>
          </a:prstGeom>
          <a:noFill/>
        </p:spPr>
        <p:txBody>
          <a:bodyPr wrap="square">
            <a:spAutoFit/>
          </a:bodyPr>
          <a:lstStyle/>
          <a:p>
            <a:r>
              <a:rPr lang="en-US" altLang="zh-TW" sz="3200" b="1" dirty="0" smtClean="0">
                <a:latin typeface="Microsoft YaHei" panose="020B0503020204020204" pitchFamily="34" charset="-122"/>
                <a:ea typeface="Microsoft YaHei" panose="020B0503020204020204" pitchFamily="34" charset="-122"/>
              </a:rPr>
              <a:t>2018 GPT-1 </a:t>
            </a:r>
            <a:r>
              <a:rPr lang="zh-TW" altLang="en-US" sz="3200" b="1" dirty="0" smtClean="0">
                <a:latin typeface="Microsoft YaHei" panose="020B0503020204020204" pitchFamily="34" charset="-122"/>
                <a:ea typeface="Microsoft YaHei" panose="020B0503020204020204" pitchFamily="34" charset="-122"/>
              </a:rPr>
              <a:t>：</a:t>
            </a:r>
            <a:r>
              <a:rPr lang="en-US" altLang="zh-TW" sz="3200" b="1" dirty="0" smtClean="0">
                <a:latin typeface="Microsoft YaHei" panose="020B0503020204020204" pitchFamily="34" charset="-122"/>
                <a:ea typeface="Microsoft YaHei" panose="020B0503020204020204" pitchFamily="34" charset="-122"/>
              </a:rPr>
              <a:t>117M</a:t>
            </a:r>
          </a:p>
        </p:txBody>
      </p:sp>
      <p:sp>
        <p:nvSpPr>
          <p:cNvPr id="12" name="矩形 11"/>
          <p:cNvSpPr/>
          <p:nvPr/>
        </p:nvSpPr>
        <p:spPr>
          <a:xfrm>
            <a:off x="9356194" y="6391952"/>
            <a:ext cx="2693943" cy="369332"/>
          </a:xfrm>
          <a:prstGeom prst="rect">
            <a:avLst/>
          </a:prstGeom>
        </p:spPr>
        <p:txBody>
          <a:bodyPr wrap="none">
            <a:spAutoFit/>
          </a:bodyPr>
          <a:lstStyle/>
          <a:p>
            <a:r>
              <a:rPr lang="zh-TW" altLang="en-US" dirty="0"/>
              <a:t>https://ollama.com/search</a:t>
            </a:r>
          </a:p>
        </p:txBody>
      </p:sp>
    </p:spTree>
    <p:extLst>
      <p:ext uri="{BB962C8B-B14F-4D97-AF65-F5344CB8AC3E}">
        <p14:creationId xmlns:p14="http://schemas.microsoft.com/office/powerpoint/2010/main" val="34407108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621614E-3D89-41A1-87A1-AB2B3517AF06}"/>
              </a:ext>
            </a:extLst>
          </p:cNvPr>
          <p:cNvSpPr>
            <a:spLocks noGrp="1"/>
          </p:cNvSpPr>
          <p:nvPr>
            <p:ph type="title"/>
          </p:nvPr>
        </p:nvSpPr>
        <p:spPr/>
        <p:txBody>
          <a:bodyPr/>
          <a:lstStyle/>
          <a:p>
            <a:r>
              <a:rPr lang="en-US" altLang="zh-TW" dirty="0"/>
              <a:t>AI </a:t>
            </a:r>
            <a:r>
              <a:rPr lang="zh-TW" altLang="en-US" dirty="0"/>
              <a:t>小助理薪資</a:t>
            </a:r>
          </a:p>
        </p:txBody>
      </p:sp>
      <p:pic>
        <p:nvPicPr>
          <p:cNvPr id="4" name="圖片 3">
            <a:extLst>
              <a:ext uri="{FF2B5EF4-FFF2-40B4-BE49-F238E27FC236}">
                <a16:creationId xmlns:a16="http://schemas.microsoft.com/office/drawing/2014/main" id="{F84F561C-2158-4949-B973-635A678F5D9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8200" y="1690688"/>
            <a:ext cx="4944764" cy="4042180"/>
          </a:xfrm>
          <a:prstGeom prst="rect">
            <a:avLst/>
          </a:prstGeom>
        </p:spPr>
      </p:pic>
      <p:pic>
        <p:nvPicPr>
          <p:cNvPr id="6" name="圖片 5">
            <a:extLst>
              <a:ext uri="{FF2B5EF4-FFF2-40B4-BE49-F238E27FC236}">
                <a16:creationId xmlns:a16="http://schemas.microsoft.com/office/drawing/2014/main" id="{37B24DAC-C433-4392-A44B-19E4292B7A0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82964" y="1690688"/>
            <a:ext cx="5697170" cy="4042180"/>
          </a:xfrm>
          <a:prstGeom prst="rect">
            <a:avLst/>
          </a:prstGeom>
        </p:spPr>
      </p:pic>
      <p:sp>
        <p:nvSpPr>
          <p:cNvPr id="9" name="文字方塊 8">
            <a:extLst>
              <a:ext uri="{FF2B5EF4-FFF2-40B4-BE49-F238E27FC236}">
                <a16:creationId xmlns:a16="http://schemas.microsoft.com/office/drawing/2014/main" id="{FD524983-7F7A-4630-89A9-E8B3F55F0237}"/>
              </a:ext>
            </a:extLst>
          </p:cNvPr>
          <p:cNvSpPr txBox="1"/>
          <p:nvPr/>
        </p:nvSpPr>
        <p:spPr>
          <a:xfrm>
            <a:off x="1665805" y="5732868"/>
            <a:ext cx="3289555" cy="523220"/>
          </a:xfrm>
          <a:prstGeom prst="rect">
            <a:avLst/>
          </a:prstGeom>
          <a:noFill/>
        </p:spPr>
        <p:txBody>
          <a:bodyPr wrap="none" rtlCol="0">
            <a:spAutoFit/>
          </a:bodyPr>
          <a:lstStyle/>
          <a:p>
            <a:r>
              <a:rPr lang="en-US" altLang="zh-TW" sz="2800" dirty="0" err="1"/>
              <a:t>ChatGPT</a:t>
            </a:r>
            <a:r>
              <a:rPr lang="en-US" altLang="zh-TW" sz="2800" dirty="0"/>
              <a:t> US$20/Mon</a:t>
            </a:r>
            <a:endParaRPr lang="zh-TW" altLang="en-US" sz="2800" dirty="0"/>
          </a:p>
        </p:txBody>
      </p:sp>
      <p:sp>
        <p:nvSpPr>
          <p:cNvPr id="10" name="文字方塊 9">
            <a:extLst>
              <a:ext uri="{FF2B5EF4-FFF2-40B4-BE49-F238E27FC236}">
                <a16:creationId xmlns:a16="http://schemas.microsoft.com/office/drawing/2014/main" id="{EC32F869-AF6B-4094-A6ED-1CC4D7A1DBF5}"/>
              </a:ext>
            </a:extLst>
          </p:cNvPr>
          <p:cNvSpPr txBox="1"/>
          <p:nvPr/>
        </p:nvSpPr>
        <p:spPr>
          <a:xfrm>
            <a:off x="6409038" y="5732868"/>
            <a:ext cx="4531305" cy="523220"/>
          </a:xfrm>
          <a:prstGeom prst="rect">
            <a:avLst/>
          </a:prstGeom>
          <a:noFill/>
        </p:spPr>
        <p:txBody>
          <a:bodyPr wrap="none" rtlCol="0">
            <a:spAutoFit/>
          </a:bodyPr>
          <a:lstStyle/>
          <a:p>
            <a:r>
              <a:rPr lang="en-US" altLang="zh-TW" sz="2800" dirty="0" err="1"/>
              <a:t>Midjourney</a:t>
            </a:r>
            <a:r>
              <a:rPr lang="en-US" altLang="zh-TW" sz="2800" dirty="0"/>
              <a:t> US$24/Mon </a:t>
            </a:r>
            <a:r>
              <a:rPr lang="zh-TW" altLang="en-US" sz="2800" dirty="0"/>
              <a:t>年繳</a:t>
            </a:r>
          </a:p>
        </p:txBody>
      </p:sp>
    </p:spTree>
    <p:extLst>
      <p:ext uri="{BB962C8B-B14F-4D97-AF65-F5344CB8AC3E}">
        <p14:creationId xmlns:p14="http://schemas.microsoft.com/office/powerpoint/2010/main" val="32734688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AI</a:t>
            </a:r>
            <a:r>
              <a:rPr lang="zh-TW" altLang="en-US" dirty="0"/>
              <a:t>安全與風險</a:t>
            </a:r>
          </a:p>
        </p:txBody>
      </p:sp>
    </p:spTree>
    <p:extLst>
      <p:ext uri="{BB962C8B-B14F-4D97-AF65-F5344CB8AC3E}">
        <p14:creationId xmlns:p14="http://schemas.microsoft.com/office/powerpoint/2010/main" val="11642291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base"/>
            <a:r>
              <a:rPr lang="zh-TW" altLang="en-US" b="1" dirty="0"/>
              <a:t>生成式人工智慧的政策考量</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1753" y="1480663"/>
            <a:ext cx="8951227" cy="5230688"/>
          </a:xfrm>
          <a:prstGeom prst="rect">
            <a:avLst/>
          </a:prstGeom>
        </p:spPr>
      </p:pic>
    </p:spTree>
    <p:extLst>
      <p:ext uri="{BB962C8B-B14F-4D97-AF65-F5344CB8AC3E}">
        <p14:creationId xmlns:p14="http://schemas.microsoft.com/office/powerpoint/2010/main" val="5420465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base"/>
            <a:r>
              <a:rPr lang="zh-TW" altLang="en-US" dirty="0"/>
              <a:t>英國政府對生成式</a:t>
            </a:r>
            <a:r>
              <a:rPr lang="en-US" altLang="zh-TW" dirty="0"/>
              <a:t>AI</a:t>
            </a:r>
            <a:r>
              <a:rPr lang="zh-TW" altLang="en-US" dirty="0"/>
              <a:t>安全與風險說明</a:t>
            </a:r>
            <a:endParaRPr lang="zh-TW" altLang="en-US" b="1"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7314" y="1519503"/>
            <a:ext cx="5288738" cy="4267570"/>
          </a:xfrm>
          <a:prstGeom prst="rect">
            <a:avLst/>
          </a:prstGeom>
        </p:spPr>
      </p:pic>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0074" y="1519503"/>
            <a:ext cx="5349704" cy="4389500"/>
          </a:xfrm>
          <a:prstGeom prst="rect">
            <a:avLst/>
          </a:prstGeom>
        </p:spPr>
      </p:pic>
    </p:spTree>
    <p:extLst>
      <p:ext uri="{BB962C8B-B14F-4D97-AF65-F5344CB8AC3E}">
        <p14:creationId xmlns:p14="http://schemas.microsoft.com/office/powerpoint/2010/main" val="4421882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7030561" y="5731560"/>
            <a:ext cx="3637440" cy="415498"/>
          </a:xfrm>
          <a:prstGeom prst="rect">
            <a:avLst/>
          </a:prstGeom>
          <a:noFill/>
        </p:spPr>
        <p:txBody>
          <a:bodyPr>
            <a:spAutoFit/>
          </a:bodyPr>
          <a:lstStyle/>
          <a:p>
            <a:pPr>
              <a:defRPr/>
            </a:pPr>
            <a:r>
              <a:rPr lang="zh-TW" altLang="en-US" sz="1050" dirty="0">
                <a:solidFill>
                  <a:schemeClr val="bg1">
                    <a:lumMod val="50000"/>
                  </a:schemeClr>
                </a:solidFill>
              </a:rPr>
              <a:t>https://www.weforum.org/publications/global-risks-report-2024</a:t>
            </a:r>
          </a:p>
        </p:txBody>
      </p:sp>
      <p:pic>
        <p:nvPicPr>
          <p:cNvPr id="147459" name="圖片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51361" y="816841"/>
            <a:ext cx="3908160" cy="5548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67808" y="1"/>
            <a:ext cx="3595710" cy="3461827"/>
          </a:xfrm>
          <a:prstGeom prst="rect">
            <a:avLst/>
          </a:prstGeom>
          <a:ln>
            <a:noFill/>
          </a:ln>
          <a:effectLst>
            <a:softEdge rad="112500"/>
          </a:effectLst>
        </p:spPr>
      </p:pic>
      <p:pic>
        <p:nvPicPr>
          <p:cNvPr id="147461" name="圖片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79041" y="2850121"/>
            <a:ext cx="4161600" cy="400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053315"/>
      </p:ext>
    </p:extLst>
  </p:cSld>
  <p:clrMapOvr>
    <a:masterClrMapping/>
  </p:clrMapOvr>
  <p:transition spd="slow">
    <p:cu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13441" y="284041"/>
            <a:ext cx="6765120" cy="62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182283"/>
      </p:ext>
    </p:extLst>
  </p:cSld>
  <p:clrMapOvr>
    <a:masterClrMapping/>
  </p:clrMapOvr>
  <p:transition spd="slow">
    <p:cu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838200" y="365125"/>
            <a:ext cx="10515600" cy="650875"/>
          </a:xfrm>
        </p:spPr>
        <p:txBody>
          <a:bodyPr>
            <a:normAutofit fontScale="90000"/>
          </a:bodyPr>
          <a:lstStyle/>
          <a:p>
            <a:r>
              <a:rPr lang="zh-TW" altLang="en-US" dirty="0"/>
              <a:t>最近修的法</a:t>
            </a:r>
          </a:p>
        </p:txBody>
      </p:sp>
      <p:sp>
        <p:nvSpPr>
          <p:cNvPr id="3" name="內容版面配置區 2">
            <a:extLst>
              <a:ext uri="{FF2B5EF4-FFF2-40B4-BE49-F238E27FC236}">
                <a16:creationId xmlns:a16="http://schemas.microsoft.com/office/drawing/2014/main" id="{4E693921-6814-48A6-890F-CFC9AC250444}"/>
              </a:ext>
            </a:extLst>
          </p:cNvPr>
          <p:cNvSpPr>
            <a:spLocks noGrp="1"/>
          </p:cNvSpPr>
          <p:nvPr>
            <p:ph idx="1"/>
          </p:nvPr>
        </p:nvSpPr>
        <p:spPr>
          <a:xfrm>
            <a:off x="249445" y="1058253"/>
            <a:ext cx="11818909" cy="5327743"/>
          </a:xfrm>
        </p:spPr>
        <p:txBody>
          <a:bodyPr>
            <a:noAutofit/>
          </a:bodyPr>
          <a:lstStyle/>
          <a:p>
            <a:r>
              <a:rPr lang="zh-TW" altLang="en-US" sz="2900" dirty="0" smtClean="0"/>
              <a:t>資</a:t>
            </a:r>
            <a:r>
              <a:rPr lang="zh-TW" altLang="en-US" sz="2900" dirty="0"/>
              <a:t>通</a:t>
            </a:r>
            <a:r>
              <a:rPr lang="zh-TW" altLang="en-US" sz="2900" dirty="0" smtClean="0"/>
              <a:t>安全責任等級分級辦法 </a:t>
            </a:r>
            <a:r>
              <a:rPr lang="en-US" altLang="zh-TW" sz="2900" dirty="0" smtClean="0"/>
              <a:t>110/8/23</a:t>
            </a:r>
          </a:p>
          <a:p>
            <a:r>
              <a:rPr lang="zh-TW" altLang="en-US" sz="2900" dirty="0"/>
              <a:t>資通安全事件通報及應變</a:t>
            </a:r>
            <a:r>
              <a:rPr lang="zh-TW" altLang="en-US" sz="2900" dirty="0" smtClean="0"/>
              <a:t>辦法 </a:t>
            </a:r>
            <a:r>
              <a:rPr lang="en-US" altLang="zh-TW" sz="2900" dirty="0"/>
              <a:t>110/8/23</a:t>
            </a:r>
          </a:p>
          <a:p>
            <a:r>
              <a:rPr lang="zh-TW" altLang="en-US" sz="2900" dirty="0" smtClean="0"/>
              <a:t>資</a:t>
            </a:r>
            <a:r>
              <a:rPr lang="zh-TW" altLang="en-US" sz="2900" dirty="0"/>
              <a:t>通安全情資分享</a:t>
            </a:r>
            <a:r>
              <a:rPr lang="zh-TW" altLang="en-US" sz="2900" dirty="0" smtClean="0"/>
              <a:t>辦法 </a:t>
            </a:r>
            <a:r>
              <a:rPr lang="en-US" altLang="zh-TW" sz="2900" dirty="0" smtClean="0"/>
              <a:t>110/8/23</a:t>
            </a:r>
          </a:p>
          <a:p>
            <a:r>
              <a:rPr lang="zh-TW" altLang="en-US" sz="2900" dirty="0"/>
              <a:t>國家機密保護法 </a:t>
            </a:r>
            <a:r>
              <a:rPr lang="en-US" altLang="zh-TW" sz="2900" dirty="0"/>
              <a:t>112/12/27</a:t>
            </a:r>
            <a:endParaRPr lang="zh-TW" altLang="en-US" sz="2900" dirty="0"/>
          </a:p>
          <a:p>
            <a:r>
              <a:rPr lang="zh-TW" altLang="en-US" sz="2900" dirty="0" smtClean="0"/>
              <a:t>公務</a:t>
            </a:r>
            <a:r>
              <a:rPr lang="zh-TW" altLang="en-US" sz="2900" dirty="0"/>
              <a:t>機關所屬人員資通安全事項獎懲</a:t>
            </a:r>
            <a:r>
              <a:rPr lang="zh-TW" altLang="en-US" sz="2900" dirty="0" smtClean="0"/>
              <a:t>辦法 </a:t>
            </a:r>
            <a:r>
              <a:rPr lang="en-US" altLang="zh-TW" sz="2900" dirty="0"/>
              <a:t>110/8/23</a:t>
            </a:r>
          </a:p>
          <a:p>
            <a:r>
              <a:rPr lang="zh-TW" altLang="en-US" sz="2900" dirty="0" smtClean="0"/>
              <a:t>特定</a:t>
            </a:r>
            <a:r>
              <a:rPr lang="zh-TW" altLang="en-US" sz="2900" dirty="0"/>
              <a:t>非公務機關資通安全維護計畫實施情形稽核</a:t>
            </a:r>
            <a:r>
              <a:rPr lang="zh-TW" altLang="en-US" sz="2900" dirty="0" smtClean="0"/>
              <a:t>辦法 </a:t>
            </a:r>
            <a:r>
              <a:rPr lang="en-US" altLang="zh-TW" sz="2900" dirty="0"/>
              <a:t>110/8/23</a:t>
            </a:r>
          </a:p>
          <a:p>
            <a:r>
              <a:rPr lang="zh-TW" altLang="en-US" sz="2900" dirty="0" smtClean="0"/>
              <a:t>醫療機構</a:t>
            </a:r>
            <a:r>
              <a:rPr lang="zh-TW" altLang="en-US" sz="2900" dirty="0"/>
              <a:t>電子病歷製作及管理</a:t>
            </a:r>
            <a:r>
              <a:rPr lang="zh-TW" altLang="en-US" sz="2900" dirty="0" smtClean="0"/>
              <a:t>辦法</a:t>
            </a:r>
            <a:r>
              <a:rPr lang="en-US" altLang="zh-TW" sz="2900" dirty="0" smtClean="0"/>
              <a:t> </a:t>
            </a:r>
            <a:r>
              <a:rPr lang="en-US" altLang="zh-TW" sz="2900" dirty="0"/>
              <a:t>111/7/18</a:t>
            </a:r>
          </a:p>
          <a:p>
            <a:r>
              <a:rPr lang="zh-TW" altLang="en-US" sz="2900" dirty="0"/>
              <a:t>個人資料保護</a:t>
            </a:r>
            <a:r>
              <a:rPr lang="zh-TW" altLang="en-US" sz="2900" dirty="0" smtClean="0"/>
              <a:t>法 </a:t>
            </a:r>
            <a:r>
              <a:rPr lang="en-US" altLang="zh-TW" sz="2900" dirty="0" smtClean="0"/>
              <a:t>112/5/31</a:t>
            </a:r>
          </a:p>
          <a:p>
            <a:r>
              <a:rPr lang="zh-TW" altLang="en-US" sz="2900" dirty="0" smtClean="0"/>
              <a:t>醫療法</a:t>
            </a:r>
            <a:r>
              <a:rPr lang="en-US" altLang="zh-TW" sz="2900" dirty="0" smtClean="0"/>
              <a:t>112/6/28, </a:t>
            </a:r>
            <a:r>
              <a:rPr lang="zh-TW" altLang="en-US" sz="2900" dirty="0" smtClean="0"/>
              <a:t>全民</a:t>
            </a:r>
            <a:r>
              <a:rPr lang="zh-TW" altLang="en-US" sz="2900" dirty="0"/>
              <a:t>健康</a:t>
            </a:r>
            <a:r>
              <a:rPr lang="zh-TW" altLang="en-US" sz="2900" dirty="0" smtClean="0"/>
              <a:t>保險法 </a:t>
            </a:r>
            <a:r>
              <a:rPr lang="en-US" altLang="zh-TW" sz="2900" dirty="0" smtClean="0"/>
              <a:t>113/6/20</a:t>
            </a:r>
          </a:p>
        </p:txBody>
      </p:sp>
      <p:sp>
        <p:nvSpPr>
          <p:cNvPr id="6" name="矩形 5"/>
          <p:cNvSpPr/>
          <p:nvPr/>
        </p:nvSpPr>
        <p:spPr>
          <a:xfrm>
            <a:off x="9954070" y="6379818"/>
            <a:ext cx="2114284" cy="338554"/>
          </a:xfrm>
          <a:prstGeom prst="rect">
            <a:avLst/>
          </a:prstGeom>
        </p:spPr>
        <p:txBody>
          <a:bodyPr wrap="square">
            <a:spAutoFit/>
          </a:bodyPr>
          <a:lstStyle/>
          <a:p>
            <a:r>
              <a:rPr lang="en-US" altLang="zh-TW" sz="1600" dirty="0" smtClean="0">
                <a:solidFill>
                  <a:schemeClr val="bg1">
                    <a:lumMod val="50000"/>
                  </a:schemeClr>
                </a:solidFill>
              </a:rPr>
              <a:t>https</a:t>
            </a:r>
            <a:r>
              <a:rPr lang="en-US" altLang="zh-TW" sz="1600" dirty="0">
                <a:solidFill>
                  <a:schemeClr val="bg1">
                    <a:lumMod val="50000"/>
                  </a:schemeClr>
                </a:solidFill>
              </a:rPr>
              <a:t>://law.moj.gov.tw</a:t>
            </a:r>
            <a:endParaRPr lang="zh-TW" altLang="en-US" sz="1600" dirty="0">
              <a:solidFill>
                <a:schemeClr val="bg1">
                  <a:lumMod val="50000"/>
                </a:schemeClr>
              </a:solidFill>
            </a:endParaRPr>
          </a:p>
        </p:txBody>
      </p:sp>
    </p:spTree>
    <p:extLst>
      <p:ext uri="{BB962C8B-B14F-4D97-AF65-F5344CB8AC3E}">
        <p14:creationId xmlns:p14="http://schemas.microsoft.com/office/powerpoint/2010/main" val="36991053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838200" y="365125"/>
            <a:ext cx="10515600" cy="650875"/>
          </a:xfrm>
        </p:spPr>
        <p:txBody>
          <a:bodyPr>
            <a:normAutofit fontScale="90000"/>
          </a:bodyPr>
          <a:lstStyle/>
          <a:p>
            <a:r>
              <a:rPr lang="zh-TW" altLang="en-US" dirty="0"/>
              <a:t>最近修的法</a:t>
            </a:r>
          </a:p>
        </p:txBody>
      </p:sp>
      <p:sp>
        <p:nvSpPr>
          <p:cNvPr id="6" name="矩形 5"/>
          <p:cNvSpPr/>
          <p:nvPr/>
        </p:nvSpPr>
        <p:spPr>
          <a:xfrm>
            <a:off x="7369349" y="6455007"/>
            <a:ext cx="4751576" cy="338554"/>
          </a:xfrm>
          <a:prstGeom prst="rect">
            <a:avLst/>
          </a:prstGeom>
        </p:spPr>
        <p:txBody>
          <a:bodyPr wrap="square">
            <a:spAutoFit/>
          </a:bodyPr>
          <a:lstStyle/>
          <a:p>
            <a:r>
              <a:rPr lang="zh-TW" altLang="en-US" sz="1600" dirty="0">
                <a:solidFill>
                  <a:schemeClr val="bg1">
                    <a:lumMod val="50000"/>
                  </a:schemeClr>
                </a:solidFill>
              </a:rPr>
              <a:t>https://dep.mohw.gov.tw/DOMA/lp-959-106-1-20.html</a:t>
            </a:r>
          </a:p>
        </p:txBody>
      </p:sp>
      <p:sp>
        <p:nvSpPr>
          <p:cNvPr id="4" name="矩形 3"/>
          <p:cNvSpPr/>
          <p:nvPr/>
        </p:nvSpPr>
        <p:spPr>
          <a:xfrm>
            <a:off x="453451" y="1154038"/>
            <a:ext cx="10900349" cy="4832092"/>
          </a:xfrm>
          <a:prstGeom prst="rect">
            <a:avLst/>
          </a:prstGeom>
        </p:spPr>
        <p:txBody>
          <a:bodyPr wrap="square">
            <a:spAutoFit/>
          </a:bodyPr>
          <a:lstStyle/>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通訊診察治療辦法 </a:t>
            </a:r>
            <a:r>
              <a:rPr lang="en-US" altLang="zh-TW" sz="2800" dirty="0">
                <a:latin typeface="Microsoft YaHei" panose="020B0503020204020204" pitchFamily="34" charset="-122"/>
                <a:ea typeface="Microsoft YaHei" panose="020B0503020204020204" pitchFamily="34" charset="-122"/>
              </a:rPr>
              <a:t>113/1/22 </a:t>
            </a:r>
            <a:endParaRPr lang="zh-TW" altLang="en-US" sz="2800" dirty="0">
              <a:latin typeface="Microsoft YaHei" panose="020B0503020204020204" pitchFamily="34" charset="-122"/>
              <a:ea typeface="Microsoft YaHei" panose="020B0503020204020204" pitchFamily="34" charset="-122"/>
            </a:endParaRP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電子簽章法</a:t>
            </a:r>
            <a:r>
              <a:rPr lang="en-US" altLang="zh-TW" sz="2800" dirty="0">
                <a:latin typeface="Microsoft YaHei" panose="020B0503020204020204" pitchFamily="34" charset="-122"/>
                <a:ea typeface="Microsoft YaHei" panose="020B0503020204020204" pitchFamily="34" charset="-122"/>
              </a:rPr>
              <a:t>: </a:t>
            </a:r>
            <a:r>
              <a:rPr lang="zh-TW" altLang="en-US" sz="2800" dirty="0">
                <a:latin typeface="Microsoft YaHei" panose="020B0503020204020204" pitchFamily="34" charset="-122"/>
                <a:ea typeface="Microsoft YaHei" panose="020B0503020204020204" pitchFamily="34" charset="-122"/>
              </a:rPr>
              <a:t> </a:t>
            </a:r>
            <a:r>
              <a:rPr lang="en-US" altLang="zh-TW" sz="2800" dirty="0">
                <a:latin typeface="Microsoft YaHei" panose="020B0503020204020204" pitchFamily="34" charset="-122"/>
                <a:ea typeface="Microsoft YaHei" panose="020B0503020204020204" pitchFamily="34" charset="-122"/>
              </a:rPr>
              <a:t>113/5/15</a:t>
            </a: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再生</a:t>
            </a:r>
            <a:r>
              <a:rPr lang="zh-TW" altLang="en-US" sz="2800" dirty="0" smtClean="0">
                <a:latin typeface="Microsoft YaHei" panose="020B0503020204020204" pitchFamily="34" charset="-122"/>
                <a:ea typeface="Microsoft YaHei" panose="020B0503020204020204" pitchFamily="34" charset="-122"/>
              </a:rPr>
              <a:t>醫療法</a:t>
            </a:r>
            <a:r>
              <a:rPr lang="en-US" altLang="zh-TW" sz="2800" dirty="0" smtClean="0">
                <a:latin typeface="Microsoft YaHei" panose="020B0503020204020204" pitchFamily="34" charset="-122"/>
                <a:ea typeface="Microsoft YaHei" panose="020B0503020204020204" pitchFamily="34" charset="-122"/>
              </a:rPr>
              <a:t> 113/6/19 </a:t>
            </a:r>
            <a:r>
              <a:rPr lang="zh-TW" altLang="en-US" sz="2800" dirty="0">
                <a:latin typeface="Microsoft YaHei" panose="020B0503020204020204" pitchFamily="34" charset="-122"/>
                <a:ea typeface="Microsoft YaHei" panose="020B0503020204020204" pitchFamily="34" charset="-122"/>
              </a:rPr>
              <a:t>三讀通過</a:t>
            </a: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醫療法施行細則 </a:t>
            </a:r>
            <a:r>
              <a:rPr lang="en-US" altLang="zh-TW" sz="2800" dirty="0" smtClean="0">
                <a:latin typeface="Microsoft YaHei" panose="020B0503020204020204" pitchFamily="34" charset="-122"/>
                <a:ea typeface="Microsoft YaHei" panose="020B0503020204020204" pitchFamily="34" charset="-122"/>
              </a:rPr>
              <a:t>113/7/30</a:t>
            </a: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資通安全管理法</a:t>
            </a:r>
            <a:r>
              <a:rPr lang="en-US" altLang="zh-TW" sz="2800" dirty="0">
                <a:latin typeface="Microsoft YaHei" panose="020B0503020204020204" pitchFamily="34" charset="-122"/>
                <a:ea typeface="Microsoft YaHei" panose="020B0503020204020204" pitchFamily="34" charset="-122"/>
              </a:rPr>
              <a:t>(114/9/24</a:t>
            </a:r>
            <a:r>
              <a:rPr lang="zh-TW" altLang="en-US" sz="2800" dirty="0">
                <a:latin typeface="Microsoft YaHei" panose="020B0503020204020204" pitchFamily="34" charset="-122"/>
                <a:ea typeface="Microsoft YaHei" panose="020B0503020204020204" pitchFamily="34" charset="-122"/>
              </a:rPr>
              <a:t>納管對象擴大</a:t>
            </a:r>
            <a:r>
              <a:rPr lang="en-US" altLang="zh-TW" sz="2800" dirty="0">
                <a:latin typeface="Microsoft YaHei" panose="020B0503020204020204" pitchFamily="34" charset="-122"/>
                <a:ea typeface="Microsoft YaHei" panose="020B0503020204020204" pitchFamily="34" charset="-122"/>
              </a:rPr>
              <a:t>,</a:t>
            </a:r>
            <a:r>
              <a:rPr lang="zh-TW" altLang="en-US" sz="2800" dirty="0">
                <a:latin typeface="Microsoft YaHei" panose="020B0503020204020204" pitchFamily="34" charset="-122"/>
                <a:ea typeface="Microsoft YaHei" panose="020B0503020204020204" pitchFamily="34" charset="-122"/>
              </a:rPr>
              <a:t>強化管理</a:t>
            </a:r>
            <a:r>
              <a:rPr lang="en-US" altLang="zh-TW" sz="2800" dirty="0" smtClean="0">
                <a:latin typeface="Microsoft YaHei" panose="020B0503020204020204" pitchFamily="34" charset="-122"/>
                <a:ea typeface="Microsoft YaHei" panose="020B0503020204020204" pitchFamily="34" charset="-122"/>
              </a:rPr>
              <a:t>)&amp;</a:t>
            </a:r>
          </a:p>
          <a:p>
            <a:pPr marL="457200" indent="-457200">
              <a:buFont typeface="Arial" panose="020B0604020202020204" pitchFamily="34" charset="0"/>
              <a:buChar char="•"/>
            </a:pPr>
            <a:r>
              <a:rPr lang="en-US" altLang="zh-TW" sz="2800" dirty="0" smtClean="0">
                <a:latin typeface="Microsoft YaHei" panose="020B0503020204020204" pitchFamily="34" charset="-122"/>
                <a:ea typeface="Microsoft YaHei" panose="020B0503020204020204" pitchFamily="34" charset="-122"/>
                <a:hlinkClick r:id="rId2"/>
              </a:rPr>
              <a:t>…</a:t>
            </a:r>
            <a:r>
              <a:rPr lang="zh-TW" altLang="en-US" sz="2800" dirty="0" smtClean="0">
                <a:latin typeface="Microsoft YaHei" panose="020B0503020204020204" pitchFamily="34" charset="-122"/>
                <a:ea typeface="Microsoft YaHei" panose="020B0503020204020204" pitchFamily="34" charset="-122"/>
                <a:hlinkClick r:id="rId2"/>
              </a:rPr>
              <a:t>施行</a:t>
            </a:r>
            <a:r>
              <a:rPr lang="zh-TW" altLang="en-US" sz="2800" dirty="0">
                <a:latin typeface="Microsoft YaHei" panose="020B0503020204020204" pitchFamily="34" charset="-122"/>
                <a:ea typeface="Microsoft YaHei" panose="020B0503020204020204" pitchFamily="34" charset="-122"/>
                <a:hlinkClick r:id="rId2"/>
              </a:rPr>
              <a:t>細則</a:t>
            </a:r>
            <a:r>
              <a:rPr lang="zh-TW" altLang="en-US" sz="2800" dirty="0">
                <a:latin typeface="Microsoft YaHei" panose="020B0503020204020204" pitchFamily="34" charset="-122"/>
                <a:ea typeface="Microsoft YaHei" panose="020B0503020204020204" pitchFamily="34" charset="-122"/>
              </a:rPr>
              <a:t> </a:t>
            </a:r>
            <a:r>
              <a:rPr lang="en-US" altLang="zh-TW" sz="2800" dirty="0">
                <a:latin typeface="Microsoft YaHei" panose="020B0503020204020204" pitchFamily="34" charset="-122"/>
                <a:ea typeface="Microsoft YaHei" panose="020B0503020204020204" pitchFamily="34" charset="-122"/>
              </a:rPr>
              <a:t>110/8/23</a:t>
            </a:r>
          </a:p>
          <a:p>
            <a:pPr marL="457200" indent="-457200">
              <a:buFont typeface="Arial" panose="020B0604020202020204" pitchFamily="34" charset="0"/>
              <a:buChar char="•"/>
            </a:pPr>
            <a:r>
              <a:rPr lang="en-US" altLang="zh-TW" sz="2800" dirty="0" smtClean="0">
                <a:latin typeface="Microsoft YaHei" panose="020B0503020204020204" pitchFamily="34" charset="-122"/>
                <a:ea typeface="Microsoft YaHei" panose="020B0503020204020204" pitchFamily="34" charset="-122"/>
              </a:rPr>
              <a:t>KMU </a:t>
            </a:r>
            <a:r>
              <a:rPr lang="en-US" altLang="zh-TW" sz="2800" dirty="0">
                <a:latin typeface="Microsoft YaHei" panose="020B0503020204020204" pitchFamily="34" charset="-122"/>
                <a:ea typeface="Microsoft YaHei" panose="020B0503020204020204" pitchFamily="34" charset="-122"/>
              </a:rPr>
              <a:t>ISMS</a:t>
            </a: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ISO 27001:2022</a:t>
            </a:r>
            <a:r>
              <a:rPr lang="zh-TW" altLang="en-US" sz="2800" dirty="0">
                <a:latin typeface="Microsoft YaHei" panose="020B0503020204020204" pitchFamily="34" charset="-122"/>
                <a:ea typeface="Microsoft YaHei" panose="020B0503020204020204" pitchFamily="34" charset="-122"/>
              </a:rPr>
              <a:t>、</a:t>
            </a:r>
            <a:r>
              <a:rPr lang="en-US" altLang="zh-TW" sz="2800" dirty="0">
                <a:latin typeface="Microsoft YaHei" panose="020B0503020204020204" pitchFamily="34" charset="-122"/>
                <a:ea typeface="Microsoft YaHei" panose="020B0503020204020204" pitchFamily="34" charset="-122"/>
              </a:rPr>
              <a:t>27002, 13485</a:t>
            </a: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SB </a:t>
            </a:r>
            <a:r>
              <a:rPr lang="en-US" altLang="zh-TW" sz="2800" dirty="0" smtClean="0">
                <a:latin typeface="Microsoft YaHei" panose="020B0503020204020204" pitchFamily="34" charset="-122"/>
                <a:ea typeface="Microsoft YaHei" panose="020B0503020204020204" pitchFamily="34" charset="-122"/>
              </a:rPr>
              <a:t>1047: </a:t>
            </a:r>
            <a:r>
              <a:rPr lang="zh-TW" altLang="en-US" sz="2800" dirty="0" smtClean="0">
                <a:latin typeface="Microsoft YaHei" panose="020B0503020204020204" pitchFamily="34" charset="-122"/>
                <a:ea typeface="Microsoft YaHei" panose="020B0503020204020204" pitchFamily="34" charset="-122"/>
              </a:rPr>
              <a:t>前沿</a:t>
            </a:r>
            <a:r>
              <a:rPr lang="zh-TW" altLang="en-US" sz="2800" dirty="0">
                <a:latin typeface="Microsoft YaHei" panose="020B0503020204020204" pitchFamily="34" charset="-122"/>
                <a:ea typeface="Microsoft YaHei" panose="020B0503020204020204" pitchFamily="34" charset="-122"/>
              </a:rPr>
              <a:t>人工智慧模型安全創新</a:t>
            </a:r>
            <a:r>
              <a:rPr lang="zh-TW" altLang="en-US" sz="2800" dirty="0" smtClean="0">
                <a:latin typeface="Microsoft YaHei" panose="020B0503020204020204" pitchFamily="34" charset="-122"/>
                <a:ea typeface="Microsoft YaHei" panose="020B0503020204020204" pitchFamily="34" charset="-122"/>
              </a:rPr>
              <a:t>法案</a:t>
            </a:r>
            <a:r>
              <a:rPr lang="en-US" altLang="zh-TW" sz="2800" dirty="0" smtClean="0">
                <a:latin typeface="Microsoft YaHei" panose="020B0503020204020204" pitchFamily="34" charset="-122"/>
                <a:ea typeface="Microsoft YaHei" panose="020B0503020204020204" pitchFamily="34" charset="-122"/>
              </a:rPr>
              <a:t>,</a:t>
            </a:r>
            <a:r>
              <a:rPr lang="zh-TW" altLang="en-US" sz="2800" dirty="0">
                <a:latin typeface="Microsoft YaHei" panose="020B0503020204020204" pitchFamily="34" charset="-122"/>
                <a:ea typeface="Microsoft YaHei" panose="020B0503020204020204" pitchFamily="34" charset="-122"/>
              </a:rPr>
              <a:t>加州州長目前</a:t>
            </a:r>
            <a:r>
              <a:rPr lang="zh-TW" altLang="en-US" sz="2800" dirty="0" smtClean="0">
                <a:latin typeface="Microsoft YaHei" panose="020B0503020204020204" pitchFamily="34" charset="-122"/>
                <a:ea typeface="Microsoft YaHei" panose="020B0503020204020204" pitchFamily="34" charset="-122"/>
              </a:rPr>
              <a:t>否決</a:t>
            </a:r>
            <a:endParaRPr lang="en-US" altLang="zh-TW" sz="2800" dirty="0" smtClean="0">
              <a:latin typeface="Microsoft YaHei" panose="020B0503020204020204" pitchFamily="34" charset="-122"/>
              <a:ea typeface="Microsoft YaHei" panose="020B0503020204020204" pitchFamily="34" charset="-122"/>
            </a:endParaRP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2014 NIST Cybersecurity Framework, CSF</a:t>
            </a: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GDPR: 2016/4/27</a:t>
            </a:r>
            <a:r>
              <a:rPr lang="zh-TW" altLang="en-US" sz="2800" dirty="0">
                <a:latin typeface="Microsoft YaHei" panose="020B0503020204020204" pitchFamily="34" charset="-122"/>
                <a:ea typeface="Microsoft YaHei" panose="020B0503020204020204" pitchFamily="34" charset="-122"/>
              </a:rPr>
              <a:t>通過，</a:t>
            </a:r>
            <a:r>
              <a:rPr lang="en-US" altLang="zh-TW" sz="2800" dirty="0">
                <a:latin typeface="Microsoft YaHei" panose="020B0503020204020204" pitchFamily="34" charset="-122"/>
                <a:ea typeface="Microsoft YaHei" panose="020B0503020204020204" pitchFamily="34" charset="-122"/>
              </a:rPr>
              <a:t>2018/5/25</a:t>
            </a:r>
            <a:r>
              <a:rPr lang="zh-TW" altLang="en-US" sz="2800" dirty="0">
                <a:latin typeface="Microsoft YaHei" panose="020B0503020204020204" pitchFamily="34" charset="-122"/>
                <a:ea typeface="Microsoft YaHei" panose="020B0503020204020204" pitchFamily="34" charset="-122"/>
              </a:rPr>
              <a:t>強制執行</a:t>
            </a:r>
            <a:endParaRPr lang="en-US" altLang="zh-TW"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255872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AI</a:t>
            </a:r>
            <a:r>
              <a:rPr lang="zh-TW" altLang="en-US" dirty="0" smtClean="0"/>
              <a:t>相關法律</a:t>
            </a:r>
            <a:endParaRPr lang="zh-TW" altLang="en-US" dirty="0"/>
          </a:p>
        </p:txBody>
      </p:sp>
      <p:sp>
        <p:nvSpPr>
          <p:cNvPr id="3" name="內容版面配置區 2"/>
          <p:cNvSpPr>
            <a:spLocks noGrp="1"/>
          </p:cNvSpPr>
          <p:nvPr>
            <p:ph idx="1"/>
          </p:nvPr>
        </p:nvSpPr>
        <p:spPr/>
        <p:txBody>
          <a:bodyPr>
            <a:normAutofit/>
          </a:bodyPr>
          <a:lstStyle/>
          <a:p>
            <a:r>
              <a:rPr lang="en-US" altLang="zh-TW" dirty="0" smtClean="0"/>
              <a:t>UNESCO </a:t>
            </a:r>
            <a:r>
              <a:rPr lang="en-US" altLang="zh-TW" dirty="0"/>
              <a:t>Recommendation on the Ethics of </a:t>
            </a:r>
            <a:r>
              <a:rPr lang="en-US" altLang="zh-TW" dirty="0" smtClean="0"/>
              <a:t>AI</a:t>
            </a:r>
          </a:p>
          <a:p>
            <a:r>
              <a:rPr lang="en-US" altLang="zh-TW" dirty="0" smtClean="0"/>
              <a:t>2019 Ethics </a:t>
            </a:r>
            <a:r>
              <a:rPr lang="en-US" altLang="zh-TW" dirty="0"/>
              <a:t>Guidelines for Trustworthy </a:t>
            </a:r>
            <a:r>
              <a:rPr lang="en-US" altLang="zh-TW" dirty="0" smtClean="0"/>
              <a:t>AI</a:t>
            </a:r>
          </a:p>
          <a:p>
            <a:r>
              <a:rPr lang="en-US" altLang="zh-TW" dirty="0" smtClean="0"/>
              <a:t>2024 </a:t>
            </a:r>
            <a:r>
              <a:rPr lang="en-US" altLang="zh-TW" dirty="0"/>
              <a:t>EU AI Act </a:t>
            </a:r>
            <a:r>
              <a:rPr lang="zh-TW" altLang="en-US" dirty="0"/>
              <a:t>強制性</a:t>
            </a:r>
            <a:r>
              <a:rPr lang="zh-TW" altLang="en-US" dirty="0" smtClean="0"/>
              <a:t>法規</a:t>
            </a:r>
            <a:endParaRPr lang="en-US" altLang="zh-TW" dirty="0" smtClean="0"/>
          </a:p>
          <a:p>
            <a:r>
              <a:rPr lang="en-US" altLang="zh-TW" dirty="0" smtClean="0"/>
              <a:t>2024 </a:t>
            </a:r>
            <a:r>
              <a:rPr lang="en-US" altLang="zh-TW" dirty="0"/>
              <a:t>Cyber Resilience </a:t>
            </a:r>
            <a:r>
              <a:rPr lang="en-US" altLang="zh-TW" dirty="0" smtClean="0"/>
              <a:t>Act </a:t>
            </a:r>
            <a:r>
              <a:rPr lang="zh-TW" altLang="en-US" dirty="0" smtClean="0"/>
              <a:t>網路</a:t>
            </a:r>
            <a:r>
              <a:rPr lang="zh-TW" altLang="en-US" dirty="0"/>
              <a:t>韌性</a:t>
            </a:r>
            <a:r>
              <a:rPr lang="zh-TW" altLang="en-US" dirty="0" smtClean="0"/>
              <a:t>法案</a:t>
            </a:r>
            <a:endParaRPr lang="en-US" altLang="zh-TW" dirty="0" smtClean="0"/>
          </a:p>
          <a:p>
            <a:r>
              <a:rPr lang="en-US" altLang="zh-TW" dirty="0"/>
              <a:t>GPAI: General Purpose AI Model, 2024/3/13</a:t>
            </a:r>
            <a:r>
              <a:rPr lang="zh-TW" altLang="en-US" dirty="0"/>
              <a:t>通過</a:t>
            </a:r>
            <a:endParaRPr lang="en-US" altLang="zh-TW" dirty="0"/>
          </a:p>
          <a:p>
            <a:r>
              <a:rPr lang="en-US" altLang="zh-TW" dirty="0"/>
              <a:t>2024/6/26 NIST SP 600-1: AI Risk Management Framework</a:t>
            </a:r>
          </a:p>
          <a:p>
            <a:endParaRPr lang="zh-TW" altLang="en-US" dirty="0"/>
          </a:p>
        </p:txBody>
      </p:sp>
    </p:spTree>
    <p:extLst>
      <p:ext uri="{BB962C8B-B14F-4D97-AF65-F5344CB8AC3E}">
        <p14:creationId xmlns:p14="http://schemas.microsoft.com/office/powerpoint/2010/main" val="8361821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UNESCO Recommendation on the Ethics of AI</a:t>
            </a:r>
            <a:endParaRPr lang="zh-TW" altLang="en-US" dirty="0"/>
          </a:p>
        </p:txBody>
      </p:sp>
      <p:sp>
        <p:nvSpPr>
          <p:cNvPr id="3" name="內容版面配置區 2"/>
          <p:cNvSpPr>
            <a:spLocks noGrp="1"/>
          </p:cNvSpPr>
          <p:nvPr>
            <p:ph idx="1"/>
          </p:nvPr>
        </p:nvSpPr>
        <p:spPr/>
        <p:txBody>
          <a:bodyPr/>
          <a:lstStyle/>
          <a:p>
            <a:r>
              <a:rPr lang="en-US" altLang="zh-TW" dirty="0" smtClean="0"/>
              <a:t>UNESCO《AI</a:t>
            </a:r>
            <a:r>
              <a:rPr lang="zh-TW" altLang="en-US" dirty="0" smtClean="0"/>
              <a:t>倫理建議</a:t>
            </a:r>
            <a:r>
              <a:rPr lang="en-US" altLang="zh-TW" dirty="0" smtClean="0"/>
              <a:t>》</a:t>
            </a:r>
            <a:r>
              <a:rPr lang="zh-TW" altLang="en-US" dirty="0" smtClean="0"/>
              <a:t>核心價值觀，如</a:t>
            </a:r>
            <a:endParaRPr lang="en-US" altLang="zh-TW" dirty="0" smtClean="0"/>
          </a:p>
          <a:p>
            <a:r>
              <a:rPr lang="zh-TW" altLang="en-US" dirty="0" smtClean="0"/>
              <a:t>人權與人性尊嚴</a:t>
            </a:r>
            <a:endParaRPr lang="en-US" altLang="zh-TW" dirty="0" smtClean="0"/>
          </a:p>
          <a:p>
            <a:r>
              <a:rPr lang="zh-TW" altLang="en-US" dirty="0" smtClean="0"/>
              <a:t>包容性</a:t>
            </a:r>
            <a:endParaRPr lang="en-US" altLang="zh-TW" dirty="0" smtClean="0"/>
          </a:p>
          <a:p>
            <a:r>
              <a:rPr lang="zh-TW" altLang="en-US" dirty="0" smtClean="0"/>
              <a:t>透明性等</a:t>
            </a:r>
            <a:endParaRPr lang="zh-TW" altLang="en-US" dirty="0"/>
          </a:p>
        </p:txBody>
      </p:sp>
      <p:sp>
        <p:nvSpPr>
          <p:cNvPr id="4" name="矩形 3"/>
          <p:cNvSpPr/>
          <p:nvPr/>
        </p:nvSpPr>
        <p:spPr>
          <a:xfrm>
            <a:off x="5022714" y="6410844"/>
            <a:ext cx="7097949" cy="369332"/>
          </a:xfrm>
          <a:prstGeom prst="rect">
            <a:avLst/>
          </a:prstGeom>
        </p:spPr>
        <p:txBody>
          <a:bodyPr wrap="square">
            <a:spAutoFit/>
          </a:bodyPr>
          <a:lstStyle/>
          <a:p>
            <a:r>
              <a:rPr lang="zh-TW" altLang="en-US" dirty="0" smtClean="0"/>
              <a:t>https://www.unesco.org/en/artificial-intelligence/recommendation-ethics</a:t>
            </a:r>
            <a:endParaRPr lang="zh-TW" altLang="en-US" dirty="0"/>
          </a:p>
        </p:txBody>
      </p:sp>
    </p:spTree>
    <p:extLst>
      <p:ext uri="{BB962C8B-B14F-4D97-AF65-F5344CB8AC3E}">
        <p14:creationId xmlns:p14="http://schemas.microsoft.com/office/powerpoint/2010/main" val="8133621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Ethics Guidelines for Trustworthy AI</a:t>
            </a:r>
            <a:endParaRPr lang="zh-TW" altLang="en-US" dirty="0"/>
          </a:p>
        </p:txBody>
      </p:sp>
      <p:sp>
        <p:nvSpPr>
          <p:cNvPr id="3" name="內容版面配置區 2"/>
          <p:cNvSpPr>
            <a:spLocks noGrp="1"/>
          </p:cNvSpPr>
          <p:nvPr>
            <p:ph idx="1"/>
          </p:nvPr>
        </p:nvSpPr>
        <p:spPr>
          <a:xfrm>
            <a:off x="838200" y="1825624"/>
            <a:ext cx="10850592" cy="4773583"/>
          </a:xfrm>
        </p:spPr>
        <p:txBody>
          <a:bodyPr>
            <a:normAutofit fontScale="85000" lnSpcReduction="10000"/>
          </a:bodyPr>
          <a:lstStyle/>
          <a:p>
            <a:pPr marL="0" indent="0">
              <a:lnSpc>
                <a:spcPct val="120000"/>
              </a:lnSpc>
              <a:buNone/>
            </a:pPr>
            <a:r>
              <a:rPr lang="en-US" altLang="zh-TW" sz="3100" dirty="0" smtClean="0"/>
              <a:t>2019</a:t>
            </a:r>
            <a:r>
              <a:rPr lang="zh-TW" altLang="en-US" sz="3100" dirty="0" smtClean="0"/>
              <a:t>年</a:t>
            </a:r>
            <a:r>
              <a:rPr lang="zh-TW" altLang="en-US" sz="3100" dirty="0"/>
              <a:t>歐盟</a:t>
            </a:r>
            <a:r>
              <a:rPr lang="zh-TW" altLang="en-US" sz="3100" dirty="0" smtClean="0"/>
              <a:t>發布</a:t>
            </a:r>
            <a:r>
              <a:rPr lang="en-US" altLang="zh-TW" sz="3100" dirty="0" smtClean="0"/>
              <a:t>《</a:t>
            </a:r>
            <a:r>
              <a:rPr lang="zh-TW" altLang="en-US" sz="3100" dirty="0"/>
              <a:t>可信賴人工智慧倫理準則</a:t>
            </a:r>
            <a:r>
              <a:rPr lang="en-US" altLang="zh-TW" sz="3100" dirty="0"/>
              <a:t>》</a:t>
            </a:r>
            <a:r>
              <a:rPr lang="zh-TW" altLang="en-US" sz="3100" dirty="0"/>
              <a:t>，旨在為</a:t>
            </a:r>
            <a:r>
              <a:rPr lang="en-US" altLang="zh-TW" sz="3100" dirty="0"/>
              <a:t>AI</a:t>
            </a:r>
            <a:r>
              <a:rPr lang="zh-TW" altLang="en-US" sz="3100" dirty="0" smtClean="0"/>
              <a:t>系統開發</a:t>
            </a:r>
            <a:r>
              <a:rPr lang="zh-TW" altLang="en-US" sz="3100" dirty="0"/>
              <a:t>與應用建立一個以人類為中心、安全可靠的框架。 該準則提出了七項關鍵</a:t>
            </a:r>
            <a:r>
              <a:rPr lang="zh-TW" altLang="en-US" sz="3100" dirty="0" smtClean="0"/>
              <a:t>原則</a:t>
            </a:r>
            <a:endParaRPr lang="en-US" altLang="zh-TW" sz="3100" dirty="0" smtClean="0"/>
          </a:p>
          <a:p>
            <a:pPr>
              <a:lnSpc>
                <a:spcPct val="120000"/>
              </a:lnSpc>
            </a:pPr>
            <a:r>
              <a:rPr lang="zh-TW" altLang="en-US" dirty="0" smtClean="0"/>
              <a:t>「</a:t>
            </a:r>
            <a:r>
              <a:rPr lang="zh-TW" altLang="en-US" dirty="0"/>
              <a:t>人類自主性與監控」</a:t>
            </a:r>
            <a:r>
              <a:rPr lang="en-US" altLang="zh-TW" dirty="0"/>
              <a:t> Human agency and oversight</a:t>
            </a:r>
          </a:p>
          <a:p>
            <a:pPr>
              <a:lnSpc>
                <a:spcPct val="120000"/>
              </a:lnSpc>
            </a:pPr>
            <a:r>
              <a:rPr lang="zh-TW" altLang="en-US" dirty="0"/>
              <a:t>「技術穩健性與安全性」</a:t>
            </a:r>
            <a:r>
              <a:rPr lang="en-US" altLang="zh-TW" dirty="0"/>
              <a:t> Technical Robustness and safety</a:t>
            </a:r>
          </a:p>
          <a:p>
            <a:pPr>
              <a:lnSpc>
                <a:spcPct val="120000"/>
              </a:lnSpc>
            </a:pPr>
            <a:r>
              <a:rPr lang="zh-TW" altLang="en-US" dirty="0"/>
              <a:t>「隱私和資料治理」</a:t>
            </a:r>
            <a:r>
              <a:rPr lang="en-US" altLang="zh-TW" dirty="0"/>
              <a:t> Privacy and data governance</a:t>
            </a:r>
          </a:p>
          <a:p>
            <a:pPr>
              <a:lnSpc>
                <a:spcPct val="120000"/>
              </a:lnSpc>
            </a:pPr>
            <a:r>
              <a:rPr lang="zh-TW" altLang="en-US" dirty="0"/>
              <a:t>「透明度」</a:t>
            </a:r>
            <a:r>
              <a:rPr lang="en-US" altLang="zh-TW" dirty="0"/>
              <a:t> Transparency</a:t>
            </a:r>
          </a:p>
          <a:p>
            <a:pPr>
              <a:lnSpc>
                <a:spcPct val="120000"/>
              </a:lnSpc>
            </a:pPr>
            <a:r>
              <a:rPr lang="zh-TW" altLang="en-US" dirty="0"/>
              <a:t>「多樣性、不歧視與公平」</a:t>
            </a:r>
            <a:r>
              <a:rPr lang="en-US" altLang="zh-TW" dirty="0"/>
              <a:t> Diversity, non-discrimination and fairness</a:t>
            </a:r>
          </a:p>
          <a:p>
            <a:pPr>
              <a:lnSpc>
                <a:spcPct val="120000"/>
              </a:lnSpc>
            </a:pPr>
            <a:r>
              <a:rPr lang="zh-TW" altLang="en-US" dirty="0"/>
              <a:t>「社會和環境福祉」</a:t>
            </a:r>
            <a:r>
              <a:rPr lang="en-US" altLang="zh-TW" dirty="0"/>
              <a:t> Societal and environmental well-being</a:t>
            </a:r>
          </a:p>
          <a:p>
            <a:pPr>
              <a:lnSpc>
                <a:spcPct val="120000"/>
              </a:lnSpc>
            </a:pPr>
            <a:r>
              <a:rPr lang="zh-TW" altLang="en-US" dirty="0"/>
              <a:t>「問責制」</a:t>
            </a:r>
            <a:r>
              <a:rPr lang="en-US" altLang="zh-TW" dirty="0"/>
              <a:t> Accountability</a:t>
            </a:r>
            <a:endParaRPr lang="zh-TW" altLang="en-US" dirty="0"/>
          </a:p>
        </p:txBody>
      </p:sp>
      <p:sp>
        <p:nvSpPr>
          <p:cNvPr id="4" name="矩形 3"/>
          <p:cNvSpPr/>
          <p:nvPr/>
        </p:nvSpPr>
        <p:spPr>
          <a:xfrm>
            <a:off x="4507147" y="6420572"/>
            <a:ext cx="7636213" cy="369332"/>
          </a:xfrm>
          <a:prstGeom prst="rect">
            <a:avLst/>
          </a:prstGeom>
        </p:spPr>
        <p:txBody>
          <a:bodyPr wrap="square">
            <a:spAutoFit/>
          </a:bodyPr>
          <a:lstStyle/>
          <a:p>
            <a:r>
              <a:rPr lang="zh-TW" altLang="en-US" dirty="0" smtClean="0"/>
              <a:t>https://digital-strategy.ec.europa.eu/en/library/ethics-guidelines-trustworthy-ai</a:t>
            </a:r>
            <a:endParaRPr lang="zh-TW" altLang="en-US" dirty="0"/>
          </a:p>
        </p:txBody>
      </p:sp>
    </p:spTree>
    <p:extLst>
      <p:ext uri="{BB962C8B-B14F-4D97-AF65-F5344CB8AC3E}">
        <p14:creationId xmlns:p14="http://schemas.microsoft.com/office/powerpoint/2010/main" val="2171058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2024 EU </a:t>
            </a:r>
            <a:r>
              <a:rPr lang="en-US" altLang="zh-TW" dirty="0"/>
              <a:t>AI </a:t>
            </a:r>
            <a:r>
              <a:rPr lang="en-US" altLang="zh-TW" dirty="0" smtClean="0"/>
              <a:t>Act </a:t>
            </a:r>
            <a:r>
              <a:rPr lang="zh-TW" altLang="en-US" dirty="0" smtClean="0"/>
              <a:t>強制</a:t>
            </a:r>
            <a:r>
              <a:rPr lang="zh-TW" altLang="en-US" dirty="0"/>
              <a:t>性法規</a:t>
            </a:r>
          </a:p>
        </p:txBody>
      </p:sp>
      <p:sp>
        <p:nvSpPr>
          <p:cNvPr id="3" name="內容版面配置區 2"/>
          <p:cNvSpPr>
            <a:spLocks noGrp="1"/>
          </p:cNvSpPr>
          <p:nvPr>
            <p:ph idx="1"/>
          </p:nvPr>
        </p:nvSpPr>
        <p:spPr/>
        <p:txBody>
          <a:bodyPr>
            <a:normAutofit/>
          </a:bodyPr>
          <a:lstStyle/>
          <a:p>
            <a:r>
              <a:rPr lang="en-US" altLang="zh-TW" dirty="0" smtClean="0"/>
              <a:t>AI </a:t>
            </a:r>
            <a:r>
              <a:rPr lang="zh-TW" altLang="en-US" dirty="0" smtClean="0"/>
              <a:t>的</a:t>
            </a:r>
            <a:r>
              <a:rPr lang="en-US" altLang="zh-TW" dirty="0" smtClean="0"/>
              <a:t>GDPR,</a:t>
            </a:r>
            <a:r>
              <a:rPr lang="zh-TW" altLang="en-US" dirty="0"/>
              <a:t>宗旨是：</a:t>
            </a:r>
          </a:p>
          <a:p>
            <a:pPr lvl="1"/>
            <a:r>
              <a:rPr lang="zh-TW" altLang="en-US" dirty="0"/>
              <a:t>在 </a:t>
            </a:r>
            <a:r>
              <a:rPr lang="zh-TW" altLang="en-US" b="1" dirty="0"/>
              <a:t>保障基本權利與安全</a:t>
            </a:r>
            <a:r>
              <a:rPr lang="zh-TW" altLang="en-US" dirty="0"/>
              <a:t> 的前提下，促進 </a:t>
            </a:r>
            <a:r>
              <a:rPr lang="en-US" altLang="zh-TW" dirty="0"/>
              <a:t>AI </a:t>
            </a:r>
            <a:r>
              <a:rPr lang="zh-TW" altLang="en-US" dirty="0"/>
              <a:t>創新與產業</a:t>
            </a:r>
            <a:r>
              <a:rPr lang="zh-TW" altLang="en-US" dirty="0" smtClean="0"/>
              <a:t>發展</a:t>
            </a:r>
            <a:endParaRPr lang="zh-TW" altLang="en-US" dirty="0"/>
          </a:p>
          <a:p>
            <a:pPr lvl="1"/>
            <a:r>
              <a:rPr lang="zh-TW" altLang="en-US" dirty="0"/>
              <a:t>提供 </a:t>
            </a:r>
            <a:r>
              <a:rPr lang="zh-TW" altLang="en-US" b="1" dirty="0"/>
              <a:t>風險導向監管（</a:t>
            </a:r>
            <a:r>
              <a:rPr lang="en-US" altLang="zh-TW" b="1" dirty="0"/>
              <a:t>risk-based regulation</a:t>
            </a:r>
            <a:r>
              <a:rPr lang="zh-TW" altLang="en-US" b="1" dirty="0"/>
              <a:t>）</a:t>
            </a:r>
            <a:r>
              <a:rPr lang="zh-TW" altLang="en-US" dirty="0"/>
              <a:t>，針對不同 </a:t>
            </a:r>
            <a:r>
              <a:rPr lang="en-US" altLang="zh-TW" dirty="0"/>
              <a:t>AI </a:t>
            </a:r>
            <a:r>
              <a:rPr lang="zh-TW" altLang="en-US" dirty="0"/>
              <a:t>系統的風險程度，制定不同合規</a:t>
            </a:r>
            <a:r>
              <a:rPr lang="zh-TW" altLang="en-US" dirty="0" smtClean="0"/>
              <a:t>要求</a:t>
            </a:r>
            <a:endParaRPr lang="zh-TW" altLang="en-US" dirty="0"/>
          </a:p>
          <a:p>
            <a:pPr lvl="1"/>
            <a:r>
              <a:rPr lang="zh-TW" altLang="en-US" dirty="0"/>
              <a:t>建立 </a:t>
            </a:r>
            <a:r>
              <a:rPr lang="zh-TW" altLang="en-US" b="1" dirty="0"/>
              <a:t>統一歐盟內部市場規則</a:t>
            </a:r>
            <a:r>
              <a:rPr lang="zh-TW" altLang="en-US" dirty="0"/>
              <a:t>，避免國家間碎片</a:t>
            </a:r>
            <a:r>
              <a:rPr lang="zh-TW" altLang="en-US" dirty="0" smtClean="0"/>
              <a:t>化</a:t>
            </a:r>
            <a:endParaRPr lang="zh-TW" altLang="en-US" dirty="0"/>
          </a:p>
          <a:p>
            <a:pPr lvl="1"/>
            <a:r>
              <a:rPr lang="zh-TW" altLang="en-US" dirty="0"/>
              <a:t>透過監管增強 </a:t>
            </a:r>
            <a:r>
              <a:rPr lang="zh-TW" altLang="en-US" b="1" dirty="0"/>
              <a:t>公眾對 </a:t>
            </a:r>
            <a:r>
              <a:rPr lang="en-US" altLang="zh-TW" b="1" dirty="0"/>
              <a:t>AI </a:t>
            </a:r>
            <a:r>
              <a:rPr lang="zh-TW" altLang="en-US" b="1" dirty="0"/>
              <a:t>的</a:t>
            </a:r>
            <a:r>
              <a:rPr lang="zh-TW" altLang="en-US" b="1" dirty="0" smtClean="0"/>
              <a:t>信任</a:t>
            </a:r>
            <a:endParaRPr lang="en-US" altLang="zh-TW" b="1" dirty="0" smtClean="0"/>
          </a:p>
          <a:p>
            <a:pPr eaLnBrk="0" fontAlgn="base" hangingPunct="0">
              <a:lnSpc>
                <a:spcPct val="100000"/>
              </a:lnSpc>
              <a:spcBef>
                <a:spcPct val="0"/>
              </a:spcBef>
              <a:spcAft>
                <a:spcPct val="0"/>
              </a:spcAft>
            </a:pPr>
            <a:r>
              <a:rPr lang="zh-TW" altLang="zh-TW" dirty="0">
                <a:latin typeface="Arial" panose="020B0604020202020204" pitchFamily="34" charset="0"/>
              </a:rPr>
              <a:t>成立 </a:t>
            </a:r>
            <a:r>
              <a:rPr lang="zh-TW" altLang="zh-TW" b="1" dirty="0">
                <a:latin typeface="Arial" panose="020B0604020202020204" pitchFamily="34" charset="0"/>
              </a:rPr>
              <a:t>歐盟 AI 辦公室（European AI Office）</a:t>
            </a:r>
            <a:r>
              <a:rPr lang="zh-TW" altLang="zh-TW" dirty="0">
                <a:latin typeface="Arial" panose="020B0604020202020204" pitchFamily="34" charset="0"/>
              </a:rPr>
              <a:t>，負責監管與</a:t>
            </a:r>
            <a:r>
              <a:rPr lang="zh-TW" altLang="zh-TW" dirty="0" smtClean="0">
                <a:latin typeface="Arial" panose="020B0604020202020204" pitchFamily="34" charset="0"/>
              </a:rPr>
              <a:t>協調</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dirty="0">
                <a:latin typeface="Arial" panose="020B0604020202020204" pitchFamily="34" charset="0"/>
              </a:rPr>
              <a:t>各成員國需設立國家</a:t>
            </a:r>
            <a:r>
              <a:rPr lang="zh-TW" altLang="zh-TW" dirty="0" smtClean="0">
                <a:latin typeface="Arial" panose="020B0604020202020204" pitchFamily="34" charset="0"/>
              </a:rPr>
              <a:t>主管機關</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b="1" dirty="0">
                <a:latin typeface="Arial" panose="020B0604020202020204" pitchFamily="34" charset="0"/>
              </a:rPr>
              <a:t>罰則</a:t>
            </a:r>
            <a:r>
              <a:rPr lang="zh-TW" altLang="zh-TW" dirty="0">
                <a:latin typeface="Arial" panose="020B0604020202020204" pitchFamily="34" charset="0"/>
              </a:rPr>
              <a:t>：違反規定者最高可罰 </a:t>
            </a:r>
            <a:r>
              <a:rPr lang="zh-TW" altLang="zh-TW" b="1" dirty="0">
                <a:latin typeface="Arial" panose="020B0604020202020204" pitchFamily="34" charset="0"/>
              </a:rPr>
              <a:t>全球營收的 7% 或 €3,500 萬歐元</a:t>
            </a:r>
            <a:r>
              <a:rPr lang="en-US" altLang="zh-TW" b="1" dirty="0">
                <a:latin typeface="Arial" panose="020B0604020202020204" pitchFamily="34" charset="0"/>
              </a:rPr>
              <a:t>(</a:t>
            </a:r>
            <a:r>
              <a:rPr lang="zh-TW" altLang="zh-TW" b="1" dirty="0">
                <a:latin typeface="Arial" panose="020B0604020202020204" pitchFamily="34" charset="0"/>
              </a:rPr>
              <a:t>擇高</a:t>
            </a:r>
            <a:r>
              <a:rPr lang="en-US" altLang="zh-TW" b="1" dirty="0">
                <a:latin typeface="Arial" panose="020B0604020202020204" pitchFamily="34" charset="0"/>
              </a:rPr>
              <a:t>)</a:t>
            </a:r>
            <a:r>
              <a:rPr lang="zh-TW" altLang="zh-TW" dirty="0">
                <a:latin typeface="Arial" panose="020B0604020202020204" pitchFamily="34" charset="0"/>
              </a:rPr>
              <a:t>，類似 GDPR 的懲罰</a:t>
            </a:r>
            <a:r>
              <a:rPr lang="zh-TW" altLang="zh-TW" dirty="0" smtClean="0">
                <a:latin typeface="Arial" panose="020B0604020202020204" pitchFamily="34" charset="0"/>
              </a:rPr>
              <a:t>模式</a:t>
            </a:r>
            <a:endParaRPr lang="zh-TW" altLang="zh-TW" dirty="0">
              <a:latin typeface="Arial" panose="020B0604020202020204" pitchFamily="34" charset="0"/>
            </a:endParaRPr>
          </a:p>
          <a:p>
            <a:endParaRPr lang="zh-TW" altLang="en-US" dirty="0"/>
          </a:p>
          <a:p>
            <a:endParaRPr lang="en-US" altLang="zh-TW" dirty="0" smtClean="0"/>
          </a:p>
          <a:p>
            <a:endParaRPr lang="zh-TW" altLang="en-US" dirty="0"/>
          </a:p>
        </p:txBody>
      </p:sp>
    </p:spTree>
    <p:extLst>
      <p:ext uri="{BB962C8B-B14F-4D97-AF65-F5344CB8AC3E}">
        <p14:creationId xmlns:p14="http://schemas.microsoft.com/office/powerpoint/2010/main" val="19913957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199" y="365125"/>
            <a:ext cx="10910977" cy="1325563"/>
          </a:xfrm>
        </p:spPr>
        <p:txBody>
          <a:bodyPr>
            <a:normAutofit/>
          </a:bodyPr>
          <a:lstStyle/>
          <a:p>
            <a:r>
              <a:rPr lang="en-US" altLang="zh-TW" b="1" dirty="0" err="1" smtClean="0"/>
              <a:t>ChatGPT</a:t>
            </a:r>
            <a:r>
              <a:rPr lang="zh-TW" altLang="en-US" b="1" dirty="0" smtClean="0"/>
              <a:t>等生成式 </a:t>
            </a:r>
            <a:r>
              <a:rPr lang="en-US" altLang="zh-TW" b="1" dirty="0" smtClean="0"/>
              <a:t>AI</a:t>
            </a:r>
            <a:r>
              <a:rPr lang="en-US" altLang="zh-TW" dirty="0" smtClean="0"/>
              <a:t> </a:t>
            </a:r>
            <a:r>
              <a:rPr lang="zh-TW" altLang="en-US" dirty="0" smtClean="0"/>
              <a:t>興起後特別新增條款</a:t>
            </a:r>
            <a:endParaRPr lang="zh-TW" altLang="en-US" dirty="0"/>
          </a:p>
        </p:txBody>
      </p:sp>
      <p:sp>
        <p:nvSpPr>
          <p:cNvPr id="3" name="內容版面配置區 2"/>
          <p:cNvSpPr>
            <a:spLocks noGrp="1"/>
          </p:cNvSpPr>
          <p:nvPr>
            <p:ph idx="1"/>
          </p:nvPr>
        </p:nvSpPr>
        <p:spPr/>
        <p:txBody>
          <a:bodyPr>
            <a:normAutofit/>
          </a:bodyPr>
          <a:lstStyle/>
          <a:p>
            <a:pPr marL="0" indent="0">
              <a:buNone/>
            </a:pPr>
            <a:r>
              <a:rPr lang="en-US" altLang="zh-TW" dirty="0"/>
              <a:t>EU AI </a:t>
            </a:r>
            <a:r>
              <a:rPr lang="en-US" altLang="zh-TW" dirty="0" smtClean="0"/>
              <a:t>Act </a:t>
            </a:r>
            <a:endParaRPr lang="en-US" altLang="zh-TW" dirty="0"/>
          </a:p>
          <a:p>
            <a:r>
              <a:rPr lang="zh-TW" altLang="en-US" dirty="0" smtClean="0"/>
              <a:t>提供</a:t>
            </a:r>
            <a:r>
              <a:rPr lang="zh-TW" altLang="en-US" dirty="0"/>
              <a:t>訓練資料摘要與透明度</a:t>
            </a:r>
            <a:r>
              <a:rPr lang="zh-TW" altLang="en-US" dirty="0" smtClean="0"/>
              <a:t>要求</a:t>
            </a:r>
            <a:endParaRPr lang="zh-TW" altLang="en-US" dirty="0"/>
          </a:p>
          <a:p>
            <a:r>
              <a:rPr lang="zh-TW" altLang="en-US" dirty="0"/>
              <a:t>防止生成違法內容（例如仇恨言論、恐怖主義宣傳</a:t>
            </a:r>
            <a:r>
              <a:rPr lang="zh-TW" altLang="en-US" dirty="0" smtClean="0"/>
              <a:t>）</a:t>
            </a:r>
            <a:endParaRPr lang="zh-TW" altLang="en-US" dirty="0"/>
          </a:p>
          <a:p>
            <a:r>
              <a:rPr lang="zh-TW" altLang="en-US" dirty="0"/>
              <a:t>必須標註 </a:t>
            </a:r>
            <a:r>
              <a:rPr lang="en-US" altLang="zh-TW" dirty="0"/>
              <a:t>AI </a:t>
            </a:r>
            <a:r>
              <a:rPr lang="zh-TW" altLang="en-US" dirty="0"/>
              <a:t>生成內容（避免 </a:t>
            </a:r>
            <a:r>
              <a:rPr lang="en-US" altLang="zh-TW" dirty="0" err="1"/>
              <a:t>deepfake</a:t>
            </a:r>
            <a:r>
              <a:rPr lang="en-US" altLang="zh-TW" dirty="0"/>
              <a:t> </a:t>
            </a:r>
            <a:r>
              <a:rPr lang="zh-TW" altLang="en-US" dirty="0"/>
              <a:t>誤導</a:t>
            </a:r>
            <a:r>
              <a:rPr lang="zh-TW" altLang="en-US" dirty="0" smtClean="0"/>
              <a:t>）</a:t>
            </a:r>
            <a:endParaRPr lang="zh-TW" altLang="en-US" dirty="0"/>
          </a:p>
          <a:p>
            <a:r>
              <a:rPr lang="zh-TW" altLang="en-US" dirty="0"/>
              <a:t>要求通用 </a:t>
            </a:r>
            <a:r>
              <a:rPr lang="en-US" altLang="zh-TW" dirty="0"/>
              <a:t>AI </a:t>
            </a:r>
            <a:r>
              <a:rPr lang="zh-TW" altLang="en-US" dirty="0"/>
              <a:t>模型（</a:t>
            </a:r>
            <a:r>
              <a:rPr lang="en-US" altLang="zh-TW" dirty="0"/>
              <a:t>General-Purpose AI, GPAI</a:t>
            </a:r>
            <a:r>
              <a:rPr lang="zh-TW" altLang="en-US" dirty="0"/>
              <a:t>）具備 </a:t>
            </a:r>
            <a:r>
              <a:rPr lang="zh-TW" altLang="en-US" b="1" dirty="0"/>
              <a:t>資安防護措施</a:t>
            </a:r>
            <a:r>
              <a:rPr lang="zh-TW" altLang="en-US" dirty="0"/>
              <a:t>，避免</a:t>
            </a:r>
            <a:r>
              <a:rPr lang="zh-TW" altLang="en-US" dirty="0" smtClean="0"/>
              <a:t>濫用</a:t>
            </a:r>
            <a:endParaRPr lang="en-US" altLang="zh-TW" dirty="0" smtClean="0"/>
          </a:p>
          <a:p>
            <a:pPr marL="0" indent="0">
              <a:buNone/>
            </a:pPr>
            <a:endParaRPr lang="zh-TW" altLang="en-US" dirty="0"/>
          </a:p>
          <a:p>
            <a:endParaRPr lang="zh-TW" altLang="en-US" dirty="0"/>
          </a:p>
        </p:txBody>
      </p:sp>
    </p:spTree>
    <p:extLst>
      <p:ext uri="{BB962C8B-B14F-4D97-AF65-F5344CB8AC3E}">
        <p14:creationId xmlns:p14="http://schemas.microsoft.com/office/powerpoint/2010/main" val="9040237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將 </a:t>
            </a:r>
            <a:r>
              <a:rPr lang="en-US" altLang="zh-TW" b="1" dirty="0"/>
              <a:t>AI </a:t>
            </a:r>
            <a:r>
              <a:rPr lang="zh-TW" altLang="en-US" b="1" dirty="0"/>
              <a:t>系統依風險高低分級</a:t>
            </a:r>
            <a:endParaRPr lang="zh-TW" altLang="en-US" dirty="0"/>
          </a:p>
        </p:txBody>
      </p:sp>
      <p:graphicFrame>
        <p:nvGraphicFramePr>
          <p:cNvPr id="4" name="內容版面配置區 3"/>
          <p:cNvGraphicFramePr>
            <a:graphicFrameLocks noGrp="1"/>
          </p:cNvGraphicFramePr>
          <p:nvPr>
            <p:ph idx="1"/>
            <p:extLst/>
          </p:nvPr>
        </p:nvGraphicFramePr>
        <p:xfrm>
          <a:off x="388190" y="1488332"/>
          <a:ext cx="11430918" cy="4888257"/>
        </p:xfrm>
        <a:graphic>
          <a:graphicData uri="http://schemas.openxmlformats.org/drawingml/2006/table">
            <a:tbl>
              <a:tblPr>
                <a:tableStyleId>{5C22544A-7EE6-4342-B048-85BDC9FD1C3A}</a:tableStyleId>
              </a:tblPr>
              <a:tblGrid>
                <a:gridCol w="2605176">
                  <a:extLst>
                    <a:ext uri="{9D8B030D-6E8A-4147-A177-3AD203B41FA5}">
                      <a16:colId xmlns:a16="http://schemas.microsoft.com/office/drawing/2014/main" val="173463993"/>
                    </a:ext>
                  </a:extLst>
                </a:gridCol>
                <a:gridCol w="4167638">
                  <a:extLst>
                    <a:ext uri="{9D8B030D-6E8A-4147-A177-3AD203B41FA5}">
                      <a16:colId xmlns:a16="http://schemas.microsoft.com/office/drawing/2014/main" val="417242889"/>
                    </a:ext>
                  </a:extLst>
                </a:gridCol>
                <a:gridCol w="4658104">
                  <a:extLst>
                    <a:ext uri="{9D8B030D-6E8A-4147-A177-3AD203B41FA5}">
                      <a16:colId xmlns:a16="http://schemas.microsoft.com/office/drawing/2014/main" val="2394662135"/>
                    </a:ext>
                  </a:extLst>
                </a:gridCol>
              </a:tblGrid>
              <a:tr h="209886">
                <a:tc>
                  <a:txBody>
                    <a:bodyPr/>
                    <a:lstStyle/>
                    <a:p>
                      <a:pPr algn="ctr" fontAlgn="ctr"/>
                      <a:r>
                        <a:rPr lang="zh-TW" altLang="en-US" sz="2000" u="none" strike="noStrike">
                          <a:effectLst/>
                        </a:rPr>
                        <a:t>風險等級</a:t>
                      </a:r>
                      <a:endParaRPr lang="zh-TW" alt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ctr" fontAlgn="ctr"/>
                      <a:r>
                        <a:rPr lang="zh-TW" altLang="en-US" sz="2000" u="none" strike="noStrike">
                          <a:effectLst/>
                        </a:rPr>
                        <a:t>定義</a:t>
                      </a:r>
                      <a:endParaRPr lang="zh-TW" alt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ctr" fontAlgn="ctr"/>
                      <a:r>
                        <a:rPr lang="zh-TW" altLang="en-US" sz="2000" u="none" strike="noStrike">
                          <a:effectLst/>
                        </a:rPr>
                        <a:t>規範要求</a:t>
                      </a:r>
                      <a:endParaRPr lang="zh-TW" alt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1277629656"/>
                  </a:ext>
                </a:extLst>
              </a:tr>
              <a:tr h="414654">
                <a:tc>
                  <a:txBody>
                    <a:bodyPr/>
                    <a:lstStyle/>
                    <a:p>
                      <a:pPr algn="l" fontAlgn="ctr"/>
                      <a:r>
                        <a:rPr lang="zh-TW" altLang="en-US" sz="2000" u="none" strike="noStrike" dirty="0">
                          <a:effectLst/>
                        </a:rPr>
                        <a:t>禁止</a:t>
                      </a:r>
                      <a:r>
                        <a:rPr lang="zh-TW" altLang="en-US" sz="2000" u="none" strike="noStrike" dirty="0" smtClean="0">
                          <a:effectLst/>
                        </a:rPr>
                        <a:t>性</a:t>
                      </a:r>
                      <a:r>
                        <a:rPr lang="en-US" altLang="zh-TW" sz="2000" u="none" strike="noStrike" dirty="0" smtClean="0">
                          <a:effectLst/>
                        </a:rPr>
                        <a:t/>
                      </a:r>
                      <a:br>
                        <a:rPr lang="en-US" altLang="zh-TW" sz="2000" u="none" strike="noStrike" dirty="0" smtClean="0">
                          <a:effectLst/>
                        </a:rPr>
                      </a:br>
                      <a:r>
                        <a:rPr lang="en-US" altLang="zh-TW" sz="2000" u="none" strike="noStrike" dirty="0" smtClean="0">
                          <a:effectLst/>
                        </a:rPr>
                        <a:t>(</a:t>
                      </a:r>
                      <a:r>
                        <a:rPr lang="en-US" sz="2000" u="none" strike="noStrike" dirty="0">
                          <a:effectLst/>
                        </a:rPr>
                        <a:t>Unacceptable Risk)</a:t>
                      </a:r>
                      <a:endParaRPr lang="en-US" sz="2000" b="1"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a:effectLst/>
                        </a:rPr>
                        <a:t>被認為嚴重侵犯基本權利、自由或人身安全的 </a:t>
                      </a:r>
                      <a:r>
                        <a:rPr lang="en-US" altLang="zh-TW" sz="2000" u="none" strike="noStrike">
                          <a:effectLst/>
                        </a:rPr>
                        <a:t>AI </a:t>
                      </a:r>
                      <a:r>
                        <a:rPr lang="zh-TW" altLang="en-US" sz="2000" u="none" strike="noStrike">
                          <a:effectLst/>
                        </a:rPr>
                        <a:t>系統</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a:effectLst/>
                        </a:rPr>
                        <a:t>完全禁止（例如：社會信用評分、操控性心理技術、即時生物辨識監控）</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111641974"/>
                  </a:ext>
                </a:extLst>
              </a:tr>
              <a:tr h="209886">
                <a:tc rowSpan="7">
                  <a:txBody>
                    <a:bodyPr/>
                    <a:lstStyle/>
                    <a:p>
                      <a:pPr algn="l" fontAlgn="ctr"/>
                      <a:r>
                        <a:rPr lang="zh-TW" altLang="en-US" sz="2000" u="none" strike="noStrike" dirty="0">
                          <a:effectLst/>
                        </a:rPr>
                        <a:t>高風險</a:t>
                      </a:r>
                      <a:r>
                        <a:rPr lang="en-US" altLang="zh-TW" sz="2000" u="none" strike="noStrike" dirty="0">
                          <a:effectLst/>
                        </a:rPr>
                        <a:t>(</a:t>
                      </a:r>
                      <a:r>
                        <a:rPr lang="en-US" sz="2000" u="none" strike="noStrike" dirty="0">
                          <a:effectLst/>
                        </a:rPr>
                        <a:t>High-Risk)</a:t>
                      </a:r>
                      <a:endParaRPr lang="en-US" sz="2000" b="1"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rowSpan="7">
                  <a:txBody>
                    <a:bodyPr/>
                    <a:lstStyle/>
                    <a:p>
                      <a:pPr algn="l" fontAlgn="ctr"/>
                      <a:r>
                        <a:rPr lang="zh-TW" altLang="en-US" sz="2000" u="none" strike="noStrike" dirty="0">
                          <a:effectLst/>
                        </a:rPr>
                        <a:t>涉及醫療、交通、教育、司法、就業、關鍵基礎設施、移民邊境管理等領域的 </a:t>
                      </a:r>
                      <a:r>
                        <a:rPr lang="en-US" altLang="zh-TW" sz="2000" u="none" strike="noStrike" dirty="0">
                          <a:effectLst/>
                        </a:rPr>
                        <a:t>AI</a:t>
                      </a:r>
                      <a:endParaRPr lang="en-US" altLang="zh-TW" sz="2000" b="0"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en-US" altLang="zh-TW" sz="2000" u="none" strike="noStrike">
                          <a:effectLst/>
                        </a:rPr>
                        <a:t>- </a:t>
                      </a:r>
                      <a:r>
                        <a:rPr lang="zh-TW" altLang="en-US" sz="2000" u="none" strike="noStrike">
                          <a:effectLst/>
                        </a:rPr>
                        <a:t>嚴格合規要求：</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907252712"/>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風險管理系統</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2672968436"/>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資料治理與品質</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531181601"/>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技術文件與可追溯性</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4122639481"/>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可解釋性與透明度</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2852229379"/>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人類監督機制</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849522736"/>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dirty="0">
                          <a:effectLst/>
                        </a:rPr>
                        <a:t>• </a:t>
                      </a:r>
                      <a:r>
                        <a:rPr lang="zh-TW" altLang="en-US" sz="2000" u="none" strike="noStrike" dirty="0">
                          <a:effectLst/>
                        </a:rPr>
                        <a:t>資安與韌性設計</a:t>
                      </a:r>
                      <a:endParaRPr lang="zh-TW" altLang="en-US" sz="2000" b="0"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121159020"/>
                  </a:ext>
                </a:extLst>
              </a:tr>
              <a:tr h="414654">
                <a:tc rowSpan="2">
                  <a:txBody>
                    <a:bodyPr/>
                    <a:lstStyle/>
                    <a:p>
                      <a:pPr algn="l" fontAlgn="ctr"/>
                      <a:r>
                        <a:rPr lang="zh-TW" altLang="en-US" sz="2000" u="none" strike="noStrike">
                          <a:effectLst/>
                        </a:rPr>
                        <a:t>有限風險</a:t>
                      </a:r>
                      <a:r>
                        <a:rPr lang="en-US" altLang="zh-TW" sz="2000" u="none" strike="noStrike">
                          <a:effectLst/>
                        </a:rPr>
                        <a:t>(</a:t>
                      </a:r>
                      <a:r>
                        <a:rPr lang="en-US" sz="2000" u="none" strike="noStrike">
                          <a:effectLst/>
                        </a:rPr>
                        <a:t>Limited Risk)</a:t>
                      </a:r>
                      <a:endParaRPr 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rowSpan="2">
                  <a:txBody>
                    <a:bodyPr/>
                    <a:lstStyle/>
                    <a:p>
                      <a:pPr algn="l" fontAlgn="ctr"/>
                      <a:r>
                        <a:rPr lang="zh-TW" altLang="en-US" sz="2000" u="none" strike="noStrike">
                          <a:effectLst/>
                        </a:rPr>
                        <a:t>需透明告知使用者正在與 </a:t>
                      </a:r>
                      <a:r>
                        <a:rPr lang="en-US" sz="2000" u="none" strike="noStrike">
                          <a:effectLst/>
                        </a:rPr>
                        <a:t>AI </a:t>
                      </a:r>
                      <a:r>
                        <a:rPr lang="zh-TW" altLang="en-US" sz="2000" u="none" strike="noStrike">
                          <a:effectLst/>
                        </a:rPr>
                        <a:t>互動</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en-US" altLang="zh-TW" sz="2000" u="none" strike="noStrike">
                          <a:effectLst/>
                        </a:rPr>
                        <a:t>- </a:t>
                      </a:r>
                      <a:r>
                        <a:rPr lang="zh-TW" altLang="en-US" sz="2000" u="none" strike="noStrike">
                          <a:effectLst/>
                        </a:rPr>
                        <a:t>基本透明義務：必須通知使用者「這是 </a:t>
                      </a:r>
                      <a:r>
                        <a:rPr lang="en-US" altLang="zh-TW" sz="2000" u="none" strike="noStrike">
                          <a:effectLst/>
                        </a:rPr>
                        <a:t>AI</a:t>
                      </a:r>
                      <a:r>
                        <a:rPr lang="zh-TW" altLang="en-US" sz="2000" u="none" strike="noStrike">
                          <a:effectLst/>
                        </a:rPr>
                        <a:t>」</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1467393745"/>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如聊天機器人、</a:t>
                      </a:r>
                      <a:r>
                        <a:rPr lang="en-US" altLang="zh-TW" sz="2000" u="none" strike="noStrike">
                          <a:effectLst/>
                        </a:rPr>
                        <a:t>deepfake </a:t>
                      </a:r>
                      <a:r>
                        <a:rPr lang="zh-TW" altLang="en-US" sz="2000" u="none" strike="noStrike">
                          <a:effectLst/>
                        </a:rPr>
                        <a:t>需標註</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841457289"/>
                  </a:ext>
                </a:extLst>
              </a:tr>
              <a:tr h="842037">
                <a:tc>
                  <a:txBody>
                    <a:bodyPr/>
                    <a:lstStyle/>
                    <a:p>
                      <a:pPr algn="l" fontAlgn="ctr"/>
                      <a:r>
                        <a:rPr lang="zh-TW" altLang="en-US" sz="2000" u="none" strike="noStrike" dirty="0">
                          <a:effectLst/>
                        </a:rPr>
                        <a:t>低或最小</a:t>
                      </a:r>
                      <a:r>
                        <a:rPr lang="zh-TW" altLang="en-US" sz="2000" u="none" strike="noStrike" dirty="0" smtClean="0">
                          <a:effectLst/>
                        </a:rPr>
                        <a:t>風險</a:t>
                      </a:r>
                      <a:r>
                        <a:rPr lang="en-US" altLang="zh-TW" sz="2000" u="none" strike="noStrike" dirty="0" smtClean="0">
                          <a:effectLst/>
                        </a:rPr>
                        <a:t/>
                      </a:r>
                      <a:br>
                        <a:rPr lang="en-US" altLang="zh-TW" sz="2000" u="none" strike="noStrike" dirty="0" smtClean="0">
                          <a:effectLst/>
                        </a:rPr>
                      </a:br>
                      <a:r>
                        <a:rPr lang="en-US" altLang="zh-TW" sz="2000" u="none" strike="noStrike" dirty="0" smtClean="0">
                          <a:effectLst/>
                        </a:rPr>
                        <a:t>(</a:t>
                      </a:r>
                      <a:r>
                        <a:rPr lang="en-US" sz="2000" u="none" strike="noStrike" dirty="0">
                          <a:effectLst/>
                        </a:rPr>
                        <a:t>Minimal Risk)</a:t>
                      </a:r>
                      <a:endParaRPr lang="en-US" sz="2000" b="1"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a:effectLst/>
                        </a:rPr>
                        <a:t>風險可忽略的應用，如遊戲 </a:t>
                      </a:r>
                      <a:r>
                        <a:rPr lang="en-US" altLang="zh-TW" sz="2000" u="none" strike="noStrike">
                          <a:effectLst/>
                        </a:rPr>
                        <a:t>AI</a:t>
                      </a:r>
                      <a:r>
                        <a:rPr lang="zh-TW" altLang="en-US" sz="2000" u="none" strike="noStrike">
                          <a:effectLst/>
                        </a:rPr>
                        <a:t>、垃圾郵件過濾器</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dirty="0">
                          <a:effectLst/>
                        </a:rPr>
                        <a:t>無特別規範，市場自由發展</a:t>
                      </a:r>
                      <a:endParaRPr lang="zh-TW" altLang="en-US" sz="2000" b="0"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572307939"/>
                  </a:ext>
                </a:extLst>
              </a:tr>
            </a:tbl>
          </a:graphicData>
        </a:graphic>
      </p:graphicFrame>
    </p:spTree>
    <p:extLst>
      <p:ext uri="{BB962C8B-B14F-4D97-AF65-F5344CB8AC3E}">
        <p14:creationId xmlns:p14="http://schemas.microsoft.com/office/powerpoint/2010/main" val="21482412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Govern / Map / Measure / Manage</a:t>
            </a:r>
            <a:endParaRPr lang="zh-TW" altLang="en-US" dirty="0"/>
          </a:p>
        </p:txBody>
      </p:sp>
      <p:sp>
        <p:nvSpPr>
          <p:cNvPr id="3" name="內容版面配置區 2"/>
          <p:cNvSpPr>
            <a:spLocks noGrp="1"/>
          </p:cNvSpPr>
          <p:nvPr>
            <p:ph idx="1"/>
          </p:nvPr>
        </p:nvSpPr>
        <p:spPr>
          <a:xfrm>
            <a:off x="838199" y="1825625"/>
            <a:ext cx="10805809" cy="4351338"/>
          </a:xfrm>
        </p:spPr>
        <p:txBody>
          <a:bodyPr/>
          <a:lstStyle/>
          <a:p>
            <a:r>
              <a:rPr lang="zh-TW" altLang="en-US" dirty="0" smtClean="0"/>
              <a:t>風險框架的四大功能模組</a:t>
            </a:r>
            <a:endParaRPr lang="en-US" altLang="zh-TW" dirty="0" smtClean="0"/>
          </a:p>
        </p:txBody>
      </p:sp>
      <p:graphicFrame>
        <p:nvGraphicFramePr>
          <p:cNvPr id="9" name="表格 8"/>
          <p:cNvGraphicFramePr>
            <a:graphicFrameLocks noGrp="1"/>
          </p:cNvGraphicFramePr>
          <p:nvPr>
            <p:extLst/>
          </p:nvPr>
        </p:nvGraphicFramePr>
        <p:xfrm>
          <a:off x="535021" y="2481263"/>
          <a:ext cx="11108987" cy="3695700"/>
        </p:xfrm>
        <a:graphic>
          <a:graphicData uri="http://schemas.openxmlformats.org/drawingml/2006/table">
            <a:tbl>
              <a:tblPr>
                <a:tableStyleId>{5C22544A-7EE6-4342-B048-85BDC9FD1C3A}</a:tableStyleId>
              </a:tblPr>
              <a:tblGrid>
                <a:gridCol w="2198452">
                  <a:extLst>
                    <a:ext uri="{9D8B030D-6E8A-4147-A177-3AD203B41FA5}">
                      <a16:colId xmlns:a16="http://schemas.microsoft.com/office/drawing/2014/main" val="4155684327"/>
                    </a:ext>
                  </a:extLst>
                </a:gridCol>
                <a:gridCol w="3860239">
                  <a:extLst>
                    <a:ext uri="{9D8B030D-6E8A-4147-A177-3AD203B41FA5}">
                      <a16:colId xmlns:a16="http://schemas.microsoft.com/office/drawing/2014/main" val="3154436399"/>
                    </a:ext>
                  </a:extLst>
                </a:gridCol>
                <a:gridCol w="5050296">
                  <a:extLst>
                    <a:ext uri="{9D8B030D-6E8A-4147-A177-3AD203B41FA5}">
                      <a16:colId xmlns:a16="http://schemas.microsoft.com/office/drawing/2014/main" val="2467047197"/>
                    </a:ext>
                  </a:extLst>
                </a:gridCol>
              </a:tblGrid>
              <a:tr h="205740">
                <a:tc>
                  <a:txBody>
                    <a:bodyPr/>
                    <a:lstStyle/>
                    <a:p>
                      <a:pPr algn="ctr" fontAlgn="ctr"/>
                      <a:r>
                        <a:rPr lang="zh-TW" altLang="en-US" sz="2400" u="none" strike="noStrike" dirty="0">
                          <a:effectLst/>
                          <a:latin typeface="Microsoft YaHei" panose="020B0503020204020204" pitchFamily="34" charset="-122"/>
                          <a:ea typeface="Microsoft YaHei" panose="020B0503020204020204" pitchFamily="34" charset="-122"/>
                        </a:rPr>
                        <a:t>功能</a:t>
                      </a:r>
                      <a:endParaRPr lang="zh-TW" altLang="en-US" sz="2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ctr" fontAlgn="ctr"/>
                      <a:r>
                        <a:rPr lang="zh-TW" altLang="en-US" sz="2400" u="none" strike="noStrike">
                          <a:effectLst/>
                          <a:latin typeface="Microsoft YaHei" panose="020B0503020204020204" pitchFamily="34" charset="-122"/>
                          <a:ea typeface="Microsoft YaHei" panose="020B0503020204020204" pitchFamily="34" charset="-122"/>
                        </a:rPr>
                        <a:t>說明</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ctr" fontAlgn="ctr"/>
                      <a:r>
                        <a:rPr lang="zh-TW" altLang="en-US" sz="2400" u="none" strike="noStrike">
                          <a:effectLst/>
                          <a:latin typeface="Microsoft YaHei" panose="020B0503020204020204" pitchFamily="34" charset="-122"/>
                          <a:ea typeface="Microsoft YaHei" panose="020B0503020204020204" pitchFamily="34" charset="-122"/>
                        </a:rPr>
                        <a:t>舉例</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132192826"/>
                  </a:ext>
                </a:extLst>
              </a:tr>
              <a:tr h="41148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Govern（</a:t>
                      </a:r>
                      <a:r>
                        <a:rPr lang="zh-TW" altLang="en-US" sz="2400" u="none" strike="noStrike">
                          <a:effectLst/>
                          <a:latin typeface="Microsoft YaHei" panose="020B0503020204020204" pitchFamily="34" charset="-122"/>
                          <a:ea typeface="Microsoft YaHei" panose="020B0503020204020204" pitchFamily="34" charset="-122"/>
                        </a:rPr>
                        <a:t>治理）</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建立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治理架構、角色分工、責任制；確保倫理與資安考量納入</a:t>
                      </a:r>
                      <a:r>
                        <a:rPr lang="zh-TW" altLang="en-US" sz="2400" u="none" strike="noStrike" dirty="0" smtClean="0">
                          <a:effectLst/>
                          <a:latin typeface="Microsoft YaHei" panose="020B0503020204020204" pitchFamily="34" charset="-122"/>
                          <a:ea typeface="Microsoft YaHei" panose="020B0503020204020204" pitchFamily="34" charset="-122"/>
                        </a:rPr>
                        <a:t>企業文化</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設立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風險委員會；指定負責人；制定倫理</a:t>
                      </a:r>
                      <a:r>
                        <a:rPr lang="zh-TW" altLang="en-US" sz="2400" u="none" strike="noStrike" dirty="0" smtClean="0">
                          <a:effectLst/>
                          <a:latin typeface="Microsoft YaHei" panose="020B0503020204020204" pitchFamily="34" charset="-122"/>
                          <a:ea typeface="Microsoft YaHei" panose="020B0503020204020204" pitchFamily="34" charset="-122"/>
                        </a:rPr>
                        <a:t>政策</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2580662466"/>
                  </a:ext>
                </a:extLst>
              </a:tr>
              <a:tr h="41148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Map（</a:t>
                      </a:r>
                      <a:r>
                        <a:rPr lang="zh-TW" altLang="en-US" sz="2400" u="none" strike="noStrike">
                          <a:effectLst/>
                          <a:latin typeface="Microsoft YaHei" panose="020B0503020204020204" pitchFamily="34" charset="-122"/>
                          <a:ea typeface="Microsoft YaHei" panose="020B0503020204020204" pitchFamily="34" charset="-122"/>
                        </a:rPr>
                        <a:t>映射）</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辨識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系統用途、環境與風險來源；定義可能的</a:t>
                      </a:r>
                      <a:r>
                        <a:rPr lang="zh-TW" altLang="en-US" sz="2400" u="none" strike="noStrike" dirty="0" smtClean="0">
                          <a:effectLst/>
                          <a:latin typeface="Microsoft YaHei" panose="020B0503020204020204" pitchFamily="34" charset="-122"/>
                          <a:ea typeface="Microsoft YaHei" panose="020B0503020204020204" pitchFamily="34" charset="-122"/>
                        </a:rPr>
                        <a:t>衝擊</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盤點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系統影響的利害關係人；識別偏見</a:t>
                      </a:r>
                      <a:r>
                        <a:rPr lang="zh-TW" altLang="en-US" sz="2400" u="none" strike="noStrike" dirty="0" smtClean="0">
                          <a:effectLst/>
                          <a:latin typeface="Microsoft YaHei" panose="020B0503020204020204" pitchFamily="34" charset="-122"/>
                          <a:ea typeface="Microsoft YaHei" panose="020B0503020204020204" pitchFamily="34" charset="-122"/>
                        </a:rPr>
                        <a:t>風險</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3089888525"/>
                  </a:ext>
                </a:extLst>
              </a:tr>
              <a:tr h="61722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Measure（</a:t>
                      </a:r>
                      <a:r>
                        <a:rPr lang="zh-TW" altLang="en-US" sz="2400" u="none" strike="noStrike">
                          <a:effectLst/>
                          <a:latin typeface="Microsoft YaHei" panose="020B0503020204020204" pitchFamily="34" charset="-122"/>
                          <a:ea typeface="Microsoft YaHei" panose="020B0503020204020204" pitchFamily="34" charset="-122"/>
                        </a:rPr>
                        <a:t>衡量）</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透過量化或質性方式測試與評估</a:t>
                      </a:r>
                      <a:r>
                        <a:rPr lang="zh-TW" altLang="en-US" sz="2400" u="none" strike="noStrike" dirty="0" smtClean="0">
                          <a:effectLst/>
                          <a:latin typeface="Microsoft YaHei" panose="020B0503020204020204" pitchFamily="34" charset="-122"/>
                          <a:ea typeface="Microsoft YaHei" panose="020B0503020204020204" pitchFamily="34" charset="-122"/>
                        </a:rPr>
                        <a:t>風險</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進行模型偏差測試；安全性壓力</a:t>
                      </a:r>
                      <a:r>
                        <a:rPr lang="zh-TW" altLang="en-US" sz="2400" u="none" strike="noStrike" dirty="0" smtClean="0">
                          <a:effectLst/>
                          <a:latin typeface="Microsoft YaHei" panose="020B0503020204020204" pitchFamily="34" charset="-122"/>
                          <a:ea typeface="Microsoft YaHei" panose="020B0503020204020204" pitchFamily="34" charset="-122"/>
                        </a:rPr>
                        <a:t>測試</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2442805108"/>
                  </a:ext>
                </a:extLst>
              </a:tr>
              <a:tr h="61722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Manage（</a:t>
                      </a:r>
                      <a:r>
                        <a:rPr lang="zh-TW" altLang="en-US" sz="2400" u="none" strike="noStrike">
                          <a:effectLst/>
                          <a:latin typeface="Microsoft YaHei" panose="020B0503020204020204" pitchFamily="34" charset="-122"/>
                          <a:ea typeface="Microsoft YaHei" panose="020B0503020204020204" pitchFamily="34" charset="-122"/>
                        </a:rPr>
                        <a:t>管理）</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設計與執行緩解策略，持續監控並</a:t>
                      </a:r>
                      <a:r>
                        <a:rPr lang="zh-TW" altLang="en-US" sz="2400" u="none" strike="noStrike" dirty="0" smtClean="0">
                          <a:effectLst/>
                          <a:latin typeface="Microsoft YaHei" panose="020B0503020204020204" pitchFamily="34" charset="-122"/>
                          <a:ea typeface="Microsoft YaHei" panose="020B0503020204020204" pitchFamily="34" charset="-122"/>
                        </a:rPr>
                        <a:t>回饋</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部署安全補丁；建立 </a:t>
                      </a:r>
                      <a:r>
                        <a:rPr lang="en-US" sz="2400" u="none" strike="noStrike" dirty="0">
                          <a:effectLst/>
                          <a:latin typeface="Microsoft YaHei" panose="020B0503020204020204" pitchFamily="34" charset="-122"/>
                          <a:ea typeface="Microsoft YaHei" panose="020B0503020204020204" pitchFamily="34" charset="-122"/>
                        </a:rPr>
                        <a:t>incident response；</a:t>
                      </a:r>
                      <a:r>
                        <a:rPr lang="zh-TW" altLang="en-US" sz="2400" u="none" strike="noStrike" dirty="0">
                          <a:effectLst/>
                          <a:latin typeface="Microsoft YaHei" panose="020B0503020204020204" pitchFamily="34" charset="-122"/>
                          <a:ea typeface="Microsoft YaHei" panose="020B0503020204020204" pitchFamily="34" charset="-122"/>
                        </a:rPr>
                        <a:t>持續改進</a:t>
                      </a:r>
                      <a:r>
                        <a:rPr lang="zh-TW" altLang="en-US" sz="2400" u="none" strike="noStrike" dirty="0" smtClean="0">
                          <a:effectLst/>
                          <a:latin typeface="Microsoft YaHei" panose="020B0503020204020204" pitchFamily="34" charset="-122"/>
                          <a:ea typeface="Microsoft YaHei" panose="020B0503020204020204" pitchFamily="34" charset="-122"/>
                        </a:rPr>
                        <a:t>流程</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2942613957"/>
                  </a:ext>
                </a:extLst>
              </a:tr>
            </a:tbl>
          </a:graphicData>
        </a:graphic>
      </p:graphicFrame>
    </p:spTree>
    <p:extLst>
      <p:ext uri="{BB962C8B-B14F-4D97-AF65-F5344CB8AC3E}">
        <p14:creationId xmlns:p14="http://schemas.microsoft.com/office/powerpoint/2010/main" val="13376125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40C728-4AFE-4416-8719-35B875DB6C0D}"/>
              </a:ext>
            </a:extLst>
          </p:cNvPr>
          <p:cNvSpPr>
            <a:spLocks noGrp="1"/>
          </p:cNvSpPr>
          <p:nvPr>
            <p:ph type="title"/>
          </p:nvPr>
        </p:nvSpPr>
        <p:spPr/>
        <p:txBody>
          <a:bodyPr/>
          <a:lstStyle/>
          <a:p>
            <a:r>
              <a:rPr lang="en-US" altLang="zh-TW" dirty="0"/>
              <a:t>AI Risk Management Framework</a:t>
            </a:r>
            <a:endParaRPr lang="zh-TW" altLang="en-US" dirty="0"/>
          </a:p>
        </p:txBody>
      </p:sp>
      <p:pic>
        <p:nvPicPr>
          <p:cNvPr id="5" name="內容版面配置區 4">
            <a:extLst>
              <a:ext uri="{FF2B5EF4-FFF2-40B4-BE49-F238E27FC236}">
                <a16:creationId xmlns:a16="http://schemas.microsoft.com/office/drawing/2014/main" id="{6BE1EDBE-F84D-4963-A892-3C67A0B752E9}"/>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031159" y="1300611"/>
            <a:ext cx="3267744" cy="3267744"/>
          </a:xfrm>
        </p:spPr>
      </p:pic>
      <p:sp>
        <p:nvSpPr>
          <p:cNvPr id="7" name="文字方塊 6">
            <a:extLst>
              <a:ext uri="{FF2B5EF4-FFF2-40B4-BE49-F238E27FC236}">
                <a16:creationId xmlns:a16="http://schemas.microsoft.com/office/drawing/2014/main" id="{849A2DE1-A390-4200-847B-CB5A863280A1}"/>
              </a:ext>
            </a:extLst>
          </p:cNvPr>
          <p:cNvSpPr txBox="1"/>
          <p:nvPr/>
        </p:nvSpPr>
        <p:spPr>
          <a:xfrm>
            <a:off x="1703511" y="6550223"/>
            <a:ext cx="9583053" cy="307777"/>
          </a:xfrm>
          <a:prstGeom prst="rect">
            <a:avLst/>
          </a:prstGeom>
          <a:noFill/>
        </p:spPr>
        <p:txBody>
          <a:bodyPr wrap="square">
            <a:spAutoFit/>
          </a:bodyPr>
          <a:lstStyle/>
          <a:p>
            <a:r>
              <a:rPr lang="zh-TW" altLang="en-US" sz="1400" dirty="0"/>
              <a:t>https://www.nist.gov/news-events/news/2023/01/nist-risk-management-framework-aims-improve-trustworthiness-artificial</a:t>
            </a:r>
          </a:p>
        </p:txBody>
      </p:sp>
      <p:pic>
        <p:nvPicPr>
          <p:cNvPr id="8" name="Picture 41404">
            <a:extLst>
              <a:ext uri="{FF2B5EF4-FFF2-40B4-BE49-F238E27FC236}">
                <a16:creationId xmlns:a16="http://schemas.microsoft.com/office/drawing/2014/main" id="{A0186F62-BC05-4F36-8DB2-1234F9F879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07768" y="3923517"/>
            <a:ext cx="6545363" cy="2626706"/>
          </a:xfrm>
          <a:prstGeom prst="rect">
            <a:avLst/>
          </a:prstGeom>
        </p:spPr>
      </p:pic>
    </p:spTree>
    <p:extLst>
      <p:ext uri="{BB962C8B-B14F-4D97-AF65-F5344CB8AC3E}">
        <p14:creationId xmlns:p14="http://schemas.microsoft.com/office/powerpoint/2010/main" val="28359778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365125"/>
            <a:ext cx="10928230" cy="1325563"/>
          </a:xfrm>
        </p:spPr>
        <p:txBody>
          <a:bodyPr/>
          <a:lstStyle/>
          <a:p>
            <a:r>
              <a:rPr lang="en-US" altLang="zh-TW" b="1" dirty="0"/>
              <a:t>NIST AI Risk Management </a:t>
            </a:r>
            <a:r>
              <a:rPr lang="en-US" altLang="zh-TW" b="1" dirty="0" smtClean="0"/>
              <a:t>Framework</a:t>
            </a:r>
            <a:endParaRPr lang="zh-TW" altLang="en-US" dirty="0"/>
          </a:p>
        </p:txBody>
      </p:sp>
      <p:sp>
        <p:nvSpPr>
          <p:cNvPr id="3" name="內容版面配置區 2"/>
          <p:cNvSpPr>
            <a:spLocks noGrp="1"/>
          </p:cNvSpPr>
          <p:nvPr>
            <p:ph idx="1"/>
          </p:nvPr>
        </p:nvSpPr>
        <p:spPr>
          <a:xfrm>
            <a:off x="838199" y="1825625"/>
            <a:ext cx="10689077" cy="4351338"/>
          </a:xfrm>
        </p:spPr>
        <p:txBody>
          <a:bodyPr>
            <a:normAutofit/>
          </a:bodyPr>
          <a:lstStyle/>
          <a:p>
            <a:r>
              <a:rPr lang="en-US" altLang="zh-TW" dirty="0" smtClean="0"/>
              <a:t>2023 </a:t>
            </a:r>
            <a:r>
              <a:rPr lang="zh-TW" altLang="en-US" dirty="0" smtClean="0"/>
              <a:t>美國 </a:t>
            </a:r>
            <a:r>
              <a:rPr lang="en-US" altLang="zh-TW" dirty="0" smtClean="0"/>
              <a:t>NIST RMF 1.0</a:t>
            </a:r>
            <a:br>
              <a:rPr lang="en-US" altLang="zh-TW" dirty="0" smtClean="0"/>
            </a:br>
            <a:r>
              <a:rPr lang="zh-TW" altLang="en-US" dirty="0" smtClean="0"/>
              <a:t>信賴性、安全</a:t>
            </a:r>
            <a:r>
              <a:rPr lang="en-US" altLang="zh-TW" dirty="0" smtClean="0"/>
              <a:t>/</a:t>
            </a:r>
            <a:r>
              <a:rPr lang="zh-TW" altLang="en-US" dirty="0" smtClean="0"/>
              <a:t>韌性、隱私、偏見管理、可解釋性</a:t>
            </a:r>
            <a:endParaRPr lang="en-US" altLang="zh-TW" dirty="0" smtClean="0"/>
          </a:p>
          <a:p>
            <a:r>
              <a:rPr lang="en-US" altLang="zh-TW" dirty="0" smtClean="0"/>
              <a:t>2024 RMF 2.0 </a:t>
            </a:r>
            <a:r>
              <a:rPr lang="zh-TW" altLang="en-US" dirty="0" smtClean="0"/>
              <a:t>討論中</a:t>
            </a:r>
            <a:r>
              <a:rPr lang="en-US" altLang="zh-TW" dirty="0" smtClean="0"/>
              <a:t>, </a:t>
            </a:r>
            <a:r>
              <a:rPr lang="zh-TW" altLang="en-US" b="1" dirty="0" smtClean="0"/>
              <a:t>可信賴 </a:t>
            </a:r>
            <a:r>
              <a:rPr lang="en-US" altLang="zh-TW" b="1" dirty="0" smtClean="0"/>
              <a:t>AI</a:t>
            </a:r>
            <a:r>
              <a:rPr lang="en-US" altLang="zh-TW" dirty="0" smtClean="0"/>
              <a:t> </a:t>
            </a:r>
            <a:r>
              <a:rPr lang="zh-TW" altLang="en-US" dirty="0" smtClean="0"/>
              <a:t>必須具備以下屬性：</a:t>
            </a:r>
          </a:p>
          <a:p>
            <a:pPr lvl="1"/>
            <a:r>
              <a:rPr lang="en-US" altLang="zh-TW" b="1" dirty="0" smtClean="0"/>
              <a:t>Valid and Reliable</a:t>
            </a:r>
            <a:r>
              <a:rPr lang="zh-TW" altLang="en-US" dirty="0" smtClean="0"/>
              <a:t>（有效與可靠）</a:t>
            </a:r>
          </a:p>
          <a:p>
            <a:pPr lvl="1"/>
            <a:r>
              <a:rPr lang="en-US" altLang="zh-TW" b="1" dirty="0" smtClean="0"/>
              <a:t>Safe</a:t>
            </a:r>
            <a:r>
              <a:rPr lang="zh-TW" altLang="en-US" dirty="0" smtClean="0"/>
              <a:t>（安全，避免造成身心或環境危害）</a:t>
            </a:r>
          </a:p>
          <a:p>
            <a:pPr lvl="1"/>
            <a:r>
              <a:rPr lang="en-US" altLang="zh-TW" b="1" dirty="0" smtClean="0"/>
              <a:t>Secure and Resilient</a:t>
            </a:r>
            <a:r>
              <a:rPr lang="zh-TW" altLang="en-US" dirty="0" smtClean="0"/>
              <a:t>（資安防護與韌性，能抵抗攻擊或錯誤）</a:t>
            </a:r>
          </a:p>
          <a:p>
            <a:pPr lvl="1"/>
            <a:r>
              <a:rPr lang="en-US" altLang="zh-TW" b="1" dirty="0" smtClean="0"/>
              <a:t>Accountable and Transparent</a:t>
            </a:r>
            <a:r>
              <a:rPr lang="zh-TW" altLang="en-US" dirty="0" smtClean="0"/>
              <a:t>（責任與透明性，可被審計、可溯源）</a:t>
            </a:r>
          </a:p>
          <a:p>
            <a:pPr lvl="1"/>
            <a:r>
              <a:rPr lang="en-US" altLang="zh-TW" b="1" dirty="0" smtClean="0"/>
              <a:t>Explainable and Interpretable</a:t>
            </a:r>
            <a:r>
              <a:rPr lang="zh-TW" altLang="en-US" dirty="0" smtClean="0"/>
              <a:t>（可解釋、可理解）</a:t>
            </a:r>
          </a:p>
          <a:p>
            <a:pPr lvl="1"/>
            <a:r>
              <a:rPr lang="en-US" altLang="zh-TW" b="1" dirty="0" smtClean="0"/>
              <a:t>Privacy-Enhanced</a:t>
            </a:r>
            <a:r>
              <a:rPr lang="zh-TW" altLang="en-US" dirty="0" smtClean="0"/>
              <a:t>（隱私保護）</a:t>
            </a:r>
          </a:p>
          <a:p>
            <a:pPr lvl="1"/>
            <a:r>
              <a:rPr lang="en-US" altLang="zh-TW" b="1" dirty="0" smtClean="0"/>
              <a:t>Fair with Harmful Bias Managed</a:t>
            </a:r>
            <a:r>
              <a:rPr lang="zh-TW" altLang="en-US" dirty="0" smtClean="0"/>
              <a:t>（公平性，避免偏見造成傷害）</a:t>
            </a:r>
          </a:p>
          <a:p>
            <a:pPr marL="0" indent="0">
              <a:buNone/>
            </a:pPr>
            <a:endParaRPr lang="zh-TW" altLang="en-US" dirty="0"/>
          </a:p>
        </p:txBody>
      </p:sp>
      <p:sp>
        <p:nvSpPr>
          <p:cNvPr id="4" name="矩形 3"/>
          <p:cNvSpPr/>
          <p:nvPr/>
        </p:nvSpPr>
        <p:spPr>
          <a:xfrm>
            <a:off x="6682094" y="6440028"/>
            <a:ext cx="5509906" cy="369332"/>
          </a:xfrm>
          <a:prstGeom prst="rect">
            <a:avLst/>
          </a:prstGeom>
        </p:spPr>
        <p:txBody>
          <a:bodyPr wrap="none">
            <a:spAutoFit/>
          </a:bodyPr>
          <a:lstStyle/>
          <a:p>
            <a:r>
              <a:rPr lang="zh-TW" altLang="en-US" dirty="0" smtClean="0"/>
              <a:t>https://www.nist.gov/itl/ai-risk-management-framework</a:t>
            </a:r>
            <a:endParaRPr lang="zh-TW" altLang="en-US" dirty="0"/>
          </a:p>
        </p:txBody>
      </p:sp>
    </p:spTree>
    <p:extLst>
      <p:ext uri="{BB962C8B-B14F-4D97-AF65-F5344CB8AC3E}">
        <p14:creationId xmlns:p14="http://schemas.microsoft.com/office/powerpoint/2010/main" val="10497880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D1D530B-4F24-413B-B0EB-75CCD26F3626}"/>
              </a:ext>
            </a:extLst>
          </p:cNvPr>
          <p:cNvSpPr>
            <a:spLocks noGrp="1"/>
          </p:cNvSpPr>
          <p:nvPr>
            <p:ph type="title"/>
          </p:nvPr>
        </p:nvSpPr>
        <p:spPr/>
        <p:txBody>
          <a:bodyPr/>
          <a:lstStyle/>
          <a:p>
            <a:r>
              <a:rPr lang="en-US" altLang="zh-TW" dirty="0"/>
              <a:t>AI Lifecycle</a:t>
            </a:r>
            <a:endParaRPr lang="zh-TW" altLang="en-US" dirty="0"/>
          </a:p>
        </p:txBody>
      </p:sp>
      <p:pic>
        <p:nvPicPr>
          <p:cNvPr id="13" name="Picture 41405">
            <a:extLst>
              <a:ext uri="{FF2B5EF4-FFF2-40B4-BE49-F238E27FC236}">
                <a16:creationId xmlns:a16="http://schemas.microsoft.com/office/drawing/2014/main" id="{6FF2FCE8-C7CF-4411-A7F7-F8AF657E3237}"/>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3860798" y="-406855"/>
            <a:ext cx="5456815" cy="8856985"/>
          </a:xfrm>
          <a:prstGeom prst="rect">
            <a:avLst/>
          </a:prstGeom>
        </p:spPr>
      </p:pic>
    </p:spTree>
    <p:extLst>
      <p:ext uri="{BB962C8B-B14F-4D97-AF65-F5344CB8AC3E}">
        <p14:creationId xmlns:p14="http://schemas.microsoft.com/office/powerpoint/2010/main" val="39633017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44D8004-0607-4181-852D-7022D756BFCA}"/>
              </a:ext>
            </a:extLst>
          </p:cNvPr>
          <p:cNvSpPr>
            <a:spLocks noGrp="1"/>
          </p:cNvSpPr>
          <p:nvPr>
            <p:ph type="title"/>
          </p:nvPr>
        </p:nvSpPr>
        <p:spPr/>
        <p:txBody>
          <a:bodyPr/>
          <a:lstStyle/>
          <a:p>
            <a:r>
              <a:rPr lang="en-US" altLang="zh-TW" b="1" dirty="0"/>
              <a:t>ISO/IEC</a:t>
            </a:r>
            <a:endParaRPr lang="zh-TW" altLang="en-US" dirty="0"/>
          </a:p>
        </p:txBody>
      </p:sp>
      <p:sp>
        <p:nvSpPr>
          <p:cNvPr id="3" name="內容版面配置區 2">
            <a:extLst>
              <a:ext uri="{FF2B5EF4-FFF2-40B4-BE49-F238E27FC236}">
                <a16:creationId xmlns:a16="http://schemas.microsoft.com/office/drawing/2014/main" id="{55B526D2-D9AA-405C-9C9F-2C2D76E77043}"/>
              </a:ext>
            </a:extLst>
          </p:cNvPr>
          <p:cNvSpPr>
            <a:spLocks noGrp="1"/>
          </p:cNvSpPr>
          <p:nvPr>
            <p:ph idx="1"/>
          </p:nvPr>
        </p:nvSpPr>
        <p:spPr>
          <a:xfrm>
            <a:off x="838199" y="1825625"/>
            <a:ext cx="11219329" cy="4351338"/>
          </a:xfrm>
        </p:spPr>
        <p:txBody>
          <a:bodyPr>
            <a:normAutofit fontScale="92500"/>
          </a:bodyPr>
          <a:lstStyle/>
          <a:p>
            <a:r>
              <a:rPr lang="en-US" altLang="zh-TW" sz="3200" b="1" dirty="0"/>
              <a:t>ISO 9001 </a:t>
            </a:r>
            <a:r>
              <a:rPr lang="zh-TW" altLang="en-US" sz="3200" b="1" dirty="0"/>
              <a:t>品質管理</a:t>
            </a:r>
            <a:endParaRPr lang="en-US" altLang="zh-TW" sz="3200" b="1" dirty="0"/>
          </a:p>
          <a:p>
            <a:r>
              <a:rPr lang="en-US" altLang="zh-TW" sz="3200" b="1" dirty="0"/>
              <a:t>ISO 27000 </a:t>
            </a:r>
            <a:r>
              <a:rPr lang="zh-TW" altLang="en-US" sz="3200" b="1" dirty="0"/>
              <a:t>資訊安全管理系列標準</a:t>
            </a:r>
            <a:endParaRPr lang="en-US" altLang="zh-TW" sz="3200" b="1" dirty="0"/>
          </a:p>
          <a:p>
            <a:r>
              <a:rPr lang="en-US" altLang="zh-TW" sz="3200" b="1" dirty="0"/>
              <a:t>ISO/IEC 23894:2023</a:t>
            </a:r>
            <a:r>
              <a:rPr lang="zh-TW" altLang="en-US" sz="3200" b="1" dirty="0"/>
              <a:t> 資訊科技</a:t>
            </a:r>
            <a:r>
              <a:rPr lang="en-US" altLang="zh-TW" sz="3200" b="1" dirty="0"/>
              <a:t>—</a:t>
            </a:r>
            <a:r>
              <a:rPr lang="zh-TW" altLang="en-US" sz="3200" b="1" dirty="0"/>
              <a:t>人工智慧風險管理指南</a:t>
            </a:r>
            <a:endParaRPr lang="en-US" altLang="zh-TW" sz="3200" b="1" dirty="0"/>
          </a:p>
          <a:p>
            <a:r>
              <a:rPr lang="en-US" altLang="zh-TW" sz="3200" b="1" dirty="0"/>
              <a:t>ISO/IEC 42001:2023 </a:t>
            </a:r>
            <a:r>
              <a:rPr lang="zh-TW" altLang="en-US" sz="3200" b="1" dirty="0"/>
              <a:t>人工智慧管理系統</a:t>
            </a:r>
            <a:endParaRPr lang="en-US" altLang="zh-TW" sz="3200" b="1" dirty="0"/>
          </a:p>
          <a:p>
            <a:pPr lvl="1"/>
            <a:r>
              <a:rPr lang="zh-TW" altLang="en-US" dirty="0"/>
              <a:t>提高</a:t>
            </a:r>
            <a:r>
              <a:rPr lang="en-US" altLang="zh-TW" dirty="0"/>
              <a:t>AI</a:t>
            </a:r>
            <a:r>
              <a:rPr lang="zh-TW" altLang="en-US" dirty="0"/>
              <a:t>應用的品質、安全性、可追溯性、透明度和可靠性，並解決一些應用面的挑戰</a:t>
            </a:r>
          </a:p>
          <a:p>
            <a:pPr lvl="1"/>
            <a:r>
              <a:rPr lang="zh-TW" altLang="en-US" dirty="0"/>
              <a:t>增強對</a:t>
            </a:r>
            <a:r>
              <a:rPr lang="en-US" altLang="zh-TW" dirty="0"/>
              <a:t>AI</a:t>
            </a:r>
            <a:r>
              <a:rPr lang="zh-TW" altLang="en-US" dirty="0"/>
              <a:t>系統的信心</a:t>
            </a:r>
          </a:p>
          <a:p>
            <a:pPr lvl="1"/>
            <a:r>
              <a:rPr lang="zh-TW" altLang="en-US" dirty="0"/>
              <a:t>降低</a:t>
            </a:r>
            <a:r>
              <a:rPr lang="en-US" altLang="zh-TW" dirty="0"/>
              <a:t>AI</a:t>
            </a:r>
            <a:r>
              <a:rPr lang="zh-TW" altLang="en-US" dirty="0"/>
              <a:t>開發成本</a:t>
            </a:r>
          </a:p>
          <a:p>
            <a:pPr lvl="1"/>
            <a:r>
              <a:rPr lang="zh-TW" altLang="en-US" dirty="0"/>
              <a:t>維持監管合規性</a:t>
            </a:r>
          </a:p>
          <a:p>
            <a:pPr lvl="1"/>
            <a:r>
              <a:rPr lang="zh-TW" altLang="en-US" dirty="0"/>
              <a:t>滿足客戶、員工和其他利害關係人對</a:t>
            </a:r>
            <a:r>
              <a:rPr lang="en-US" altLang="zh-TW" dirty="0"/>
              <a:t>AI</a:t>
            </a:r>
            <a:r>
              <a:rPr lang="zh-TW" altLang="en-US" dirty="0"/>
              <a:t>的道德和負責任使用的期望</a:t>
            </a:r>
          </a:p>
          <a:p>
            <a:pPr lvl="1"/>
            <a:r>
              <a:rPr lang="zh-TW" altLang="en-US" dirty="0"/>
              <a:t>提高效率和風險管理</a:t>
            </a:r>
          </a:p>
          <a:p>
            <a:endParaRPr lang="zh-TW" altLang="en-US" dirty="0"/>
          </a:p>
        </p:txBody>
      </p:sp>
    </p:spTree>
    <p:extLst>
      <p:ext uri="{BB962C8B-B14F-4D97-AF65-F5344CB8AC3E}">
        <p14:creationId xmlns:p14="http://schemas.microsoft.com/office/powerpoint/2010/main" val="25037182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9653" y="365126"/>
            <a:ext cx="11852694" cy="523396"/>
          </a:xfrm>
        </p:spPr>
        <p:txBody>
          <a:bodyPr>
            <a:noAutofit/>
          </a:bodyPr>
          <a:lstStyle/>
          <a:p>
            <a:r>
              <a:rPr lang="en-US" altLang="zh-TW" sz="3000" dirty="0"/>
              <a:t>114-08-28 </a:t>
            </a:r>
            <a:r>
              <a:rPr lang="zh-TW" altLang="en-US" sz="3000" dirty="0"/>
              <a:t>行政院通過「人工智慧基本法」草案，將函請立法院審議</a:t>
            </a:r>
            <a:endParaRPr lang="en-US" altLang="zh-TW" sz="3000" dirty="0"/>
          </a:p>
        </p:txBody>
      </p:sp>
      <p:sp>
        <p:nvSpPr>
          <p:cNvPr id="3" name="內容版面配置區 2"/>
          <p:cNvSpPr>
            <a:spLocks noGrp="1"/>
          </p:cNvSpPr>
          <p:nvPr>
            <p:ph idx="1"/>
          </p:nvPr>
        </p:nvSpPr>
        <p:spPr>
          <a:xfrm>
            <a:off x="169653" y="888522"/>
            <a:ext cx="11852694" cy="5760640"/>
          </a:xfrm>
        </p:spPr>
        <p:txBody>
          <a:bodyPr>
            <a:normAutofit/>
          </a:bodyPr>
          <a:lstStyle/>
          <a:p>
            <a:pPr>
              <a:buFont typeface="+mj-lt"/>
              <a:buAutoNum type="arabicPeriod"/>
            </a:pPr>
            <a:r>
              <a:rPr lang="zh-TW" altLang="en-US" sz="1600" dirty="0" smtClean="0"/>
              <a:t>本</a:t>
            </a:r>
            <a:r>
              <a:rPr lang="zh-TW" altLang="en-US" sz="1600" dirty="0"/>
              <a:t>法之立法目的。</a:t>
            </a:r>
            <a:endParaRPr lang="en-US" altLang="zh-TW" sz="1600" dirty="0"/>
          </a:p>
          <a:p>
            <a:pPr>
              <a:buFont typeface="+mj-lt"/>
              <a:buAutoNum type="arabicPeriod"/>
            </a:pPr>
            <a:r>
              <a:rPr lang="zh-TW" altLang="en-US" sz="1600" dirty="0"/>
              <a:t>本法所稱人工智慧定義。</a:t>
            </a:r>
            <a:endParaRPr lang="en-US" altLang="zh-TW" sz="1600" dirty="0"/>
          </a:p>
          <a:p>
            <a:pPr>
              <a:buFont typeface="+mj-lt"/>
              <a:buAutoNum type="arabicPeriod"/>
            </a:pPr>
            <a:r>
              <a:rPr lang="zh-TW" altLang="en-US" sz="1600" dirty="0"/>
              <a:t>人工智慧研發與應用之基本原則。</a:t>
            </a:r>
            <a:endParaRPr lang="en-US" altLang="zh-TW" sz="1600" dirty="0"/>
          </a:p>
          <a:p>
            <a:pPr>
              <a:buFont typeface="+mj-lt"/>
              <a:buAutoNum type="arabicPeriod"/>
            </a:pPr>
            <a:r>
              <a:rPr lang="zh-TW" altLang="en-US" sz="1600" dirty="0"/>
              <a:t>政府應推動人工智慧研發、應用及基礎建設。</a:t>
            </a:r>
            <a:endParaRPr lang="en-US" altLang="zh-TW" sz="1600" dirty="0"/>
          </a:p>
          <a:p>
            <a:pPr>
              <a:buFont typeface="+mj-lt"/>
              <a:buAutoNum type="arabicPeriod"/>
            </a:pPr>
            <a:r>
              <a:rPr lang="zh-TW" altLang="en-US" sz="1600" dirty="0"/>
              <a:t>各目的事業主管機關得針對人工智慧創新產品或服務，建立或完備人工智慧創新實驗環境。</a:t>
            </a:r>
            <a:endParaRPr lang="en-US" altLang="zh-TW" sz="1600" dirty="0"/>
          </a:p>
          <a:p>
            <a:pPr>
              <a:buFont typeface="+mj-lt"/>
              <a:buAutoNum type="arabicPeriod"/>
            </a:pPr>
            <a:r>
              <a:rPr lang="zh-TW" altLang="en-US" sz="1600" dirty="0"/>
              <a:t>政府得以公私協力方式，與民間合作，推動人工智慧創新運用，並應推動人工智慧相關之國際合作。</a:t>
            </a:r>
            <a:endParaRPr lang="en-US" altLang="zh-TW" sz="1600" dirty="0"/>
          </a:p>
          <a:p>
            <a:pPr>
              <a:buFont typeface="+mj-lt"/>
              <a:buAutoNum type="arabicPeriod"/>
            </a:pPr>
            <a:r>
              <a:rPr lang="zh-TW" altLang="en-US" sz="1600" dirty="0"/>
              <a:t>政府應持續推動人工智慧教育。</a:t>
            </a:r>
            <a:endParaRPr lang="en-US" altLang="zh-TW" sz="1600" dirty="0"/>
          </a:p>
          <a:p>
            <a:pPr>
              <a:buFont typeface="+mj-lt"/>
              <a:buAutoNum type="arabicPeriod"/>
            </a:pPr>
            <a:r>
              <a:rPr lang="zh-TW" altLang="en-US" sz="1600" dirty="0"/>
              <a:t>政府應避免人工智慧之應用造成違法情事，相關機關得提供或建議評估驗證之工具或方法。</a:t>
            </a:r>
            <a:endParaRPr lang="en-US" altLang="zh-TW" sz="1600" dirty="0"/>
          </a:p>
          <a:p>
            <a:pPr>
              <a:buFont typeface="+mj-lt"/>
              <a:buAutoNum type="arabicPeriod"/>
            </a:pPr>
            <a:r>
              <a:rPr lang="zh-TW" altLang="en-US" sz="1600" dirty="0"/>
              <a:t>數位發展部應推動人工智慧風險分類框架，各目的事業主管機關應視需要，循風險分類框架訂定以風險為基礎之層級管理規範。</a:t>
            </a:r>
            <a:endParaRPr lang="en-US" altLang="zh-TW" sz="1600" dirty="0"/>
          </a:p>
          <a:p>
            <a:pPr>
              <a:buFont typeface="+mj-lt"/>
              <a:buAutoNum type="arabicPeriod"/>
            </a:pPr>
            <a:r>
              <a:rPr lang="zh-TW" altLang="en-US" sz="1600" dirty="0"/>
              <a:t>政府得透過法令或指引建立標準、驗證、溯源或問責機制，強化人工智慧決策之可驗證性及人為可控性。</a:t>
            </a:r>
            <a:endParaRPr lang="en-US" altLang="zh-TW" sz="1600" dirty="0"/>
          </a:p>
          <a:p>
            <a:pPr>
              <a:buFont typeface="+mj-lt"/>
              <a:buAutoNum type="arabicPeriod"/>
            </a:pPr>
            <a:r>
              <a:rPr lang="zh-TW" altLang="en-US" sz="1600" dirty="0"/>
              <a:t>政府應就高風險人工智慧之應用，明確其責任歸屬及歸責條件，並建立其救濟、補償或保險機制。</a:t>
            </a:r>
            <a:endParaRPr lang="en-US" altLang="zh-TW" sz="1600" dirty="0"/>
          </a:p>
          <a:p>
            <a:pPr>
              <a:buFont typeface="+mj-lt"/>
              <a:buAutoNum type="arabicPeriod"/>
            </a:pPr>
            <a:r>
              <a:rPr lang="zh-TW" altLang="en-US" sz="1600" dirty="0"/>
              <a:t>政府應保障勞工權益，就人工智慧利用所致之失業者應輔導就業。</a:t>
            </a:r>
            <a:endParaRPr lang="en-US" altLang="zh-TW" sz="1600" dirty="0"/>
          </a:p>
          <a:p>
            <a:pPr>
              <a:buFont typeface="+mj-lt"/>
              <a:buAutoNum type="arabicPeriod"/>
            </a:pPr>
            <a:r>
              <a:rPr lang="zh-TW" altLang="en-US" sz="1600" dirty="0"/>
              <a:t>政府於人工智慧研發及應用過程應保護個人資料。</a:t>
            </a:r>
            <a:endParaRPr lang="en-US" altLang="zh-TW" sz="1600" dirty="0"/>
          </a:p>
          <a:p>
            <a:pPr>
              <a:buFont typeface="+mj-lt"/>
              <a:buAutoNum type="arabicPeriod"/>
            </a:pPr>
            <a:r>
              <a:rPr lang="zh-TW" altLang="en-US" sz="1600" dirty="0"/>
              <a:t>政府應提升人工智慧使用資料之可利用性、品質與數量，以利人工智慧訓練及產出結果維繫國家多元文化價值及維護智慧財產權。</a:t>
            </a:r>
            <a:endParaRPr lang="en-US" altLang="zh-TW" sz="1600" dirty="0"/>
          </a:p>
          <a:p>
            <a:pPr>
              <a:buFont typeface="+mj-lt"/>
              <a:buAutoNum type="arabicPeriod"/>
            </a:pPr>
            <a:r>
              <a:rPr lang="zh-TW" altLang="en-US" sz="1600" dirty="0"/>
              <a:t>政府公務使用人工智慧之應遵行事項。</a:t>
            </a:r>
            <a:endParaRPr lang="en-US" altLang="zh-TW" sz="1600" dirty="0"/>
          </a:p>
          <a:p>
            <a:pPr>
              <a:buFont typeface="+mj-lt"/>
              <a:buAutoNum type="arabicPeriod"/>
            </a:pPr>
            <a:r>
              <a:rPr lang="zh-TW" altLang="en-US" sz="1600" dirty="0"/>
              <a:t>政府應於本法施行後依本法規定檢討及調整主管之職掌、業務、法規或訂定指引，及法規訂修前之解釋及適用方式。</a:t>
            </a:r>
            <a:r>
              <a:rPr lang="en-US" altLang="zh-TW" sz="1600" dirty="0"/>
              <a:t>	</a:t>
            </a:r>
            <a:r>
              <a:rPr lang="en-US" altLang="zh-TW" sz="1600" dirty="0" smtClean="0">
                <a:hlinkClick r:id="rId3"/>
              </a:rPr>
              <a:t>https</a:t>
            </a:r>
            <a:r>
              <a:rPr lang="en-US" altLang="zh-TW" sz="1600" dirty="0">
                <a:hlinkClick r:id="rId3"/>
              </a:rPr>
              <a:t>://www.ey.gov.tw/File/E3D2460979E0685?A=C</a:t>
            </a:r>
            <a:endParaRPr lang="zh-TW" altLang="en-US" sz="1600" dirty="0"/>
          </a:p>
        </p:txBody>
      </p:sp>
    </p:spTree>
    <p:extLst>
      <p:ext uri="{BB962C8B-B14F-4D97-AF65-F5344CB8AC3E}">
        <p14:creationId xmlns:p14="http://schemas.microsoft.com/office/powerpoint/2010/main" val="24446143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latin typeface="Arial Black" panose="020B0A04020102020204" pitchFamily="34" charset="0"/>
              </a:rPr>
              <a:t>智慧醫療發展</a:t>
            </a:r>
            <a:endParaRPr lang="en-US" altLang="zh-TW" b="1" dirty="0">
              <a:latin typeface="Arial Black" panose="020B0A04020102020204" pitchFamily="34" charset="0"/>
            </a:endParaRPr>
          </a:p>
        </p:txBody>
      </p:sp>
      <p:sp>
        <p:nvSpPr>
          <p:cNvPr id="5" name="文字方塊 4">
            <a:extLst>
              <a:ext uri="{FF2B5EF4-FFF2-40B4-BE49-F238E27FC236}">
                <a16:creationId xmlns:a16="http://schemas.microsoft.com/office/drawing/2014/main" id="{569BB61C-909F-4912-82CC-9C9752CFE65D}"/>
              </a:ext>
            </a:extLst>
          </p:cNvPr>
          <p:cNvSpPr txBox="1"/>
          <p:nvPr/>
        </p:nvSpPr>
        <p:spPr>
          <a:xfrm>
            <a:off x="1865530" y="3501009"/>
            <a:ext cx="8460940" cy="1692771"/>
          </a:xfrm>
          <a:prstGeom prst="rect">
            <a:avLst/>
          </a:prstGeom>
          <a:noFill/>
        </p:spPr>
        <p:txBody>
          <a:bodyPr wrap="square">
            <a:spAutoFit/>
          </a:bodyPr>
          <a:lstStyle/>
          <a:p>
            <a:pPr marL="457200" indent="-457200">
              <a:buFont typeface="Arial" panose="020B0604020202020204" pitchFamily="34" charset="0"/>
              <a:buChar char="•"/>
            </a:pPr>
            <a:r>
              <a:rPr lang="en-US" altLang="zh-TW" sz="2600" dirty="0">
                <a:latin typeface="SimHei" panose="02010609060101010101" pitchFamily="49" charset="-122"/>
                <a:ea typeface="SimHei" panose="02010609060101010101" pitchFamily="49" charset="-122"/>
              </a:rPr>
              <a:t>WHO</a:t>
            </a:r>
            <a:r>
              <a:rPr lang="zh-TW" altLang="en-US" sz="2600" dirty="0">
                <a:latin typeface="SimHei" panose="02010609060101010101" pitchFamily="49" charset="-122"/>
                <a:ea typeface="SimHei" panose="02010609060101010101" pitchFamily="49" charset="-122"/>
              </a:rPr>
              <a:t>定義智慧醫療：泛指資通訊技術（</a:t>
            </a:r>
            <a:r>
              <a:rPr lang="en-US" altLang="zh-TW" sz="2600" dirty="0">
                <a:latin typeface="SimHei" panose="02010609060101010101" pitchFamily="49" charset="-122"/>
                <a:ea typeface="SimHei" panose="02010609060101010101" pitchFamily="49" charset="-122"/>
              </a:rPr>
              <a:t>ICT</a:t>
            </a:r>
            <a:r>
              <a:rPr lang="zh-TW" altLang="en-US" sz="2600" dirty="0">
                <a:latin typeface="SimHei" panose="02010609060101010101" pitchFamily="49" charset="-122"/>
                <a:ea typeface="SimHei" panose="02010609060101010101" pitchFamily="49" charset="-122"/>
              </a:rPr>
              <a:t>）在醫療健康領域的應用，包括醫療照護、公衛監測等。</a:t>
            </a:r>
            <a:endParaRPr lang="en-US" altLang="zh-TW" sz="2600" dirty="0">
              <a:latin typeface="SimHei" panose="02010609060101010101" pitchFamily="49" charset="-122"/>
              <a:ea typeface="SimHei" panose="02010609060101010101" pitchFamily="49" charset="-122"/>
            </a:endParaRPr>
          </a:p>
          <a:p>
            <a:pPr marL="457200" indent="-457200">
              <a:buFont typeface="Arial" panose="020B0604020202020204" pitchFamily="34" charset="0"/>
              <a:buChar char="•"/>
            </a:pPr>
            <a:r>
              <a:rPr lang="en-US" altLang="zh-TW" sz="2600" dirty="0">
                <a:latin typeface="SimHei" panose="02010609060101010101" pitchFamily="49" charset="-122"/>
                <a:ea typeface="SimHei" panose="02010609060101010101" pitchFamily="49" charset="-122"/>
              </a:rPr>
              <a:t>2032</a:t>
            </a:r>
            <a:r>
              <a:rPr lang="zh-TW" altLang="en-US" sz="2600" dirty="0">
                <a:latin typeface="SimHei" panose="02010609060101010101" pitchFamily="49" charset="-122"/>
                <a:ea typeface="SimHei" panose="02010609060101010101" pitchFamily="49" charset="-122"/>
              </a:rPr>
              <a:t>年，</a:t>
            </a:r>
            <a:r>
              <a:rPr lang="en-US" altLang="zh-TW" sz="2600" dirty="0">
                <a:latin typeface="SimHei" panose="02010609060101010101" pitchFamily="49" charset="-122"/>
                <a:ea typeface="SimHei" panose="02010609060101010101" pitchFamily="49" charset="-122"/>
              </a:rPr>
              <a:t>65</a:t>
            </a:r>
            <a:r>
              <a:rPr lang="zh-TW" altLang="en-US" sz="2600" dirty="0">
                <a:latin typeface="SimHei" panose="02010609060101010101" pitchFamily="49" charset="-122"/>
                <a:ea typeface="SimHei" panose="02010609060101010101" pitchFamily="49" charset="-122"/>
              </a:rPr>
              <a:t>歲以上人口將超過</a:t>
            </a:r>
            <a:r>
              <a:rPr lang="en-US" altLang="zh-TW" sz="2600" dirty="0">
                <a:latin typeface="SimHei" panose="02010609060101010101" pitchFamily="49" charset="-122"/>
                <a:ea typeface="SimHei" panose="02010609060101010101" pitchFamily="49" charset="-122"/>
              </a:rPr>
              <a:t>1/4</a:t>
            </a:r>
            <a:r>
              <a:rPr lang="zh-TW" altLang="en-US" sz="2600" dirty="0">
                <a:latin typeface="SimHei" panose="02010609060101010101" pitchFamily="49" charset="-122"/>
                <a:ea typeface="SimHei" panose="02010609060101010101" pitchFamily="49" charset="-122"/>
              </a:rPr>
              <a:t>。然而健保可能破產、醫師、護士因低薪過勞而逃離大醫院。  </a:t>
            </a:r>
            <a:r>
              <a:rPr lang="en-US" altLang="zh-TW" sz="2600" dirty="0">
                <a:latin typeface="SimHei" panose="02010609060101010101" pitchFamily="49" charset="-122"/>
                <a:ea typeface="SimHei" panose="02010609060101010101" pitchFamily="49" charset="-122"/>
              </a:rPr>
              <a:t>-- </a:t>
            </a:r>
            <a:r>
              <a:rPr lang="zh-TW" altLang="en-US" sz="2600" dirty="0">
                <a:latin typeface="SimHei" panose="02010609060101010101" pitchFamily="49" charset="-122"/>
                <a:ea typeface="SimHei" panose="02010609060101010101" pitchFamily="49" charset="-122"/>
              </a:rPr>
              <a:t>國發會</a:t>
            </a:r>
          </a:p>
        </p:txBody>
      </p:sp>
    </p:spTree>
    <p:extLst>
      <p:ext uri="{BB962C8B-B14F-4D97-AF65-F5344CB8AC3E}">
        <p14:creationId xmlns:p14="http://schemas.microsoft.com/office/powerpoint/2010/main" val="20440008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06D20-25DC-4457-92F0-90E73E48CEC7}"/>
              </a:ext>
            </a:extLst>
          </p:cNvPr>
          <p:cNvSpPr>
            <a:spLocks noGrp="1"/>
          </p:cNvSpPr>
          <p:nvPr>
            <p:ph type="title"/>
          </p:nvPr>
        </p:nvSpPr>
        <p:spPr/>
        <p:txBody>
          <a:bodyPr/>
          <a:lstStyle/>
          <a:p>
            <a:r>
              <a:rPr lang="zh-TW" altLang="en-US" dirty="0"/>
              <a:t>智慧醫療 </a:t>
            </a:r>
            <a:r>
              <a:rPr lang="en-US" altLang="zh-TW" dirty="0"/>
              <a:t>6 </a:t>
            </a:r>
            <a:r>
              <a:rPr lang="zh-TW" altLang="en-US" dirty="0"/>
              <a:t>大科技應用</a:t>
            </a:r>
          </a:p>
        </p:txBody>
      </p:sp>
      <p:sp>
        <p:nvSpPr>
          <p:cNvPr id="3" name="內容版面配置區 2">
            <a:extLst>
              <a:ext uri="{FF2B5EF4-FFF2-40B4-BE49-F238E27FC236}">
                <a16:creationId xmlns:a16="http://schemas.microsoft.com/office/drawing/2014/main" id="{920F1939-D79F-43C6-945C-C292F676848F}"/>
              </a:ext>
            </a:extLst>
          </p:cNvPr>
          <p:cNvSpPr>
            <a:spLocks noGrp="1"/>
          </p:cNvSpPr>
          <p:nvPr>
            <p:ph idx="1"/>
          </p:nvPr>
        </p:nvSpPr>
        <p:spPr>
          <a:xfrm>
            <a:off x="3103953" y="1486473"/>
            <a:ext cx="7201646" cy="4403898"/>
          </a:xfrm>
        </p:spPr>
        <p:txBody>
          <a:bodyPr>
            <a:normAutofit fontScale="92500"/>
          </a:bodyPr>
          <a:lstStyle/>
          <a:p>
            <a:pPr marL="0" indent="0">
              <a:lnSpc>
                <a:spcPct val="150000"/>
              </a:lnSpc>
              <a:buNone/>
            </a:pPr>
            <a:r>
              <a:rPr lang="en-US" altLang="zh-TW" dirty="0"/>
              <a:t>AI</a:t>
            </a:r>
            <a:r>
              <a:rPr lang="zh-TW" altLang="en-US" dirty="0"/>
              <a:t>人工智慧</a:t>
            </a:r>
            <a:endParaRPr lang="en-US" altLang="zh-TW" dirty="0"/>
          </a:p>
          <a:p>
            <a:pPr marL="0" indent="0">
              <a:lnSpc>
                <a:spcPct val="150000"/>
              </a:lnSpc>
              <a:buNone/>
            </a:pPr>
            <a:r>
              <a:rPr lang="en-US" altLang="zh-TW" dirty="0"/>
              <a:t>Blockchain</a:t>
            </a:r>
            <a:r>
              <a:rPr lang="zh-TW" altLang="en-US" dirty="0"/>
              <a:t>區塊鏈</a:t>
            </a:r>
            <a:endParaRPr lang="en-US" altLang="zh-TW" dirty="0"/>
          </a:p>
          <a:p>
            <a:pPr marL="0" indent="0">
              <a:lnSpc>
                <a:spcPct val="150000"/>
              </a:lnSpc>
              <a:buNone/>
            </a:pPr>
            <a:r>
              <a:rPr lang="en-US" altLang="zh-TW" dirty="0"/>
              <a:t>Cloud</a:t>
            </a:r>
            <a:r>
              <a:rPr lang="zh-TW" altLang="en-US" dirty="0"/>
              <a:t>雲端</a:t>
            </a:r>
            <a:endParaRPr lang="en-US" altLang="zh-TW" dirty="0"/>
          </a:p>
          <a:p>
            <a:pPr marL="0" indent="0">
              <a:lnSpc>
                <a:spcPct val="150000"/>
              </a:lnSpc>
              <a:buNone/>
            </a:pPr>
            <a:r>
              <a:rPr lang="en-US" altLang="zh-TW" dirty="0"/>
              <a:t>Data</a:t>
            </a:r>
            <a:r>
              <a:rPr lang="zh-TW" altLang="en-US" dirty="0"/>
              <a:t>數據</a:t>
            </a:r>
            <a:endParaRPr lang="en-US" altLang="zh-TW" dirty="0"/>
          </a:p>
          <a:p>
            <a:pPr marL="0" indent="0">
              <a:lnSpc>
                <a:spcPct val="150000"/>
              </a:lnSpc>
              <a:buNone/>
            </a:pPr>
            <a:r>
              <a:rPr lang="en-US" altLang="zh-TW" dirty="0"/>
              <a:t>Edge Computing</a:t>
            </a:r>
            <a:r>
              <a:rPr lang="zh-TW" altLang="en-US" dirty="0"/>
              <a:t>邊緣計算</a:t>
            </a:r>
            <a:endParaRPr lang="en-US" altLang="zh-TW" dirty="0"/>
          </a:p>
          <a:p>
            <a:pPr marL="0" indent="0">
              <a:lnSpc>
                <a:spcPct val="150000"/>
              </a:lnSpc>
              <a:buNone/>
            </a:pPr>
            <a:r>
              <a:rPr lang="en-US" altLang="zh-TW" dirty="0"/>
              <a:t>Fifth Generation mobile networks</a:t>
            </a:r>
            <a:r>
              <a:rPr lang="zh-TW" altLang="en-US" dirty="0"/>
              <a:t>（</a:t>
            </a:r>
            <a:r>
              <a:rPr lang="en-US" altLang="zh-TW" dirty="0"/>
              <a:t>5G</a:t>
            </a:r>
            <a:r>
              <a:rPr lang="zh-TW" altLang="en-US" dirty="0"/>
              <a:t>通訊）</a:t>
            </a:r>
          </a:p>
        </p:txBody>
      </p:sp>
      <p:sp>
        <p:nvSpPr>
          <p:cNvPr id="5" name="文字方塊 4">
            <a:extLst>
              <a:ext uri="{FF2B5EF4-FFF2-40B4-BE49-F238E27FC236}">
                <a16:creationId xmlns:a16="http://schemas.microsoft.com/office/drawing/2014/main" id="{94660EC9-B82D-4719-A071-B8FC9BA985B4}"/>
              </a:ext>
            </a:extLst>
          </p:cNvPr>
          <p:cNvSpPr txBox="1"/>
          <p:nvPr/>
        </p:nvSpPr>
        <p:spPr>
          <a:xfrm>
            <a:off x="7536159" y="6536944"/>
            <a:ext cx="3626421" cy="307777"/>
          </a:xfrm>
          <a:prstGeom prst="rect">
            <a:avLst/>
          </a:prstGeom>
          <a:noFill/>
        </p:spPr>
        <p:txBody>
          <a:bodyPr wrap="square">
            <a:spAutoFit/>
          </a:bodyPr>
          <a:lstStyle/>
          <a:p>
            <a:r>
              <a:rPr lang="zh-TW" altLang="en-US" sz="1400" dirty="0">
                <a:solidFill>
                  <a:schemeClr val="bg1">
                    <a:lumMod val="50000"/>
                  </a:schemeClr>
                </a:solidFill>
              </a:rPr>
              <a:t>https://futurecity.cw.com.tw/article/1916</a:t>
            </a:r>
          </a:p>
        </p:txBody>
      </p:sp>
      <p:pic>
        <p:nvPicPr>
          <p:cNvPr id="7" name="圖片 6">
            <a:extLst>
              <a:ext uri="{FF2B5EF4-FFF2-40B4-BE49-F238E27FC236}">
                <a16:creationId xmlns:a16="http://schemas.microsoft.com/office/drawing/2014/main" id="{A8C906E6-A938-4E46-B2C0-AD4D1DEFB8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4962" y="1522678"/>
            <a:ext cx="627673" cy="627673"/>
          </a:xfrm>
          <a:prstGeom prst="rect">
            <a:avLst/>
          </a:prstGeom>
        </p:spPr>
      </p:pic>
      <p:pic>
        <p:nvPicPr>
          <p:cNvPr id="9" name="圖片 8">
            <a:extLst>
              <a:ext uri="{FF2B5EF4-FFF2-40B4-BE49-F238E27FC236}">
                <a16:creationId xmlns:a16="http://schemas.microsoft.com/office/drawing/2014/main" id="{B98732B8-B313-4DA8-9FDE-460849254A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88429" y="2271447"/>
            <a:ext cx="820738" cy="820738"/>
          </a:xfrm>
          <a:prstGeom prst="rect">
            <a:avLst/>
          </a:prstGeom>
        </p:spPr>
      </p:pic>
      <p:pic>
        <p:nvPicPr>
          <p:cNvPr id="11" name="圖片 10">
            <a:extLst>
              <a:ext uri="{FF2B5EF4-FFF2-40B4-BE49-F238E27FC236}">
                <a16:creationId xmlns:a16="http://schemas.microsoft.com/office/drawing/2014/main" id="{277FC387-1A33-401E-BC55-98DB183A2B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88430" y="3082824"/>
            <a:ext cx="821755" cy="821755"/>
          </a:xfrm>
          <a:prstGeom prst="rect">
            <a:avLst/>
          </a:prstGeom>
        </p:spPr>
      </p:pic>
      <p:pic>
        <p:nvPicPr>
          <p:cNvPr id="13" name="圖片 12">
            <a:extLst>
              <a:ext uri="{FF2B5EF4-FFF2-40B4-BE49-F238E27FC236}">
                <a16:creationId xmlns:a16="http://schemas.microsoft.com/office/drawing/2014/main" id="{487D6874-BE6A-41CC-8208-7649AFBE3C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17259" y="3849058"/>
            <a:ext cx="787104" cy="787104"/>
          </a:xfrm>
          <a:prstGeom prst="rect">
            <a:avLst/>
          </a:prstGeom>
        </p:spPr>
      </p:pic>
      <p:pic>
        <p:nvPicPr>
          <p:cNvPr id="15" name="圖片 14">
            <a:extLst>
              <a:ext uri="{FF2B5EF4-FFF2-40B4-BE49-F238E27FC236}">
                <a16:creationId xmlns:a16="http://schemas.microsoft.com/office/drawing/2014/main" id="{0F968A78-CF83-4679-8CB0-74510B20BB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84962" y="4630645"/>
            <a:ext cx="658505" cy="658505"/>
          </a:xfrm>
          <a:prstGeom prst="rect">
            <a:avLst/>
          </a:prstGeom>
        </p:spPr>
      </p:pic>
      <p:pic>
        <p:nvPicPr>
          <p:cNvPr id="21" name="圖片 20">
            <a:extLst>
              <a:ext uri="{FF2B5EF4-FFF2-40B4-BE49-F238E27FC236}">
                <a16:creationId xmlns:a16="http://schemas.microsoft.com/office/drawing/2014/main" id="{DD66D5C0-45FB-4471-8228-F179CB717B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81200" y="5393036"/>
            <a:ext cx="1093924" cy="658505"/>
          </a:xfrm>
          <a:prstGeom prst="rect">
            <a:avLst/>
          </a:prstGeom>
        </p:spPr>
      </p:pic>
    </p:spTree>
    <p:extLst>
      <p:ext uri="{BB962C8B-B14F-4D97-AF65-F5344CB8AC3E}">
        <p14:creationId xmlns:p14="http://schemas.microsoft.com/office/powerpoint/2010/main" val="20509909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b="1" dirty="0">
                <a:latin typeface="Arial Black" panose="020B0A04020102020204" pitchFamily="34" charset="0"/>
              </a:rPr>
              <a:t>智慧醫療</a:t>
            </a:r>
            <a:endParaRPr lang="zh-TW" altLang="en-US" dirty="0"/>
          </a:p>
        </p:txBody>
      </p:sp>
      <p:sp>
        <p:nvSpPr>
          <p:cNvPr id="3" name="內容版面配置區 2">
            <a:extLst>
              <a:ext uri="{FF2B5EF4-FFF2-40B4-BE49-F238E27FC236}">
                <a16:creationId xmlns:a16="http://schemas.microsoft.com/office/drawing/2014/main" id="{FEB3CC7A-7244-4E62-8E6E-2503B334BDFB}"/>
              </a:ext>
            </a:extLst>
          </p:cNvPr>
          <p:cNvSpPr>
            <a:spLocks noGrp="1"/>
          </p:cNvSpPr>
          <p:nvPr>
            <p:ph idx="1"/>
          </p:nvPr>
        </p:nvSpPr>
        <p:spPr>
          <a:xfrm>
            <a:off x="1847528" y="1371600"/>
            <a:ext cx="8568952" cy="4953000"/>
          </a:xfrm>
        </p:spPr>
        <p:txBody>
          <a:bodyPr/>
          <a:lstStyle/>
          <a:p>
            <a:r>
              <a:rPr lang="zh-TW" altLang="en-US" sz="3200" dirty="0"/>
              <a:t>智慧手術室</a:t>
            </a:r>
            <a:r>
              <a:rPr lang="en-US" altLang="zh-TW" sz="3200" dirty="0"/>
              <a:t>(</a:t>
            </a:r>
            <a:r>
              <a:rPr lang="zh-TW" altLang="en-US" sz="3200" dirty="0"/>
              <a:t>手術資訊整合、機器人輔助</a:t>
            </a:r>
            <a:r>
              <a:rPr lang="en-US" altLang="zh-TW" sz="3200" dirty="0"/>
              <a:t>)</a:t>
            </a:r>
          </a:p>
          <a:p>
            <a:r>
              <a:rPr lang="zh-TW" altLang="en-US" sz="3200" dirty="0"/>
              <a:t>智慧病房</a:t>
            </a:r>
            <a:r>
              <a:rPr lang="en-US" altLang="zh-TW" sz="3200" dirty="0"/>
              <a:t>(</a:t>
            </a:r>
            <a:r>
              <a:rPr lang="zh-TW" altLang="en-US" sz="3200" dirty="0"/>
              <a:t>床頭與護理站整合資訊、照護</a:t>
            </a:r>
            <a:r>
              <a:rPr lang="en-US" altLang="zh-TW" sz="3200" dirty="0"/>
              <a:t>App)</a:t>
            </a:r>
          </a:p>
          <a:p>
            <a:r>
              <a:rPr lang="zh-TW" altLang="en-US" sz="3200" dirty="0"/>
              <a:t>遠距醫療</a:t>
            </a:r>
            <a:r>
              <a:rPr lang="en-US" altLang="zh-TW" sz="3200" dirty="0"/>
              <a:t>(</a:t>
            </a:r>
            <a:r>
              <a:rPr lang="zh-TW" altLang="en-US" sz="3200" dirty="0"/>
              <a:t>視訊會診、生理數據與</a:t>
            </a:r>
            <a:r>
              <a:rPr lang="en-US" altLang="zh-TW" sz="3200" dirty="0"/>
              <a:t>HIS</a:t>
            </a:r>
            <a:r>
              <a:rPr lang="zh-TW" altLang="en-US" sz="3200" dirty="0"/>
              <a:t>同步</a:t>
            </a:r>
            <a:r>
              <a:rPr lang="en-US" altLang="zh-TW" sz="3200" dirty="0"/>
              <a:t>)</a:t>
            </a:r>
          </a:p>
          <a:p>
            <a:r>
              <a:rPr lang="zh-TW" altLang="en-US" sz="3200" dirty="0"/>
              <a:t>智慧藥櫃協助配藥、取藥</a:t>
            </a:r>
            <a:endParaRPr lang="en-US" altLang="zh-TW" sz="3200" dirty="0"/>
          </a:p>
          <a:p>
            <a:r>
              <a:rPr lang="en-US" altLang="zh-TW" sz="3200" dirty="0"/>
              <a:t>IoT</a:t>
            </a:r>
            <a:r>
              <a:rPr lang="zh-TW" altLang="en-US" sz="3200" dirty="0"/>
              <a:t>設備隨時注意被照護者行動與狀態</a:t>
            </a:r>
            <a:endParaRPr lang="en-US" altLang="zh-TW" sz="3200" dirty="0"/>
          </a:p>
          <a:p>
            <a:r>
              <a:rPr lang="zh-TW" altLang="en-US" sz="3200" dirty="0"/>
              <a:t>資料分析</a:t>
            </a:r>
            <a:r>
              <a:rPr lang="en-US" altLang="zh-TW" sz="3200" dirty="0"/>
              <a:t>:AI </a:t>
            </a:r>
            <a:r>
              <a:rPr lang="zh-TW" altLang="en-US" sz="3200" dirty="0"/>
              <a:t>判圖</a:t>
            </a:r>
            <a:r>
              <a:rPr lang="en-US" altLang="zh-TW" sz="3200" dirty="0"/>
              <a:t>(</a:t>
            </a:r>
            <a:r>
              <a:rPr lang="zh-TW" altLang="en-US" sz="3200" dirty="0"/>
              <a:t>訊號</a:t>
            </a:r>
            <a:r>
              <a:rPr lang="en-US" altLang="zh-TW" sz="3200" dirty="0"/>
              <a:t>)</a:t>
            </a:r>
            <a:r>
              <a:rPr lang="zh-TW" altLang="en-US" sz="3200" dirty="0"/>
              <a:t>與篩選</a:t>
            </a:r>
            <a:endParaRPr lang="en-US" altLang="zh-TW" sz="3200" dirty="0"/>
          </a:p>
          <a:p>
            <a:r>
              <a:rPr lang="zh-TW" altLang="en-US" sz="3200" dirty="0"/>
              <a:t>急重症資訊監控</a:t>
            </a:r>
          </a:p>
          <a:p>
            <a:r>
              <a:rPr lang="en-US" altLang="zh-TW" sz="3200" dirty="0" err="1"/>
              <a:t>BlockChain</a:t>
            </a:r>
            <a:r>
              <a:rPr lang="zh-TW" altLang="en-US" sz="3200" dirty="0"/>
              <a:t>與資訊安全</a:t>
            </a:r>
            <a:endParaRPr lang="en-US" altLang="zh-TW" sz="3200" dirty="0"/>
          </a:p>
        </p:txBody>
      </p:sp>
      <p:pic>
        <p:nvPicPr>
          <p:cNvPr id="5" name="圖片 4">
            <a:extLst>
              <a:ext uri="{FF2B5EF4-FFF2-40B4-BE49-F238E27FC236}">
                <a16:creationId xmlns:a16="http://schemas.microsoft.com/office/drawing/2014/main" id="{04615327-D5D1-4463-95EF-FB0E0C600F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0297" y="3201396"/>
            <a:ext cx="1869721" cy="3323949"/>
          </a:xfrm>
          <a:prstGeom prst="rect">
            <a:avLst/>
          </a:prstGeom>
        </p:spPr>
      </p:pic>
      <p:sp>
        <p:nvSpPr>
          <p:cNvPr id="7" name="文字方塊 6">
            <a:extLst>
              <a:ext uri="{FF2B5EF4-FFF2-40B4-BE49-F238E27FC236}">
                <a16:creationId xmlns:a16="http://schemas.microsoft.com/office/drawing/2014/main" id="{62A58929-8C0E-40DA-8AFE-CDA917CEDF49}"/>
              </a:ext>
            </a:extLst>
          </p:cNvPr>
          <p:cNvSpPr txBox="1"/>
          <p:nvPr/>
        </p:nvSpPr>
        <p:spPr>
          <a:xfrm>
            <a:off x="6373688" y="6505599"/>
            <a:ext cx="4186808" cy="523220"/>
          </a:xfrm>
          <a:prstGeom prst="rect">
            <a:avLst/>
          </a:prstGeom>
          <a:noFill/>
        </p:spPr>
        <p:txBody>
          <a:bodyPr wrap="square">
            <a:spAutoFit/>
          </a:bodyPr>
          <a:lstStyle/>
          <a:p>
            <a:r>
              <a:rPr lang="zh-TW" altLang="en-US" sz="1400" dirty="0">
                <a:solidFill>
                  <a:schemeClr val="bg1">
                    <a:lumMod val="50000"/>
                  </a:schemeClr>
                </a:solidFill>
              </a:rPr>
              <a:t>https://www.imedtac.com/service/telemedicine-program</a:t>
            </a:r>
          </a:p>
        </p:txBody>
      </p:sp>
      <p:pic>
        <p:nvPicPr>
          <p:cNvPr id="6" name="圖片 5">
            <a:extLst>
              <a:ext uri="{FF2B5EF4-FFF2-40B4-BE49-F238E27FC236}">
                <a16:creationId xmlns:a16="http://schemas.microsoft.com/office/drawing/2014/main" id="{4E36C68F-4943-421D-832A-4B035667E4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9672" y="4123280"/>
            <a:ext cx="2090704" cy="2507242"/>
          </a:xfrm>
          <a:prstGeom prst="rect">
            <a:avLst/>
          </a:prstGeom>
        </p:spPr>
      </p:pic>
    </p:spTree>
    <p:extLst>
      <p:ext uri="{BB962C8B-B14F-4D97-AF65-F5344CB8AC3E}">
        <p14:creationId xmlns:p14="http://schemas.microsoft.com/office/powerpoint/2010/main" val="2131287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C6DAED4A-FBC6-4D4D-B430-3CBBFD358C08}"/>
              </a:ext>
            </a:extLst>
          </p:cNvPr>
          <p:cNvSpPr txBox="1"/>
          <p:nvPr/>
        </p:nvSpPr>
        <p:spPr>
          <a:xfrm>
            <a:off x="6528048" y="6309320"/>
            <a:ext cx="4104456" cy="738664"/>
          </a:xfrm>
          <a:prstGeom prst="rect">
            <a:avLst/>
          </a:prstGeom>
          <a:noFill/>
        </p:spPr>
        <p:txBody>
          <a:bodyPr wrap="square">
            <a:spAutoFit/>
          </a:bodyPr>
          <a:lstStyle/>
          <a:p>
            <a:r>
              <a:rPr lang="zh-TW" altLang="en-US" sz="1400" dirty="0">
                <a:solidFill>
                  <a:schemeClr val="bg1">
                    <a:lumMod val="50000"/>
                  </a:schemeClr>
                </a:solidFill>
              </a:rPr>
              <a:t>https://www.computerdiy.com.tw/20200221_nvidia_ai</a:t>
            </a:r>
            <a:endParaRPr lang="en-US" altLang="zh-TW" sz="1400" dirty="0">
              <a:solidFill>
                <a:schemeClr val="bg1">
                  <a:lumMod val="50000"/>
                </a:schemeClr>
              </a:solidFill>
            </a:endParaRPr>
          </a:p>
          <a:p>
            <a:r>
              <a:rPr lang="en-US" altLang="zh-TW" sz="1400" dirty="0">
                <a:solidFill>
                  <a:schemeClr val="bg1">
                    <a:lumMod val="50000"/>
                  </a:schemeClr>
                </a:solidFill>
              </a:rPr>
              <a:t>https://www.ithome.com.tw/news/137252 </a:t>
            </a:r>
            <a:endParaRPr lang="zh-TW" altLang="en-US" sz="1400" dirty="0">
              <a:solidFill>
                <a:schemeClr val="bg1">
                  <a:lumMod val="50000"/>
                </a:schemeClr>
              </a:solidFill>
            </a:endParaRPr>
          </a:p>
        </p:txBody>
      </p:sp>
      <p:sp>
        <p:nvSpPr>
          <p:cNvPr id="2" name="標題 1">
            <a:extLst>
              <a:ext uri="{FF2B5EF4-FFF2-40B4-BE49-F238E27FC236}">
                <a16:creationId xmlns:a16="http://schemas.microsoft.com/office/drawing/2014/main" id="{C5314C6D-4678-49DA-B4AD-17D94B3E599C}"/>
              </a:ext>
            </a:extLst>
          </p:cNvPr>
          <p:cNvSpPr>
            <a:spLocks noGrp="1"/>
          </p:cNvSpPr>
          <p:nvPr>
            <p:ph type="title"/>
          </p:nvPr>
        </p:nvSpPr>
        <p:spPr/>
        <p:txBody>
          <a:bodyPr/>
          <a:lstStyle/>
          <a:p>
            <a:r>
              <a:rPr lang="en-US" altLang="zh-TW" dirty="0"/>
              <a:t>AI </a:t>
            </a:r>
            <a:r>
              <a:rPr lang="zh-TW" altLang="en-US" dirty="0"/>
              <a:t>取代重複性工作</a:t>
            </a:r>
            <a:r>
              <a:rPr lang="en-US" altLang="zh-TW" dirty="0"/>
              <a:t>&amp;</a:t>
            </a:r>
            <a:r>
              <a:rPr lang="zh-TW" altLang="en-US" dirty="0"/>
              <a:t>診斷</a:t>
            </a:r>
          </a:p>
        </p:txBody>
      </p:sp>
      <p:sp>
        <p:nvSpPr>
          <p:cNvPr id="3" name="內容版面配置區 2">
            <a:extLst>
              <a:ext uri="{FF2B5EF4-FFF2-40B4-BE49-F238E27FC236}">
                <a16:creationId xmlns:a16="http://schemas.microsoft.com/office/drawing/2014/main" id="{8B9AEC20-E8B4-4B61-8300-C5702DE4D57F}"/>
              </a:ext>
            </a:extLst>
          </p:cNvPr>
          <p:cNvSpPr>
            <a:spLocks noGrp="1"/>
          </p:cNvSpPr>
          <p:nvPr>
            <p:ph idx="1"/>
          </p:nvPr>
        </p:nvSpPr>
        <p:spPr>
          <a:xfrm>
            <a:off x="1981200" y="1371600"/>
            <a:ext cx="8363272" cy="4953000"/>
          </a:xfrm>
        </p:spPr>
        <p:txBody>
          <a:bodyPr/>
          <a:lstStyle/>
          <a:p>
            <a:r>
              <a:rPr lang="zh-TW" altLang="en-US" dirty="0"/>
              <a:t>放射科、病理科、眼科使用</a:t>
            </a:r>
            <a:r>
              <a:rPr lang="en-US" altLang="zh-TW" dirty="0"/>
              <a:t>AI</a:t>
            </a:r>
            <a:r>
              <a:rPr lang="zh-TW" altLang="en-US" dirty="0"/>
              <a:t>，協助篩檢醫療影像</a:t>
            </a:r>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zh-TW" altLang="en-US" dirty="0"/>
              <a:t>標記</a:t>
            </a:r>
            <a:endParaRPr lang="en-US" altLang="zh-TW" dirty="0"/>
          </a:p>
          <a:p>
            <a:r>
              <a:rPr lang="zh-TW" altLang="en-US" dirty="0"/>
              <a:t>聯邦式學習</a:t>
            </a:r>
            <a:endParaRPr lang="en-US" altLang="zh-TW" dirty="0"/>
          </a:p>
          <a:p>
            <a:r>
              <a:rPr lang="zh-TW" altLang="en-US" dirty="0"/>
              <a:t>配合</a:t>
            </a:r>
            <a:r>
              <a:rPr lang="en-US" altLang="zh-TW" dirty="0"/>
              <a:t>IoT</a:t>
            </a:r>
            <a:r>
              <a:rPr lang="zh-TW" altLang="en-US" dirty="0"/>
              <a:t>精準健康</a:t>
            </a:r>
            <a:endParaRPr lang="en-US" altLang="zh-TW" dirty="0"/>
          </a:p>
        </p:txBody>
      </p:sp>
      <p:pic>
        <p:nvPicPr>
          <p:cNvPr id="5" name="圖片 4">
            <a:extLst>
              <a:ext uri="{FF2B5EF4-FFF2-40B4-BE49-F238E27FC236}">
                <a16:creationId xmlns:a16="http://schemas.microsoft.com/office/drawing/2014/main" id="{4CC40780-E834-4E01-BB80-83220160E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1200" y="1844825"/>
            <a:ext cx="5436096" cy="2660399"/>
          </a:xfrm>
          <a:prstGeom prst="rect">
            <a:avLst/>
          </a:prstGeom>
          <a:ln>
            <a:noFill/>
          </a:ln>
          <a:effectLst>
            <a:softEdge rad="112500"/>
          </a:effectLst>
        </p:spPr>
      </p:pic>
      <p:pic>
        <p:nvPicPr>
          <p:cNvPr id="9" name="圖片 8">
            <a:extLst>
              <a:ext uri="{FF2B5EF4-FFF2-40B4-BE49-F238E27FC236}">
                <a16:creationId xmlns:a16="http://schemas.microsoft.com/office/drawing/2014/main" id="{24E642F6-881B-4004-985A-4D510B108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7888" y="4147052"/>
            <a:ext cx="5436096" cy="2378292"/>
          </a:xfrm>
          <a:prstGeom prst="rect">
            <a:avLst/>
          </a:prstGeom>
          <a:ln>
            <a:noFill/>
          </a:ln>
          <a:effectLst>
            <a:softEdge rad="112500"/>
          </a:effectLst>
        </p:spPr>
      </p:pic>
    </p:spTree>
    <p:extLst>
      <p:ext uri="{BB962C8B-B14F-4D97-AF65-F5344CB8AC3E}">
        <p14:creationId xmlns:p14="http://schemas.microsoft.com/office/powerpoint/2010/main" val="19125925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A459E4-9F74-436B-A77B-A3A42C213410}"/>
              </a:ext>
            </a:extLst>
          </p:cNvPr>
          <p:cNvSpPr>
            <a:spLocks noGrp="1"/>
          </p:cNvSpPr>
          <p:nvPr>
            <p:ph type="title"/>
          </p:nvPr>
        </p:nvSpPr>
        <p:spPr/>
        <p:txBody>
          <a:bodyPr/>
          <a:lstStyle/>
          <a:p>
            <a:r>
              <a:rPr lang="zh-TW" altLang="en-US" dirty="0"/>
              <a:t>產生英文病歷摘要</a:t>
            </a:r>
            <a:r>
              <a:rPr lang="en-US" altLang="zh-TW" dirty="0"/>
              <a:t>,</a:t>
            </a:r>
            <a:r>
              <a:rPr lang="zh-TW" altLang="en-US" dirty="0"/>
              <a:t>資料如下</a:t>
            </a:r>
          </a:p>
        </p:txBody>
      </p:sp>
      <p:sp>
        <p:nvSpPr>
          <p:cNvPr id="3" name="內容版面配置區 2">
            <a:extLst>
              <a:ext uri="{FF2B5EF4-FFF2-40B4-BE49-F238E27FC236}">
                <a16:creationId xmlns:a16="http://schemas.microsoft.com/office/drawing/2014/main" id="{B92EB74A-6DFA-43B2-8BA0-FE4B901428E7}"/>
              </a:ext>
            </a:extLst>
          </p:cNvPr>
          <p:cNvSpPr>
            <a:spLocks noGrp="1"/>
          </p:cNvSpPr>
          <p:nvPr>
            <p:ph idx="1"/>
          </p:nvPr>
        </p:nvSpPr>
        <p:spPr/>
        <p:txBody>
          <a:bodyPr/>
          <a:lstStyle/>
          <a:p>
            <a:r>
              <a:rPr lang="zh-TW" altLang="en-US" dirty="0"/>
              <a:t>氣喘</a:t>
            </a:r>
            <a:r>
              <a:rPr lang="en-US" altLang="zh-TW" dirty="0"/>
              <a:t>;</a:t>
            </a:r>
            <a:r>
              <a:rPr lang="zh-TW" altLang="en-US" dirty="0"/>
              <a:t>陳舊性肺結核 症狀</a:t>
            </a:r>
            <a:r>
              <a:rPr lang="en-US" altLang="zh-TW" dirty="0"/>
              <a:t>:</a:t>
            </a:r>
            <a:r>
              <a:rPr lang="zh-TW" altLang="en-US" dirty="0"/>
              <a:t>喘 肺功能檢查</a:t>
            </a:r>
            <a:r>
              <a:rPr lang="en-US" altLang="zh-TW" dirty="0"/>
              <a:t>:</a:t>
            </a:r>
            <a:r>
              <a:rPr lang="zh-TW" altLang="en-US" dirty="0"/>
              <a:t>氣喘 胸部</a:t>
            </a:r>
            <a:r>
              <a:rPr lang="en-US" altLang="zh-TW" dirty="0"/>
              <a:t>X</a:t>
            </a:r>
            <a:r>
              <a:rPr lang="zh-TW" altLang="en-US" dirty="0"/>
              <a:t>光檢查：右上肺發炎後織維化 治療方式</a:t>
            </a:r>
            <a:r>
              <a:rPr lang="en-US" altLang="zh-TW" dirty="0"/>
              <a:t>: </a:t>
            </a:r>
            <a:r>
              <a:rPr lang="en-US" altLang="zh-TW" dirty="0" err="1"/>
              <a:t>seretide</a:t>
            </a:r>
            <a:r>
              <a:rPr lang="en-US" altLang="zh-TW" dirty="0"/>
              <a:t> </a:t>
            </a:r>
            <a:r>
              <a:rPr lang="en-US" altLang="zh-TW" dirty="0" err="1"/>
              <a:t>accuhaler</a:t>
            </a:r>
            <a:r>
              <a:rPr lang="en-US" altLang="zh-TW" dirty="0"/>
              <a:t> 1 puff inhalation bid </a:t>
            </a:r>
            <a:r>
              <a:rPr lang="en-US" altLang="zh-TW" dirty="0" err="1"/>
              <a:t>singulair</a:t>
            </a:r>
            <a:r>
              <a:rPr lang="en-US" altLang="zh-TW" dirty="0"/>
              <a:t> 10mg po(</a:t>
            </a:r>
            <a:r>
              <a:rPr lang="zh-TW" altLang="en-US" dirty="0"/>
              <a:t>口服</a:t>
            </a:r>
            <a:r>
              <a:rPr lang="en-US" altLang="zh-TW" dirty="0"/>
              <a:t>) </a:t>
            </a:r>
            <a:r>
              <a:rPr lang="en-US" altLang="zh-TW" dirty="0" err="1"/>
              <a:t>qd</a:t>
            </a:r>
            <a:r>
              <a:rPr lang="en-US" altLang="zh-TW" dirty="0"/>
              <a:t>(</a:t>
            </a:r>
            <a:r>
              <a:rPr lang="zh-TW" altLang="en-US" dirty="0"/>
              <a:t>每日一次</a:t>
            </a:r>
            <a:r>
              <a:rPr lang="en-US" altLang="zh-TW" dirty="0"/>
              <a:t>) </a:t>
            </a:r>
          </a:p>
          <a:p>
            <a:r>
              <a:rPr lang="zh-TW" altLang="en-US" dirty="0"/>
              <a:t>高血壓；缺血性心臟病 症狀</a:t>
            </a:r>
            <a:r>
              <a:rPr lang="en-US" altLang="zh-TW" dirty="0"/>
              <a:t>:</a:t>
            </a:r>
            <a:r>
              <a:rPr lang="zh-TW" altLang="en-US" dirty="0"/>
              <a:t>胸痛 檢查</a:t>
            </a:r>
            <a:r>
              <a:rPr lang="en-US" altLang="zh-TW" dirty="0"/>
              <a:t>:</a:t>
            </a:r>
            <a:r>
              <a:rPr lang="zh-TW" altLang="en-US" dirty="0"/>
              <a:t>血壓</a:t>
            </a:r>
            <a:r>
              <a:rPr lang="en-US" altLang="zh-TW" dirty="0"/>
              <a:t>181 /89mmHg</a:t>
            </a:r>
            <a:r>
              <a:rPr lang="zh-TW" altLang="en-US" dirty="0"/>
              <a:t>、心臟酵素：正常、心電圖：正常、心臟超音波：正常 治療方式</a:t>
            </a:r>
            <a:r>
              <a:rPr lang="en-US" altLang="zh-TW" dirty="0"/>
              <a:t>:</a:t>
            </a:r>
            <a:r>
              <a:rPr lang="en-US" altLang="zh-TW" dirty="0" err="1"/>
              <a:t>bokey</a:t>
            </a:r>
            <a:r>
              <a:rPr lang="en-US" altLang="zh-TW" dirty="0"/>
              <a:t> 100mg po </a:t>
            </a:r>
            <a:r>
              <a:rPr lang="en-US" altLang="zh-TW" dirty="0" err="1"/>
              <a:t>qd</a:t>
            </a:r>
            <a:r>
              <a:rPr lang="en-US" altLang="zh-TW" dirty="0"/>
              <a:t>, </a:t>
            </a:r>
            <a:r>
              <a:rPr lang="en-US" altLang="zh-TW" dirty="0" err="1"/>
              <a:t>diovan</a:t>
            </a:r>
            <a:r>
              <a:rPr lang="en-US" altLang="zh-TW" dirty="0"/>
              <a:t> 160mg po </a:t>
            </a:r>
            <a:r>
              <a:rPr lang="en-US" altLang="zh-TW" dirty="0" err="1"/>
              <a:t>qd</a:t>
            </a:r>
            <a:r>
              <a:rPr lang="en-US" altLang="zh-TW" dirty="0"/>
              <a:t> </a:t>
            </a:r>
          </a:p>
          <a:p>
            <a:r>
              <a:rPr lang="zh-TW" altLang="en-US" dirty="0"/>
              <a:t>左側退化性膝關節炎 症狀</a:t>
            </a:r>
            <a:r>
              <a:rPr lang="en-US" altLang="zh-TW" dirty="0"/>
              <a:t>:</a:t>
            </a:r>
            <a:r>
              <a:rPr lang="zh-TW" altLang="en-US" dirty="0"/>
              <a:t>左膝關節疼痛 檢査</a:t>
            </a:r>
            <a:r>
              <a:rPr lang="en-US" altLang="zh-TW" dirty="0"/>
              <a:t>——</a:t>
            </a:r>
            <a:r>
              <a:rPr lang="zh-TW" altLang="en-US" dirty="0"/>
              <a:t>左膝</a:t>
            </a:r>
            <a:r>
              <a:rPr lang="en-US" altLang="zh-TW" dirty="0"/>
              <a:t>x</a:t>
            </a:r>
            <a:r>
              <a:rPr lang="zh-TW" altLang="en-US" dirty="0"/>
              <a:t>光檢查：左膝退化性關節炎 治療方式</a:t>
            </a:r>
            <a:r>
              <a:rPr lang="en-US" altLang="zh-TW" dirty="0"/>
              <a:t>:</a:t>
            </a:r>
            <a:r>
              <a:rPr lang="en-US" altLang="zh-TW" dirty="0" err="1"/>
              <a:t>panadol</a:t>
            </a:r>
            <a:r>
              <a:rPr lang="en-US" altLang="zh-TW" dirty="0"/>
              <a:t> 500mg po </a:t>
            </a:r>
            <a:r>
              <a:rPr lang="en-US" altLang="zh-TW" dirty="0" err="1"/>
              <a:t>tid</a:t>
            </a:r>
            <a:r>
              <a:rPr lang="en-US" altLang="zh-TW" dirty="0"/>
              <a:t>(</a:t>
            </a:r>
            <a:r>
              <a:rPr lang="zh-TW" altLang="en-US" dirty="0"/>
              <a:t>每日三次</a:t>
            </a:r>
            <a:r>
              <a:rPr lang="en-US" altLang="zh-TW" dirty="0"/>
              <a:t>), </a:t>
            </a:r>
            <a:r>
              <a:rPr lang="en-US" altLang="zh-TW" dirty="0" err="1"/>
              <a:t>solaxin</a:t>
            </a:r>
            <a:r>
              <a:rPr lang="en-US" altLang="zh-TW" dirty="0"/>
              <a:t> 200mg po </a:t>
            </a:r>
            <a:r>
              <a:rPr lang="en-US" altLang="zh-TW" dirty="0" err="1"/>
              <a:t>tid</a:t>
            </a:r>
            <a:endParaRPr lang="zh-TW" altLang="en-US" dirty="0"/>
          </a:p>
        </p:txBody>
      </p:sp>
    </p:spTree>
    <p:extLst>
      <p:ext uri="{BB962C8B-B14F-4D97-AF65-F5344CB8AC3E}">
        <p14:creationId xmlns:p14="http://schemas.microsoft.com/office/powerpoint/2010/main" val="23690934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a:extLst>
              <a:ext uri="{FF2B5EF4-FFF2-40B4-BE49-F238E27FC236}">
                <a16:creationId xmlns:a16="http://schemas.microsoft.com/office/drawing/2014/main" id="{E218E258-A859-4CD9-821F-488EA07B8568}"/>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524001" y="404664"/>
            <a:ext cx="9180512" cy="6192688"/>
          </a:xfrm>
        </p:spPr>
      </p:pic>
    </p:spTree>
    <p:extLst>
      <p:ext uri="{BB962C8B-B14F-4D97-AF65-F5344CB8AC3E}">
        <p14:creationId xmlns:p14="http://schemas.microsoft.com/office/powerpoint/2010/main" val="27389091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noChangeArrowheads="1"/>
          </p:cNvSpPr>
          <p:nvPr>
            <p:ph type="title"/>
          </p:nvPr>
        </p:nvSpPr>
        <p:spPr/>
        <p:txBody>
          <a:bodyPr/>
          <a:lstStyle/>
          <a:p>
            <a:r>
              <a:rPr lang="en-US" altLang="zh-TW" dirty="0"/>
              <a:t>AI - </a:t>
            </a:r>
            <a:r>
              <a:rPr lang="en-US" altLang="zh-TW" dirty="0" err="1"/>
              <a:t>ChatGPT</a:t>
            </a:r>
            <a:endParaRPr lang="zh-TW" altLang="en-US" dirty="0"/>
          </a:p>
        </p:txBody>
      </p:sp>
      <p:pic>
        <p:nvPicPr>
          <p:cNvPr id="24579" name="內容版面配置區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2135560" y="1860638"/>
            <a:ext cx="8026824" cy="4880730"/>
          </a:xfrm>
          <a:prstGeom prst="rect">
            <a:avLst/>
          </a:prstGeom>
          <a:ln>
            <a:noFill/>
          </a:ln>
          <a:effectLst>
            <a:softEdge rad="112500"/>
          </a:effectLst>
        </p:spPr>
      </p:pic>
      <p:sp>
        <p:nvSpPr>
          <p:cNvPr id="24580" name="文字方塊 4"/>
          <p:cNvSpPr txBox="1">
            <a:spLocks noChangeArrowheads="1"/>
          </p:cNvSpPr>
          <p:nvPr/>
        </p:nvSpPr>
        <p:spPr bwMode="auto">
          <a:xfrm>
            <a:off x="2373601" y="1321580"/>
            <a:ext cx="6314549" cy="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700"/>
              </a:spcBef>
              <a:buClr>
                <a:srgbClr val="000000"/>
              </a:buClr>
              <a:buSzPct val="100000"/>
              <a:buFont typeface="Symbol" panose="05050102010706020507" pitchFamily="18" charset="2"/>
              <a:buChar char=""/>
              <a:defRPr sz="3200">
                <a:solidFill>
                  <a:srgbClr val="000000"/>
                </a:solidFill>
                <a:latin typeface="Times New Roman" panose="02020603050405020304" pitchFamily="18" charset="0"/>
                <a:ea typeface="標楷體" panose="03000509000000000000" pitchFamily="65" charset="-120"/>
              </a:defRPr>
            </a:lvl1pPr>
            <a:lvl2pPr marL="742950" indent="-285750">
              <a:lnSpc>
                <a:spcPct val="110000"/>
              </a:lnSpc>
              <a:spcBef>
                <a:spcPts val="600"/>
              </a:spcBef>
              <a:buClr>
                <a:srgbClr val="000000"/>
              </a:buClr>
              <a:buSzPct val="100000"/>
              <a:buFont typeface="Symbol" panose="05050102010706020507" pitchFamily="18" charset="2"/>
              <a:buChar char=""/>
              <a:defRPr sz="2800">
                <a:solidFill>
                  <a:srgbClr val="000000"/>
                </a:solidFill>
                <a:latin typeface="Times New Roman" panose="02020603050405020304" pitchFamily="18" charset="0"/>
                <a:ea typeface="標楷體" panose="03000509000000000000" pitchFamily="65" charset="-120"/>
              </a:defRPr>
            </a:lvl2pPr>
            <a:lvl3pPr marL="1143000" indent="-228600">
              <a:lnSpc>
                <a:spcPct val="110000"/>
              </a:lnSpc>
              <a:spcBef>
                <a:spcPts val="550"/>
              </a:spcBef>
              <a:buClr>
                <a:srgbClr val="000000"/>
              </a:buClr>
              <a:buSzPct val="100000"/>
              <a:buFont typeface="Symbol" panose="05050102010706020507" pitchFamily="18" charset="2"/>
              <a:buChar char=""/>
              <a:defRPr sz="2400">
                <a:solidFill>
                  <a:srgbClr val="000000"/>
                </a:solidFill>
                <a:latin typeface="Times New Roman" panose="02020603050405020304" pitchFamily="18" charset="0"/>
                <a:ea typeface="標楷體" panose="03000509000000000000" pitchFamily="65" charset="-120"/>
              </a:defRPr>
            </a:lvl3pPr>
            <a:lvl4pPr marL="1600200" indent="-228600">
              <a:lnSpc>
                <a:spcPct val="110000"/>
              </a:lnSpc>
              <a:spcBef>
                <a:spcPts val="500"/>
              </a:spcBef>
              <a:buClr>
                <a:srgbClr val="000000"/>
              </a:buClr>
              <a:buSzPct val="100000"/>
              <a:buFont typeface="Symbol" panose="05050102010706020507" pitchFamily="18" charset="2"/>
              <a:buChar char=""/>
              <a:defRPr sz="2200">
                <a:solidFill>
                  <a:srgbClr val="000000"/>
                </a:solidFill>
                <a:latin typeface="Times New Roman" panose="02020603050405020304" pitchFamily="18" charset="0"/>
                <a:ea typeface="標楷體" panose="03000509000000000000" pitchFamily="65" charset="-120"/>
              </a:defRPr>
            </a:lvl4pPr>
            <a:lvl5pPr marL="2057400" indent="-228600">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5pPr>
            <a:lvl6pPr marL="25146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6pPr>
            <a:lvl7pPr marL="29718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7pPr>
            <a:lvl8pPr marL="34290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8pPr>
            <a:lvl9pPr marL="38862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9pPr>
          </a:lstStyle>
          <a:p>
            <a:pPr>
              <a:lnSpc>
                <a:spcPct val="100000"/>
              </a:lnSpc>
              <a:spcBef>
                <a:spcPct val="0"/>
              </a:spcBef>
              <a:buClrTx/>
              <a:buSzTx/>
              <a:buFontTx/>
              <a:buNone/>
            </a:pPr>
            <a:r>
              <a:rPr lang="zh-TW" altLang="en-US" sz="2903" dirty="0">
                <a:solidFill>
                  <a:schemeClr val="tx1"/>
                </a:solidFill>
                <a:latin typeface="微軟正黑體" panose="020B0604030504040204" pitchFamily="34" charset="-120"/>
                <a:ea typeface="微軟正黑體" panose="020B0604030504040204" pitchFamily="34" charset="-120"/>
              </a:rPr>
              <a:t>登入後在自己帳號下有個設定</a:t>
            </a:r>
            <a:r>
              <a:rPr lang="en-US" altLang="zh-TW" sz="2903" dirty="0">
                <a:solidFill>
                  <a:schemeClr val="tx1"/>
                </a:solidFill>
                <a:latin typeface="微軟正黑體" panose="020B0604030504040204" pitchFamily="34" charset="-120"/>
                <a:ea typeface="微軟正黑體" panose="020B0604030504040204" pitchFamily="34" charset="-120"/>
              </a:rPr>
              <a:t>, </a:t>
            </a:r>
            <a:r>
              <a:rPr lang="zh-TW" altLang="en-US" sz="2903" dirty="0">
                <a:solidFill>
                  <a:schemeClr val="tx1"/>
                </a:solidFill>
                <a:latin typeface="微軟正黑體" panose="020B0604030504040204" pitchFamily="34" charset="-120"/>
                <a:ea typeface="微軟正黑體" panose="020B0604030504040204" pitchFamily="34" charset="-120"/>
              </a:rPr>
              <a:t>請關閉</a:t>
            </a:r>
          </a:p>
        </p:txBody>
      </p:sp>
    </p:spTree>
    <p:extLst>
      <p:ext uri="{BB962C8B-B14F-4D97-AF65-F5344CB8AC3E}">
        <p14:creationId xmlns:p14="http://schemas.microsoft.com/office/powerpoint/2010/main" val="36354045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noChangeArrowheads="1"/>
          </p:cNvSpPr>
          <p:nvPr>
            <p:ph type="title"/>
          </p:nvPr>
        </p:nvSpPr>
        <p:spPr/>
        <p:txBody>
          <a:bodyPr/>
          <a:lstStyle/>
          <a:p>
            <a:r>
              <a:rPr lang="en-US" altLang="zh-TW"/>
              <a:t>Good Prompts</a:t>
            </a:r>
            <a:endParaRPr lang="zh-TW" altLang="en-US"/>
          </a:p>
        </p:txBody>
      </p:sp>
      <p:sp>
        <p:nvSpPr>
          <p:cNvPr id="25603" name="內容版面配置區 2"/>
          <p:cNvSpPr>
            <a:spLocks noGrp="1" noChangeArrowheads="1"/>
          </p:cNvSpPr>
          <p:nvPr>
            <p:ph idx="1"/>
          </p:nvPr>
        </p:nvSpPr>
        <p:spPr>
          <a:xfrm>
            <a:off x="1719841" y="1752841"/>
            <a:ext cx="8752320" cy="4615200"/>
          </a:xfrm>
        </p:spPr>
        <p:txBody>
          <a:bodyPr/>
          <a:lstStyle/>
          <a:p>
            <a:r>
              <a:rPr lang="zh-TW" altLang="zh-TW"/>
              <a:t>好提示框架：</a:t>
            </a:r>
            <a:r>
              <a:rPr lang="en-US" altLang="zh-TW"/>
              <a:t>T-C-R-E-I</a:t>
            </a:r>
          </a:p>
          <a:p>
            <a:r>
              <a:rPr lang="en-US" altLang="zh-TW"/>
              <a:t>Task-Context-Reference-Evaluate-Iterate</a:t>
            </a:r>
          </a:p>
          <a:p>
            <a:r>
              <a:rPr lang="zh-TW" altLang="zh-TW"/>
              <a:t>精心創建真正優秀的輸入</a:t>
            </a:r>
            <a:endParaRPr lang="en-US" altLang="zh-TW"/>
          </a:p>
          <a:p>
            <a:pPr lvl="1"/>
            <a:r>
              <a:rPr lang="zh-TW" altLang="zh-TW"/>
              <a:t>Thoroughly Create Really Excellent Input</a:t>
            </a:r>
            <a:endParaRPr lang="en-US" altLang="zh-TW"/>
          </a:p>
        </p:txBody>
      </p:sp>
    </p:spTree>
    <p:extLst>
      <p:ext uri="{BB962C8B-B14F-4D97-AF65-F5344CB8AC3E}">
        <p14:creationId xmlns:p14="http://schemas.microsoft.com/office/powerpoint/2010/main" val="30963986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noChangeArrowheads="1"/>
          </p:cNvSpPr>
          <p:nvPr>
            <p:ph type="title"/>
          </p:nvPr>
        </p:nvSpPr>
        <p:spPr/>
        <p:txBody>
          <a:bodyPr/>
          <a:lstStyle/>
          <a:p>
            <a:r>
              <a:rPr lang="en-US" altLang="zh-TW"/>
              <a:t>Good Prompts</a:t>
            </a:r>
            <a:endParaRPr lang="zh-TW" altLang="en-US"/>
          </a:p>
        </p:txBody>
      </p:sp>
      <p:sp>
        <p:nvSpPr>
          <p:cNvPr id="26627" name="內容版面配置區 2"/>
          <p:cNvSpPr>
            <a:spLocks noGrp="1" noChangeArrowheads="1"/>
          </p:cNvSpPr>
          <p:nvPr>
            <p:ph idx="1"/>
          </p:nvPr>
        </p:nvSpPr>
        <p:spPr>
          <a:xfrm>
            <a:off x="1719841" y="1752841"/>
            <a:ext cx="8752320" cy="4615200"/>
          </a:xfrm>
        </p:spPr>
        <p:txBody>
          <a:bodyPr/>
          <a:lstStyle/>
          <a:p>
            <a:r>
              <a:rPr lang="en-US" altLang="zh-TW"/>
              <a:t>T: Persona</a:t>
            </a:r>
            <a:r>
              <a:rPr lang="zh-TW" altLang="zh-TW"/>
              <a:t>和</a:t>
            </a:r>
            <a:r>
              <a:rPr lang="en-US" altLang="zh-TW"/>
              <a:t>Format (</a:t>
            </a:r>
            <a:r>
              <a:rPr lang="zh-TW" altLang="en-US"/>
              <a:t>你是誰</a:t>
            </a:r>
            <a:r>
              <a:rPr lang="en-US" altLang="zh-TW"/>
              <a:t>, </a:t>
            </a:r>
            <a:r>
              <a:rPr lang="zh-TW" altLang="en-US"/>
              <a:t>要輸出什麼</a:t>
            </a:r>
            <a:r>
              <a:rPr lang="en-US" altLang="zh-TW"/>
              <a:t>)</a:t>
            </a:r>
          </a:p>
          <a:p>
            <a:r>
              <a:rPr lang="en-US" altLang="zh-TW"/>
              <a:t>C: </a:t>
            </a:r>
            <a:r>
              <a:rPr lang="zh-TW" altLang="zh-TW"/>
              <a:t>是必要的細節</a:t>
            </a:r>
            <a:endParaRPr lang="en-US" altLang="zh-TW"/>
          </a:p>
          <a:p>
            <a:pPr lvl="1"/>
            <a:r>
              <a:rPr lang="zh-TW" altLang="zh-TW" sz="2177"/>
              <a:t>低於</a:t>
            </a:r>
            <a:r>
              <a:rPr lang="en-US" altLang="zh-TW" sz="2177"/>
              <a:t>30</a:t>
            </a:r>
            <a:r>
              <a:rPr lang="zh-TW" altLang="zh-TW" sz="2177"/>
              <a:t>美元的生日禮物。</a:t>
            </a:r>
            <a:r>
              <a:rPr lang="en-US" altLang="zh-TW" sz="2177"/>
              <a:t>v.s. </a:t>
            </a:r>
          </a:p>
          <a:p>
            <a:pPr lvl="1"/>
            <a:r>
              <a:rPr lang="zh-TW" altLang="zh-TW" sz="2177"/>
              <a:t>給我</a:t>
            </a:r>
            <a:r>
              <a:rPr lang="en-US" altLang="zh-TW" sz="2177"/>
              <a:t>5</a:t>
            </a:r>
            <a:r>
              <a:rPr lang="zh-TW" altLang="zh-TW" sz="2177"/>
              <a:t>個生日禮物的想法。預算是</a:t>
            </a:r>
            <a:r>
              <a:rPr lang="en-US" altLang="zh-TW" sz="2177"/>
              <a:t>30</a:t>
            </a:r>
            <a:r>
              <a:rPr lang="zh-TW" altLang="zh-TW" sz="2177"/>
              <a:t>美元。這份禮物是送給一位熱愛冬季運動且最近從單板滑雪轉向滑雪的</a:t>
            </a:r>
            <a:r>
              <a:rPr lang="en-US" altLang="zh-TW" sz="2177"/>
              <a:t>29</a:t>
            </a:r>
            <a:r>
              <a:rPr lang="zh-TW" altLang="zh-TW" sz="2177"/>
              <a:t>歲小夥子的。</a:t>
            </a:r>
            <a:endParaRPr lang="en-US" altLang="zh-TW" sz="2177"/>
          </a:p>
          <a:p>
            <a:r>
              <a:rPr lang="en-US" altLang="zh-TW"/>
              <a:t>R: </a:t>
            </a:r>
            <a:r>
              <a:rPr lang="zh-TW" altLang="en-US"/>
              <a:t>添加過去給的生日禮物的示例作為參考</a:t>
            </a:r>
            <a:endParaRPr lang="en-US" altLang="zh-TW"/>
          </a:p>
          <a:p>
            <a:r>
              <a:rPr lang="en-US" altLang="zh-TW"/>
              <a:t>E:</a:t>
            </a:r>
            <a:r>
              <a:rPr lang="zh-TW" altLang="zh-TW"/>
              <a:t>評估輸出</a:t>
            </a:r>
            <a:r>
              <a:rPr lang="en-US" altLang="zh-TW"/>
              <a:t>,</a:t>
            </a:r>
            <a:r>
              <a:rPr lang="zh-TW" altLang="zh-TW"/>
              <a:t>添加更多資訊或編輯提示來重試</a:t>
            </a:r>
            <a:endParaRPr lang="en-US" altLang="zh-TW"/>
          </a:p>
          <a:p>
            <a:r>
              <a:rPr lang="en-US" altLang="zh-TW"/>
              <a:t>I :</a:t>
            </a:r>
            <a:r>
              <a:rPr lang="zh-TW" altLang="zh-TW"/>
              <a:t>反覆運算</a:t>
            </a:r>
            <a:endParaRPr lang="en-US" altLang="zh-TW"/>
          </a:p>
        </p:txBody>
      </p:sp>
    </p:spTree>
    <p:extLst>
      <p:ext uri="{BB962C8B-B14F-4D97-AF65-F5344CB8AC3E}">
        <p14:creationId xmlns:p14="http://schemas.microsoft.com/office/powerpoint/2010/main" val="41465501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p:txBody>
          <a:bodyPr/>
          <a:lstStyle/>
          <a:p>
            <a:r>
              <a:rPr lang="en-US" altLang="zh-TW"/>
              <a:t>Good Prompts</a:t>
            </a:r>
            <a:endParaRPr lang="zh-TW" altLang="en-US"/>
          </a:p>
        </p:txBody>
      </p:sp>
      <p:sp>
        <p:nvSpPr>
          <p:cNvPr id="27651" name="內容版面配置區 2"/>
          <p:cNvSpPr>
            <a:spLocks noGrp="1" noChangeArrowheads="1"/>
          </p:cNvSpPr>
          <p:nvPr>
            <p:ph idx="1"/>
          </p:nvPr>
        </p:nvSpPr>
        <p:spPr>
          <a:xfrm>
            <a:off x="1850881" y="1752841"/>
            <a:ext cx="8425440" cy="4114080"/>
          </a:xfrm>
        </p:spPr>
        <p:txBody>
          <a:bodyPr/>
          <a:lstStyle/>
          <a:p>
            <a:pPr marL="0" indent="0">
              <a:buNone/>
            </a:pPr>
            <a:r>
              <a:rPr lang="en-US" altLang="zh-TW"/>
              <a:t>Ex.</a:t>
            </a:r>
            <a:r>
              <a:rPr lang="zh-TW" altLang="en-US"/>
              <a:t>教授</a:t>
            </a:r>
            <a:r>
              <a:rPr lang="zh-TW" altLang="en-US">
                <a:solidFill>
                  <a:srgbClr val="C00000"/>
                </a:solidFill>
              </a:rPr>
              <a:t>數據分析應用</a:t>
            </a:r>
            <a:r>
              <a:rPr lang="zh-TW" altLang="en-US"/>
              <a:t>課程</a:t>
            </a:r>
            <a:r>
              <a:rPr lang="en-US" altLang="zh-TW"/>
              <a:t>, </a:t>
            </a:r>
            <a:r>
              <a:rPr lang="zh-TW" altLang="en-US"/>
              <a:t>軟體使用</a:t>
            </a:r>
            <a:r>
              <a:rPr lang="en-US" altLang="zh-TW"/>
              <a:t>Python, </a:t>
            </a:r>
            <a:r>
              <a:rPr lang="zh-TW" altLang="en-US"/>
              <a:t>對象是研一的學生</a:t>
            </a:r>
            <a:r>
              <a:rPr lang="en-US" altLang="zh-TW"/>
              <a:t>,</a:t>
            </a:r>
            <a:r>
              <a:rPr lang="zh-TW" altLang="en-US"/>
              <a:t>課程可以學到資料清理</a:t>
            </a:r>
            <a:r>
              <a:rPr lang="en-US" altLang="zh-TW"/>
              <a:t>, …, </a:t>
            </a:r>
            <a:r>
              <a:rPr lang="zh-TW" altLang="en-US"/>
              <a:t>到圖表呈現</a:t>
            </a:r>
            <a:r>
              <a:rPr lang="en-US" altLang="zh-TW"/>
              <a:t>. </a:t>
            </a:r>
            <a:r>
              <a:rPr lang="zh-TW" altLang="en-US"/>
              <a:t>請協助製作課程宣導影片腳本</a:t>
            </a:r>
            <a:r>
              <a:rPr lang="en-US" altLang="zh-TW"/>
              <a:t>, </a:t>
            </a:r>
            <a:r>
              <a:rPr lang="zh-TW" altLang="en-US"/>
              <a:t>影片為老師口白講解</a:t>
            </a:r>
            <a:r>
              <a:rPr lang="en-US" altLang="zh-TW"/>
              <a:t>, </a:t>
            </a:r>
            <a:r>
              <a:rPr lang="zh-TW" altLang="en-US"/>
              <a:t>搭配畫面呈現</a:t>
            </a:r>
            <a:r>
              <a:rPr lang="en-US" altLang="zh-TW"/>
              <a:t>, </a:t>
            </a:r>
            <a:r>
              <a:rPr lang="zh-TW" altLang="en-US"/>
              <a:t>時間 </a:t>
            </a:r>
            <a:r>
              <a:rPr lang="en-US" altLang="zh-TW"/>
              <a:t>30</a:t>
            </a:r>
            <a:r>
              <a:rPr lang="zh-TW" altLang="en-US"/>
              <a:t>秒</a:t>
            </a:r>
            <a:r>
              <a:rPr lang="en-US" altLang="zh-TW"/>
              <a:t>.</a:t>
            </a:r>
          </a:p>
        </p:txBody>
      </p:sp>
    </p:spTree>
    <p:extLst>
      <p:ext uri="{BB962C8B-B14F-4D97-AF65-F5344CB8AC3E}">
        <p14:creationId xmlns:p14="http://schemas.microsoft.com/office/powerpoint/2010/main" val="6652334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AI</a:t>
            </a:r>
            <a:r>
              <a:rPr lang="zh-TW" altLang="en-US" b="1" dirty="0"/>
              <a:t>會寫程式，誰來審？</a:t>
            </a:r>
            <a:endParaRPr lang="zh-TW" altLang="en-US" dirty="0"/>
          </a:p>
        </p:txBody>
      </p:sp>
      <p:sp>
        <p:nvSpPr>
          <p:cNvPr id="3" name="內容版面配置區 2"/>
          <p:cNvSpPr>
            <a:spLocks noGrp="1"/>
          </p:cNvSpPr>
          <p:nvPr>
            <p:ph idx="1"/>
          </p:nvPr>
        </p:nvSpPr>
        <p:spPr/>
        <p:txBody>
          <a:bodyPr/>
          <a:lstStyle/>
          <a:p>
            <a:r>
              <a:rPr lang="en-US" altLang="zh-TW" dirty="0"/>
              <a:t>Vibe Coding</a:t>
            </a:r>
            <a:r>
              <a:rPr lang="zh-TW" altLang="en-US" dirty="0"/>
              <a:t>：只需輸入需求描述，</a:t>
            </a:r>
            <a:r>
              <a:rPr lang="en-US" altLang="zh-TW" dirty="0"/>
              <a:t>AI</a:t>
            </a:r>
            <a:r>
              <a:rPr lang="zh-TW" altLang="en-US" dirty="0"/>
              <a:t>自動生成成千上百行程式碼</a:t>
            </a:r>
            <a:endParaRPr lang="en-US" altLang="zh-TW" dirty="0"/>
          </a:p>
          <a:p>
            <a:r>
              <a:rPr lang="en-US" altLang="zh-TW" dirty="0"/>
              <a:t>Vibe Coding</a:t>
            </a:r>
            <a:r>
              <a:rPr lang="zh-TW" altLang="en-US" dirty="0"/>
              <a:t>其實充滿漏洞</a:t>
            </a:r>
            <a:endParaRPr lang="en-US" altLang="zh-TW" dirty="0"/>
          </a:p>
          <a:p>
            <a:r>
              <a:rPr lang="en-US" altLang="zh-TW" dirty="0"/>
              <a:t>AI </a:t>
            </a:r>
            <a:r>
              <a:rPr lang="zh-TW" altLang="en-US" dirty="0"/>
              <a:t>程式碼看似無誤、語法正確，但可能藏資安風險、使用了已淘汰的函式庫，甚至邏輯有問題</a:t>
            </a:r>
            <a:endParaRPr lang="en-US" altLang="zh-TW" dirty="0"/>
          </a:p>
          <a:p>
            <a:endParaRPr lang="en-US" altLang="zh-TW" dirty="0"/>
          </a:p>
          <a:p>
            <a:r>
              <a:rPr lang="zh-TW" altLang="en-US" dirty="0"/>
              <a:t>只是乍看之下「能跑就好」</a:t>
            </a:r>
          </a:p>
        </p:txBody>
      </p:sp>
      <p:sp>
        <p:nvSpPr>
          <p:cNvPr id="4" name="矩形 3"/>
          <p:cNvSpPr/>
          <p:nvPr/>
        </p:nvSpPr>
        <p:spPr>
          <a:xfrm>
            <a:off x="6090445" y="6454749"/>
            <a:ext cx="4706481" cy="369332"/>
          </a:xfrm>
          <a:prstGeom prst="rect">
            <a:avLst/>
          </a:prstGeom>
        </p:spPr>
        <p:txBody>
          <a:bodyPr wrap="none">
            <a:spAutoFit/>
          </a:bodyPr>
          <a:lstStyle/>
          <a:p>
            <a:r>
              <a:rPr lang="zh-TW" altLang="en-US" dirty="0"/>
              <a:t>https://meet.bnext.com.tw/articles/view/52326</a:t>
            </a:r>
          </a:p>
        </p:txBody>
      </p:sp>
    </p:spTree>
    <p:extLst>
      <p:ext uri="{BB962C8B-B14F-4D97-AF65-F5344CB8AC3E}">
        <p14:creationId xmlns:p14="http://schemas.microsoft.com/office/powerpoint/2010/main" val="29884244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36840" y="-27384"/>
            <a:ext cx="4487152" cy="5262979"/>
          </a:xfrm>
          <a:prstGeom prst="rect">
            <a:avLst/>
          </a:prstGeom>
        </p:spPr>
        <p:txBody>
          <a:bodyPr wrap="square">
            <a:spAutoFit/>
          </a:bodyPr>
          <a:lstStyle/>
          <a:p>
            <a:r>
              <a:rPr lang="zh-TW" altLang="en-US" sz="1600" dirty="0"/>
              <a:t>&lt;?php</a:t>
            </a:r>
          </a:p>
          <a:p>
            <a:r>
              <a:rPr lang="zh-TW" altLang="en-US" sz="1600" dirty="0"/>
              <a:t>session_start();</a:t>
            </a:r>
          </a:p>
          <a:p>
            <a:r>
              <a:rPr lang="zh-TW" altLang="en-US" sz="1600" dirty="0"/>
              <a:t>$users = [</a:t>
            </a:r>
          </a:p>
          <a:p>
            <a:r>
              <a:rPr lang="zh-TW" altLang="en-US" sz="1600" dirty="0"/>
              <a:t>    'admin' =&gt; '123456',</a:t>
            </a:r>
          </a:p>
          <a:p>
            <a:r>
              <a:rPr lang="zh-TW" altLang="en-US" sz="1600" dirty="0"/>
              <a:t>    'user' =&gt; 'password'</a:t>
            </a:r>
          </a:p>
          <a:p>
            <a:r>
              <a:rPr lang="zh-TW" altLang="en-US" sz="1600" dirty="0"/>
              <a:t>];</a:t>
            </a:r>
          </a:p>
          <a:p>
            <a:endParaRPr lang="zh-TW" altLang="en-US" sz="1600" dirty="0"/>
          </a:p>
          <a:p>
            <a:r>
              <a:rPr lang="zh-TW" altLang="en-US" sz="1600" dirty="0"/>
              <a:t>if ($_SERVER["REQUEST_METHOD"] === "POST") {</a:t>
            </a:r>
          </a:p>
          <a:p>
            <a:r>
              <a:rPr lang="zh-TW" altLang="en-US" sz="1600" dirty="0"/>
              <a:t>    $username = $_POST['username'] ?? '';</a:t>
            </a:r>
          </a:p>
          <a:p>
            <a:r>
              <a:rPr lang="zh-TW" altLang="en-US" sz="1600" dirty="0"/>
              <a:t>    $password = $_POST['password'] ?? '';</a:t>
            </a:r>
          </a:p>
          <a:p>
            <a:endParaRPr lang="zh-TW" altLang="en-US" sz="1600" dirty="0"/>
          </a:p>
          <a:p>
            <a:r>
              <a:rPr lang="zh-TW" altLang="en-US" sz="1600" dirty="0"/>
              <a:t>    if (isset($users[$username]) &amp;&amp; $users[$username] === $password) {</a:t>
            </a:r>
          </a:p>
          <a:p>
            <a:r>
              <a:rPr lang="zh-TW" altLang="en-US" sz="1600" dirty="0"/>
              <a:t>        $_SESSION['username'] = $username;</a:t>
            </a:r>
          </a:p>
          <a:p>
            <a:r>
              <a:rPr lang="zh-TW" altLang="en-US" sz="1600" dirty="0"/>
              <a:t>        header("Location: dashboard1.php");</a:t>
            </a:r>
          </a:p>
          <a:p>
            <a:r>
              <a:rPr lang="zh-TW" altLang="en-US" sz="1600" dirty="0"/>
              <a:t>        exit;</a:t>
            </a:r>
          </a:p>
          <a:p>
            <a:r>
              <a:rPr lang="zh-TW" altLang="en-US" sz="1600" dirty="0"/>
              <a:t>    } else {</a:t>
            </a:r>
          </a:p>
          <a:p>
            <a:r>
              <a:rPr lang="zh-TW" altLang="en-US" sz="1600" dirty="0"/>
              <a:t>        $error = "帳號或密碼錯誤";</a:t>
            </a:r>
          </a:p>
          <a:p>
            <a:r>
              <a:rPr lang="zh-TW" altLang="en-US" sz="1600" dirty="0"/>
              <a:t>    }</a:t>
            </a:r>
          </a:p>
          <a:p>
            <a:r>
              <a:rPr lang="zh-TW" altLang="en-US" sz="1600" dirty="0"/>
              <a:t>}</a:t>
            </a:r>
          </a:p>
          <a:p>
            <a:r>
              <a:rPr lang="zh-TW" altLang="en-US" sz="1600" dirty="0"/>
              <a:t>?&gt;</a:t>
            </a:r>
          </a:p>
        </p:txBody>
      </p:sp>
      <p:sp>
        <p:nvSpPr>
          <p:cNvPr id="4" name="矩形 3"/>
          <p:cNvSpPr/>
          <p:nvPr/>
        </p:nvSpPr>
        <p:spPr>
          <a:xfrm>
            <a:off x="5591944" y="1534081"/>
            <a:ext cx="5076056" cy="5078313"/>
          </a:xfrm>
          <a:prstGeom prst="rect">
            <a:avLst/>
          </a:prstGeom>
        </p:spPr>
        <p:txBody>
          <a:bodyPr wrap="square">
            <a:spAutoFit/>
          </a:bodyPr>
          <a:lstStyle/>
          <a:p>
            <a:r>
              <a:rPr lang="zh-TW" altLang="en-US" dirty="0"/>
              <a:t>&lt;!DOCTYPE html&gt;</a:t>
            </a:r>
          </a:p>
          <a:p>
            <a:r>
              <a:rPr lang="zh-TW" altLang="en-US" dirty="0"/>
              <a:t>&lt;html&gt;</a:t>
            </a:r>
          </a:p>
          <a:p>
            <a:r>
              <a:rPr lang="zh-TW" altLang="en-US" dirty="0"/>
              <a:t>&lt;head&gt;</a:t>
            </a:r>
          </a:p>
          <a:p>
            <a:r>
              <a:rPr lang="zh-TW" altLang="en-US" dirty="0"/>
              <a:t>    &lt;meta charset="UTF-8"&gt;</a:t>
            </a:r>
          </a:p>
          <a:p>
            <a:r>
              <a:rPr lang="zh-TW" altLang="en-US" dirty="0"/>
              <a:t>    &lt;title&gt;登入&lt;/title&gt;</a:t>
            </a:r>
          </a:p>
          <a:p>
            <a:r>
              <a:rPr lang="zh-TW" altLang="en-US" dirty="0"/>
              <a:t>&lt;/head&gt;</a:t>
            </a:r>
          </a:p>
          <a:p>
            <a:r>
              <a:rPr lang="zh-TW" altLang="en-US" dirty="0"/>
              <a:t>&lt;body&gt;</a:t>
            </a:r>
          </a:p>
          <a:p>
            <a:r>
              <a:rPr lang="zh-TW" altLang="en-US" dirty="0"/>
              <a:t>&lt;h2&gt;登入系統1&lt;/h2&gt;</a:t>
            </a:r>
          </a:p>
          <a:p>
            <a:r>
              <a:rPr lang="zh-TW" altLang="en-US" dirty="0"/>
              <a:t>&lt;form method="post"&gt;</a:t>
            </a:r>
          </a:p>
          <a:p>
            <a:r>
              <a:rPr lang="zh-TW" altLang="en-US" dirty="0"/>
              <a:t>    帳號: &lt;input type="text" name="username"&gt;&lt;br&gt;</a:t>
            </a:r>
          </a:p>
          <a:p>
            <a:r>
              <a:rPr lang="zh-TW" altLang="en-US" dirty="0"/>
              <a:t>    密碼: &lt;input type="password" name="password"&gt;&lt;br&gt;</a:t>
            </a:r>
          </a:p>
          <a:p>
            <a:r>
              <a:rPr lang="zh-TW" altLang="en-US" dirty="0"/>
              <a:t>    &lt;input type="submit" value="登入"&gt;</a:t>
            </a:r>
          </a:p>
          <a:p>
            <a:r>
              <a:rPr lang="zh-TW" altLang="en-US" dirty="0"/>
              <a:t>&lt;/form&gt;</a:t>
            </a:r>
          </a:p>
          <a:p>
            <a:r>
              <a:rPr lang="zh-TW" altLang="en-US" dirty="0"/>
              <a:t>&lt;?php if (isset($error)) echo "&lt;p style='color:red;'&gt;$error&lt;/p&gt;"; ?&gt;</a:t>
            </a:r>
          </a:p>
          <a:p>
            <a:r>
              <a:rPr lang="zh-TW" altLang="en-US" dirty="0"/>
              <a:t>&lt;/body&gt;</a:t>
            </a:r>
          </a:p>
          <a:p>
            <a:r>
              <a:rPr lang="zh-TW" altLang="en-US" dirty="0"/>
              <a:t>&lt;/html&gt;</a:t>
            </a:r>
          </a:p>
        </p:txBody>
      </p:sp>
    </p:spTree>
    <p:extLst>
      <p:ext uri="{BB962C8B-B14F-4D97-AF65-F5344CB8AC3E}">
        <p14:creationId xmlns:p14="http://schemas.microsoft.com/office/powerpoint/2010/main" val="39568495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smtClean="0"/>
              <a:t>ChatGPT</a:t>
            </a:r>
            <a:r>
              <a:rPr lang="en-US" altLang="zh-TW" dirty="0" smtClean="0"/>
              <a:t> </a:t>
            </a:r>
            <a:r>
              <a:rPr lang="zh-TW" altLang="en-US" dirty="0" smtClean="0"/>
              <a:t>做摘要</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706987" y="1736990"/>
            <a:ext cx="5482146" cy="4878712"/>
          </a:xfrm>
          <a:prstGeom prst="rect">
            <a:avLst/>
          </a:prstGeom>
        </p:spPr>
      </p:pic>
      <p:pic>
        <p:nvPicPr>
          <p:cNvPr id="5" name="圖片 4"/>
          <p:cNvPicPr>
            <a:picLocks noChangeAspect="1"/>
          </p:cNvPicPr>
          <p:nvPr/>
        </p:nvPicPr>
        <p:blipFill>
          <a:blip r:embed="rId3"/>
          <a:stretch>
            <a:fillRect/>
          </a:stretch>
        </p:blipFill>
        <p:spPr>
          <a:xfrm>
            <a:off x="5727743" y="1677414"/>
            <a:ext cx="6125590" cy="4901708"/>
          </a:xfrm>
          <a:prstGeom prst="rect">
            <a:avLst/>
          </a:prstGeom>
        </p:spPr>
      </p:pic>
    </p:spTree>
    <p:extLst>
      <p:ext uri="{BB962C8B-B14F-4D97-AF65-F5344CB8AC3E}">
        <p14:creationId xmlns:p14="http://schemas.microsoft.com/office/powerpoint/2010/main" val="33429633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Generative AI and Creative Learning Concerns Opportunities and Choices</a:t>
            </a:r>
            <a:endParaRPr lang="zh-TW" altLang="en-US" dirty="0"/>
          </a:p>
        </p:txBody>
      </p:sp>
      <p:sp>
        <p:nvSpPr>
          <p:cNvPr id="3" name="內容版面配置區 2"/>
          <p:cNvSpPr>
            <a:spLocks noGrp="1"/>
          </p:cNvSpPr>
          <p:nvPr>
            <p:ph idx="1"/>
          </p:nvPr>
        </p:nvSpPr>
        <p:spPr/>
        <p:txBody>
          <a:bodyPr>
            <a:normAutofit/>
          </a:bodyPr>
          <a:lstStyle/>
          <a:p>
            <a:pPr lvl="0"/>
            <a:r>
              <a:rPr lang="en-US" altLang="zh-TW" b="1" dirty="0" smtClean="0"/>
              <a:t>Projects</a:t>
            </a:r>
            <a:endParaRPr lang="en-US" altLang="zh-TW" dirty="0"/>
          </a:p>
          <a:p>
            <a:pPr lvl="1" eaLnBrk="0" fontAlgn="base" hangingPunct="0">
              <a:lnSpc>
                <a:spcPct val="100000"/>
              </a:lnSpc>
              <a:spcBef>
                <a:spcPct val="0"/>
              </a:spcBef>
              <a:spcAft>
                <a:spcPct val="0"/>
              </a:spcAft>
            </a:pPr>
            <a:r>
              <a:rPr lang="zh-TW" altLang="zh-TW" dirty="0" smtClean="0">
                <a:latin typeface="Arial" panose="020B0604020202020204" pitchFamily="34" charset="0"/>
              </a:rPr>
              <a:t>學生</a:t>
            </a:r>
            <a:r>
              <a:rPr lang="zh-TW" altLang="zh-TW" dirty="0">
                <a:latin typeface="Arial" panose="020B0604020202020204" pitchFamily="34" charset="0"/>
              </a:rPr>
              <a:t>可在專案過程中使用生成式AI工具。</a:t>
            </a:r>
          </a:p>
          <a:p>
            <a:pPr lvl="1" eaLnBrk="0" fontAlgn="base" hangingPunct="0">
              <a:lnSpc>
                <a:spcPct val="100000"/>
              </a:lnSpc>
              <a:spcBef>
                <a:spcPct val="0"/>
              </a:spcBef>
              <a:spcAft>
                <a:spcPct val="0"/>
              </a:spcAft>
            </a:pPr>
            <a:r>
              <a:rPr lang="zh-TW" altLang="zh-TW" dirty="0">
                <a:latin typeface="Arial" panose="020B0604020202020204" pitchFamily="34" charset="0"/>
              </a:rPr>
              <a:t>當遇到瓶頸時，可輸入初步想法並請AI提供變化或改進建議。</a:t>
            </a:r>
          </a:p>
          <a:p>
            <a:pPr lvl="1" eaLnBrk="0" fontAlgn="base" hangingPunct="0">
              <a:lnSpc>
                <a:spcPct val="100000"/>
              </a:lnSpc>
              <a:spcBef>
                <a:spcPct val="0"/>
              </a:spcBef>
              <a:spcAft>
                <a:spcPct val="0"/>
              </a:spcAft>
            </a:pPr>
            <a:r>
              <a:rPr lang="zh-TW" altLang="zh-TW" dirty="0">
                <a:latin typeface="Arial" panose="020B0604020202020204" pitchFamily="34" charset="0"/>
              </a:rPr>
              <a:t>當專案出現問題時，可向AI解釋問題並請求調試幫助。 </a:t>
            </a:r>
          </a:p>
          <a:p>
            <a:pPr lvl="0"/>
            <a:r>
              <a:rPr lang="en-US" altLang="zh-TW" b="1" dirty="0" smtClean="0"/>
              <a:t>Passion</a:t>
            </a:r>
          </a:p>
          <a:p>
            <a:pPr lvl="1" eaLnBrk="0" fontAlgn="base" hangingPunct="0">
              <a:lnSpc>
                <a:spcPct val="100000"/>
              </a:lnSpc>
              <a:spcBef>
                <a:spcPct val="0"/>
              </a:spcBef>
              <a:spcAft>
                <a:spcPct val="0"/>
              </a:spcAft>
            </a:pPr>
            <a:r>
              <a:rPr lang="zh-TW" altLang="zh-TW" dirty="0">
                <a:latin typeface="Arial" panose="020B0604020202020204" pitchFamily="34" charset="0"/>
              </a:rPr>
              <a:t>學生應使用生成式AI創建與自己個人意義相關的專案。</a:t>
            </a:r>
          </a:p>
          <a:p>
            <a:pPr lvl="1" eaLnBrk="0" fontAlgn="base" hangingPunct="0">
              <a:lnSpc>
                <a:spcPct val="100000"/>
              </a:lnSpc>
              <a:spcBef>
                <a:spcPct val="0"/>
              </a:spcBef>
              <a:spcAft>
                <a:spcPct val="0"/>
              </a:spcAft>
            </a:pPr>
            <a:r>
              <a:rPr lang="zh-TW" altLang="zh-TW" dirty="0" smtClean="0">
                <a:latin typeface="Arial" panose="020B0604020202020204" pitchFamily="34" charset="0"/>
              </a:rPr>
              <a:t>Karishma </a:t>
            </a:r>
            <a:r>
              <a:rPr lang="zh-TW" altLang="zh-TW" dirty="0">
                <a:latin typeface="Arial" panose="020B0604020202020204" pitchFamily="34" charset="0"/>
              </a:rPr>
              <a:t>Chadha在MIT媒體實驗室的工作，幫助年輕人創建動態自我表徵，並基於這些表徵分享個人故事，以探索和表達他們的文化身份。 </a:t>
            </a:r>
            <a:endParaRPr lang="en-US" altLang="zh-TW" dirty="0">
              <a:latin typeface="Arial" panose="020B0604020202020204" pitchFamily="34" charset="0"/>
            </a:endParaRPr>
          </a:p>
          <a:p>
            <a:pPr lvl="0"/>
            <a:r>
              <a:rPr lang="en-US" altLang="zh-TW" b="1" dirty="0" smtClean="0"/>
              <a:t>Peers</a:t>
            </a:r>
            <a:endParaRPr lang="en-US" altLang="zh-TW" dirty="0" smtClean="0"/>
          </a:p>
          <a:p>
            <a:pPr lvl="0"/>
            <a:r>
              <a:rPr lang="en-US" altLang="zh-TW" b="1" dirty="0" smtClean="0"/>
              <a:t>Play</a:t>
            </a:r>
            <a:endParaRPr lang="en-US" altLang="zh-TW" dirty="0"/>
          </a:p>
        </p:txBody>
      </p:sp>
    </p:spTree>
    <p:extLst>
      <p:ext uri="{BB962C8B-B14F-4D97-AF65-F5344CB8AC3E}">
        <p14:creationId xmlns:p14="http://schemas.microsoft.com/office/powerpoint/2010/main" val="219371629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Generative AI and Creative Learning Concerns Opportunities and Choices</a:t>
            </a:r>
            <a:endParaRPr lang="zh-TW" altLang="en-US" dirty="0"/>
          </a:p>
        </p:txBody>
      </p:sp>
      <p:sp>
        <p:nvSpPr>
          <p:cNvPr id="3" name="內容版面配置區 2"/>
          <p:cNvSpPr>
            <a:spLocks noGrp="1"/>
          </p:cNvSpPr>
          <p:nvPr>
            <p:ph idx="1"/>
          </p:nvPr>
        </p:nvSpPr>
        <p:spPr>
          <a:xfrm>
            <a:off x="838199" y="1825624"/>
            <a:ext cx="11072150" cy="4702497"/>
          </a:xfrm>
        </p:spPr>
        <p:txBody>
          <a:bodyPr>
            <a:normAutofit/>
          </a:bodyPr>
          <a:lstStyle/>
          <a:p>
            <a:pPr lvl="0"/>
            <a:r>
              <a:rPr lang="en-US" altLang="zh-TW" b="1" dirty="0" smtClean="0"/>
              <a:t>Projects</a:t>
            </a:r>
            <a:endParaRPr lang="en-US" altLang="zh-TW" dirty="0"/>
          </a:p>
          <a:p>
            <a:pPr lvl="0"/>
            <a:r>
              <a:rPr lang="en-US" altLang="zh-TW" b="1" dirty="0" smtClean="0"/>
              <a:t>Passion</a:t>
            </a:r>
          </a:p>
          <a:p>
            <a:pPr lvl="0"/>
            <a:r>
              <a:rPr lang="en-US" altLang="zh-TW" b="1" dirty="0" smtClean="0"/>
              <a:t>Peers</a:t>
            </a:r>
          </a:p>
          <a:p>
            <a:pPr lvl="1" eaLnBrk="0" fontAlgn="base" hangingPunct="0">
              <a:lnSpc>
                <a:spcPct val="100000"/>
              </a:lnSpc>
              <a:spcBef>
                <a:spcPct val="0"/>
              </a:spcBef>
              <a:spcAft>
                <a:spcPct val="0"/>
              </a:spcAft>
            </a:pPr>
            <a:r>
              <a:rPr lang="zh-TW" altLang="zh-TW" dirty="0" smtClean="0">
                <a:latin typeface="Arial" panose="020B0604020202020204" pitchFamily="34" charset="0"/>
              </a:rPr>
              <a:t>大多數</a:t>
            </a:r>
            <a:r>
              <a:rPr lang="zh-TW" altLang="zh-TW" dirty="0">
                <a:latin typeface="Arial" panose="020B0604020202020204" pitchFamily="34" charset="0"/>
              </a:rPr>
              <a:t>AI輔導工具設計為一對一互動。</a:t>
            </a:r>
          </a:p>
          <a:p>
            <a:pPr lvl="1" eaLnBrk="0" fontAlgn="base" hangingPunct="0">
              <a:lnSpc>
                <a:spcPct val="100000"/>
              </a:lnSpc>
              <a:spcBef>
                <a:spcPct val="0"/>
              </a:spcBef>
              <a:spcAft>
                <a:spcPct val="0"/>
              </a:spcAft>
            </a:pPr>
            <a:r>
              <a:rPr lang="zh-TW" altLang="zh-TW" dirty="0">
                <a:latin typeface="Arial" panose="020B0604020202020204" pitchFamily="34" charset="0"/>
              </a:rPr>
              <a:t>然而，創意學習經驗通常涉及人與人之間的學習。</a:t>
            </a:r>
          </a:p>
          <a:p>
            <a:pPr lvl="1" eaLnBrk="0" fontAlgn="base" hangingPunct="0">
              <a:lnSpc>
                <a:spcPct val="100000"/>
              </a:lnSpc>
              <a:spcBef>
                <a:spcPct val="0"/>
              </a:spcBef>
              <a:spcAft>
                <a:spcPct val="0"/>
              </a:spcAft>
            </a:pPr>
            <a:r>
              <a:rPr lang="zh-TW" altLang="zh-TW" dirty="0">
                <a:latin typeface="Arial" panose="020B0604020202020204" pitchFamily="34" charset="0"/>
              </a:rPr>
              <a:t>生成式AI工具應設計成促進學生之間的合作，幫助他們與有相似興趣或互補技能的人聯繫。 </a:t>
            </a:r>
          </a:p>
          <a:p>
            <a:pPr lvl="0"/>
            <a:r>
              <a:rPr lang="en-US" altLang="zh-TW" b="1" dirty="0" smtClean="0"/>
              <a:t>Play</a:t>
            </a:r>
          </a:p>
          <a:p>
            <a:pPr lvl="1" eaLnBrk="0" fontAlgn="base" hangingPunct="0">
              <a:lnSpc>
                <a:spcPct val="100000"/>
              </a:lnSpc>
              <a:spcBef>
                <a:spcPct val="0"/>
              </a:spcBef>
              <a:spcAft>
                <a:spcPct val="0"/>
              </a:spcAft>
            </a:pPr>
            <a:r>
              <a:rPr lang="zh-TW" altLang="zh-TW" dirty="0" smtClean="0">
                <a:latin typeface="Arial" panose="020B0604020202020204" pitchFamily="34" charset="0"/>
              </a:rPr>
              <a:t>玩樂</a:t>
            </a:r>
            <a:r>
              <a:rPr lang="zh-TW" altLang="zh-TW" dirty="0">
                <a:latin typeface="Arial" panose="020B0604020202020204" pitchFamily="34" charset="0"/>
              </a:rPr>
              <a:t>不僅僅是歡笑與娛樂，而是勇於實驗、嘗試新事物、冒險及推動邊界。</a:t>
            </a:r>
          </a:p>
          <a:p>
            <a:pPr lvl="1" eaLnBrk="0" fontAlgn="base" hangingPunct="0">
              <a:lnSpc>
                <a:spcPct val="100000"/>
              </a:lnSpc>
              <a:spcBef>
                <a:spcPct val="0"/>
              </a:spcBef>
              <a:spcAft>
                <a:spcPct val="0"/>
              </a:spcAft>
            </a:pPr>
            <a:r>
              <a:rPr lang="zh-TW" altLang="zh-TW" dirty="0">
                <a:latin typeface="Arial" panose="020B0604020202020204" pitchFamily="34" charset="0"/>
              </a:rPr>
              <a:t>我們應提供學生機會，利用AI技術探索新方向，嘗試新可能性，並迭代改進他們的想法。 </a:t>
            </a:r>
          </a:p>
        </p:txBody>
      </p:sp>
    </p:spTree>
    <p:extLst>
      <p:ext uri="{BB962C8B-B14F-4D97-AF65-F5344CB8AC3E}">
        <p14:creationId xmlns:p14="http://schemas.microsoft.com/office/powerpoint/2010/main" val="25696303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81308" y="506110"/>
            <a:ext cx="10705797" cy="6022011"/>
          </a:xfrm>
        </p:spPr>
      </p:pic>
    </p:spTree>
    <p:extLst>
      <p:ext uri="{BB962C8B-B14F-4D97-AF65-F5344CB8AC3E}">
        <p14:creationId xmlns:p14="http://schemas.microsoft.com/office/powerpoint/2010/main" val="26350002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81309" y="506110"/>
            <a:ext cx="10685220" cy="6010436"/>
          </a:xfrm>
        </p:spPr>
      </p:pic>
    </p:spTree>
    <p:extLst>
      <p:ext uri="{BB962C8B-B14F-4D97-AF65-F5344CB8AC3E}">
        <p14:creationId xmlns:p14="http://schemas.microsoft.com/office/powerpoint/2010/main" val="41340925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生成式 </a:t>
            </a:r>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可能損害學習</a:t>
            </a:r>
          </a:p>
        </p:txBody>
      </p:sp>
      <p:sp>
        <p:nvSpPr>
          <p:cNvPr id="3" name="內容版面配置區 2"/>
          <p:cNvSpPr>
            <a:spLocks noGrp="1"/>
          </p:cNvSpPr>
          <p:nvPr>
            <p:ph idx="1"/>
          </p:nvPr>
        </p:nvSpPr>
        <p:spPr>
          <a:xfrm>
            <a:off x="127323" y="1413009"/>
            <a:ext cx="11979796" cy="5172986"/>
          </a:xfrm>
        </p:spPr>
        <p:txBody>
          <a:bodyPr>
            <a:noAutofit/>
          </a:bodyPr>
          <a:lstStyle/>
          <a:p>
            <a:r>
              <a:rPr lang="zh-TW" altLang="en-US" dirty="0" smtClean="0">
                <a:latin typeface="微軟正黑體" panose="020B0604030504040204" pitchFamily="34" charset="-120"/>
                <a:ea typeface="微軟正黑體" panose="020B0604030504040204" pitchFamily="34" charset="-120"/>
              </a:rPr>
              <a:t>生成</a:t>
            </a:r>
            <a:r>
              <a:rPr lang="zh-TW" altLang="en-US" dirty="0">
                <a:latin typeface="微軟正黑體" panose="020B0604030504040204" pitchFamily="34" charset="-120"/>
                <a:ea typeface="微軟正黑體" panose="020B0604030504040204" pitchFamily="34" charset="-120"/>
              </a:rPr>
              <a:t>式 </a:t>
            </a:r>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讓學生們 </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或者願意好好運用 </a:t>
            </a:r>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的學生們</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到達以前不容易到達的高度</a:t>
            </a:r>
            <a:r>
              <a:rPr lang="zh-TW" altLang="en-US" dirty="0" smtClean="0">
                <a:latin typeface="微軟正黑體" panose="020B0604030504040204" pitchFamily="34" charset="-120"/>
                <a:ea typeface="微軟正黑體" panose="020B0604030504040204" pitchFamily="34" charset="-120"/>
              </a:rPr>
              <a:t>。那麼</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問題到底在哪裡呢</a:t>
            </a:r>
            <a:r>
              <a:rPr lang="en-US" altLang="zh-TW" dirty="0">
                <a:latin typeface="微軟正黑體" panose="020B0604030504040204" pitchFamily="34" charset="-120"/>
                <a:ea typeface="微軟正黑體" panose="020B0604030504040204" pitchFamily="34" charset="-120"/>
              </a:rPr>
              <a:t>? </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Mitchel </a:t>
            </a:r>
            <a:r>
              <a:rPr lang="en-US" altLang="zh-TW" dirty="0">
                <a:latin typeface="微軟正黑體" panose="020B0604030504040204" pitchFamily="34" charset="-120"/>
                <a:ea typeface="微軟正黑體" panose="020B0604030504040204" pitchFamily="34" charset="-120"/>
              </a:rPr>
              <a:t>Resnick </a:t>
            </a:r>
            <a:r>
              <a:rPr lang="zh-TW" altLang="en-US" dirty="0">
                <a:latin typeface="微軟正黑體" panose="020B0604030504040204" pitchFamily="34" charset="-120"/>
                <a:ea typeface="微軟正黑體" panose="020B0604030504040204" pitchFamily="34" charset="-120"/>
              </a:rPr>
              <a:t>寫的 </a:t>
            </a:r>
            <a:r>
              <a:rPr lang="en-US" altLang="zh-TW" dirty="0" smtClean="0">
                <a:latin typeface="微軟正黑體" panose="020B0604030504040204" pitchFamily="34" charset="-120"/>
                <a:ea typeface="微軟正黑體" panose="020B0604030504040204" pitchFamily="34" charset="-120"/>
              </a:rPr>
              <a:t>“Generative </a:t>
            </a:r>
            <a:r>
              <a:rPr lang="en-US" altLang="zh-TW" dirty="0">
                <a:latin typeface="微軟正黑體" panose="020B0604030504040204" pitchFamily="34" charset="-120"/>
                <a:ea typeface="微軟正黑體" panose="020B0604030504040204" pitchFamily="34" charset="-120"/>
              </a:rPr>
              <a:t>AI and Creative Learning: Concerns, Opportunities, and </a:t>
            </a:r>
            <a:r>
              <a:rPr lang="en-US" altLang="zh-TW" dirty="0" smtClean="0">
                <a:latin typeface="微軟正黑體" panose="020B0604030504040204" pitchFamily="34" charset="-120"/>
                <a:ea typeface="微軟正黑體" panose="020B0604030504040204" pitchFamily="34" charset="-120"/>
              </a:rPr>
              <a:t>Choices”</a:t>
            </a:r>
            <a:r>
              <a:rPr lang="zh-TW" altLang="en-US" dirty="0" smtClean="0">
                <a:latin typeface="微軟正黑體" panose="020B0604030504040204" pitchFamily="34" charset="-120"/>
                <a:ea typeface="微軟正黑體" panose="020B0604030504040204" pitchFamily="34" charset="-120"/>
              </a:rPr>
              <a:t>點出問題</a:t>
            </a:r>
            <a:endParaRPr lang="en-US" altLang="zh-TW" dirty="0" smtClean="0">
              <a:latin typeface="微軟正黑體" panose="020B0604030504040204" pitchFamily="34" charset="-120"/>
              <a:ea typeface="微軟正黑體" panose="020B0604030504040204" pitchFamily="34" charset="-120"/>
            </a:endParaRPr>
          </a:p>
          <a:p>
            <a:pPr marL="457200" lvl="1" indent="0">
              <a:buNone/>
            </a:pPr>
            <a:r>
              <a:rPr lang="en-US" altLang="zh-TW" sz="2800" dirty="0" smtClean="0">
                <a:latin typeface="微軟正黑體" panose="020B0604030504040204" pitchFamily="34" charset="-120"/>
                <a:ea typeface="微軟正黑體" panose="020B0604030504040204" pitchFamily="34" charset="-120"/>
              </a:rPr>
              <a:t>Mitchel Resnick </a:t>
            </a:r>
            <a:r>
              <a:rPr lang="zh-TW" altLang="en-US" sz="2800" dirty="0" smtClean="0">
                <a:latin typeface="微軟正黑體" panose="020B0604030504040204" pitchFamily="34" charset="-120"/>
                <a:ea typeface="微軟正黑體" panose="020B0604030504040204" pitchFamily="34" charset="-120"/>
              </a:rPr>
              <a:t>是 </a:t>
            </a:r>
            <a:r>
              <a:rPr lang="en-US" altLang="zh-TW" sz="2800" dirty="0" smtClean="0">
                <a:latin typeface="微軟正黑體" panose="020B0604030504040204" pitchFamily="34" charset="-120"/>
                <a:ea typeface="微軟正黑體" panose="020B0604030504040204" pitchFamily="34" charset="-120"/>
              </a:rPr>
              <a:t>MIT </a:t>
            </a:r>
            <a:r>
              <a:rPr lang="zh-TW" altLang="en-US" sz="2800" dirty="0" smtClean="0">
                <a:latin typeface="微軟正黑體" panose="020B0604030504040204" pitchFamily="34" charset="-120"/>
                <a:ea typeface="微軟正黑體" panose="020B0604030504040204" pitchFamily="34" charset="-120"/>
              </a:rPr>
              <a:t>的老師</a:t>
            </a:r>
            <a:r>
              <a:rPr lang="en-US" altLang="zh-TW" sz="2800" dirty="0" smtClean="0">
                <a:latin typeface="微軟正黑體" panose="020B0604030504040204" pitchFamily="34" charset="-120"/>
                <a:ea typeface="微軟正黑體" panose="020B0604030504040204" pitchFamily="34" charset="-120"/>
              </a:rPr>
              <a:t>, </a:t>
            </a:r>
            <a:r>
              <a:rPr lang="zh-TW" altLang="en-US" sz="2800" dirty="0" smtClean="0">
                <a:latin typeface="微軟正黑體" panose="020B0604030504040204" pitchFamily="34" charset="-120"/>
                <a:ea typeface="微軟正黑體" panose="020B0604030504040204" pitchFamily="34" charset="-120"/>
              </a:rPr>
              <a:t>很多人知道</a:t>
            </a:r>
            <a:r>
              <a:rPr lang="en-US" altLang="zh-TW" sz="2800" dirty="0" smtClean="0">
                <a:latin typeface="微軟正黑體" panose="020B0604030504040204" pitchFamily="34" charset="-120"/>
                <a:ea typeface="微軟正黑體" panose="020B0604030504040204" pitchFamily="34" charset="-120"/>
              </a:rPr>
              <a:t>, </a:t>
            </a:r>
            <a:r>
              <a:rPr lang="zh-TW" altLang="en-US" sz="2800" dirty="0" smtClean="0">
                <a:latin typeface="微軟正黑體" panose="020B0604030504040204" pitchFamily="34" charset="-120"/>
                <a:ea typeface="微軟正黑體" panose="020B0604030504040204" pitchFamily="34" charset="-120"/>
              </a:rPr>
              <a:t>常用來教小朋友們寫程式的 </a:t>
            </a:r>
            <a:r>
              <a:rPr lang="en-US" altLang="zh-TW" sz="2800" dirty="0" smtClean="0">
                <a:latin typeface="微軟正黑體" panose="020B0604030504040204" pitchFamily="34" charset="-120"/>
                <a:ea typeface="微軟正黑體" panose="020B0604030504040204" pitchFamily="34" charset="-120"/>
              </a:rPr>
              <a:t>Scratch, </a:t>
            </a:r>
            <a:r>
              <a:rPr lang="zh-TW" altLang="en-US" sz="2800" dirty="0" smtClean="0">
                <a:latin typeface="微軟正黑體" panose="020B0604030504040204" pitchFamily="34" charset="-120"/>
                <a:ea typeface="微軟正黑體" panose="020B0604030504040204" pitchFamily="34" charset="-120"/>
              </a:rPr>
              <a:t>是他創造出來的</a:t>
            </a:r>
            <a:endParaRPr lang="zh-TW" altLang="en-US" sz="2800" dirty="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學習就像終身幼兒園</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提到的創意學習的 </a:t>
            </a:r>
            <a:r>
              <a:rPr lang="en-US" altLang="zh-TW" dirty="0">
                <a:latin typeface="微軟正黑體" panose="020B0604030504040204" pitchFamily="34" charset="-120"/>
                <a:ea typeface="微軟正黑體" panose="020B0604030504040204" pitchFamily="34" charset="-120"/>
              </a:rPr>
              <a:t>4P, </a:t>
            </a:r>
            <a:r>
              <a:rPr lang="zh-TW" altLang="en-US" dirty="0">
                <a:latin typeface="微軟正黑體" panose="020B0604030504040204" pitchFamily="34" charset="-120"/>
                <a:ea typeface="微軟正黑體" panose="020B0604030504040204" pitchFamily="34" charset="-120"/>
              </a:rPr>
              <a:t>可以用他自己的一句話來說明</a:t>
            </a:r>
            <a:r>
              <a:rPr lang="en-US" altLang="zh-TW" dirty="0" smtClean="0">
                <a:latin typeface="微軟正黑體" panose="020B0604030504040204" pitchFamily="34" charset="-120"/>
                <a:ea typeface="微軟正黑體" panose="020B0604030504040204" pitchFamily="34" charset="-120"/>
              </a:rPr>
              <a:t>: </a:t>
            </a:r>
            <a:r>
              <a:rPr lang="zh-TW" altLang="en-US" dirty="0" smtClean="0">
                <a:latin typeface="微軟正黑體" panose="020B0604030504040204" pitchFamily="34" charset="-120"/>
                <a:ea typeface="微軟正黑體" panose="020B0604030504040204" pitchFamily="34" charset="-120"/>
              </a:rPr>
              <a:t>基於</a:t>
            </a:r>
            <a:r>
              <a:rPr lang="zh-TW" altLang="en-US" dirty="0">
                <a:latin typeface="微軟正黑體" panose="020B0604030504040204" pitchFamily="34" charset="-120"/>
                <a:ea typeface="微軟正黑體" panose="020B0604030504040204" pitchFamily="34" charset="-120"/>
              </a:rPr>
              <a:t>自己的「熱情」</a:t>
            </a:r>
            <a:r>
              <a:rPr lang="en-US" altLang="zh-TW" dirty="0">
                <a:latin typeface="微軟正黑體" panose="020B0604030504040204" pitchFamily="34" charset="-120"/>
                <a:ea typeface="微軟正黑體" panose="020B0604030504040204" pitchFamily="34" charset="-120"/>
              </a:rPr>
              <a:t>(Passion), </a:t>
            </a:r>
            <a:r>
              <a:rPr lang="zh-TW" altLang="en-US" dirty="0">
                <a:latin typeface="微軟正黑體" panose="020B0604030504040204" pitchFamily="34" charset="-120"/>
                <a:ea typeface="微軟正黑體" panose="020B0604030504040204" pitchFamily="34" charset="-120"/>
              </a:rPr>
              <a:t>與「同伴」</a:t>
            </a:r>
            <a:r>
              <a:rPr lang="en-US" altLang="zh-TW" dirty="0">
                <a:latin typeface="微軟正黑體" panose="020B0604030504040204" pitchFamily="34" charset="-120"/>
                <a:ea typeface="微軟正黑體" panose="020B0604030504040204" pitchFamily="34" charset="-120"/>
              </a:rPr>
              <a:t>(Peers) </a:t>
            </a:r>
            <a:r>
              <a:rPr lang="zh-TW" altLang="en-US" dirty="0">
                <a:latin typeface="微軟正黑體" panose="020B0604030504040204" pitchFamily="34" charset="-120"/>
                <a:ea typeface="微軟正黑體" panose="020B0604030504040204" pitchFamily="34" charset="-120"/>
              </a:rPr>
              <a:t>合作</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帶著「好玩」</a:t>
            </a:r>
            <a:r>
              <a:rPr lang="en-US" altLang="zh-TW" dirty="0">
                <a:latin typeface="微軟正黑體" panose="020B0604030504040204" pitchFamily="34" charset="-120"/>
                <a:ea typeface="微軟正黑體" panose="020B0604030504040204" pitchFamily="34" charset="-120"/>
              </a:rPr>
              <a:t>(Play) </a:t>
            </a:r>
            <a:r>
              <a:rPr lang="zh-TW" altLang="en-US" dirty="0">
                <a:latin typeface="微軟正黑體" panose="020B0604030504040204" pitchFamily="34" charset="-120"/>
                <a:ea typeface="微軟正黑體" panose="020B0604030504040204" pitchFamily="34" charset="-120"/>
              </a:rPr>
              <a:t>的心態參與「專案」</a:t>
            </a:r>
            <a:r>
              <a:rPr lang="en-US" altLang="zh-TW" dirty="0">
                <a:latin typeface="微軟正黑體" panose="020B0604030504040204" pitchFamily="34" charset="-120"/>
                <a:ea typeface="微軟正黑體" panose="020B0604030504040204" pitchFamily="34" charset="-120"/>
              </a:rPr>
              <a:t>(Projects) </a:t>
            </a:r>
            <a:r>
              <a:rPr lang="zh-TW" altLang="en-US" dirty="0">
                <a:latin typeface="微軟正黑體" panose="020B0604030504040204" pitchFamily="34" charset="-120"/>
                <a:ea typeface="微軟正黑體" panose="020B0604030504040204" pitchFamily="34" charset="-120"/>
              </a:rPr>
              <a:t>時</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他們最有可能發展成為具有創造力、好奇心和協作精神的學習</a:t>
            </a:r>
            <a:r>
              <a:rPr lang="zh-TW" altLang="en-US" dirty="0" smtClean="0">
                <a:latin typeface="微軟正黑體" panose="020B0604030504040204" pitchFamily="34" charset="-120"/>
                <a:ea typeface="微軟正黑體" panose="020B0604030504040204" pitchFamily="34" charset="-120"/>
              </a:rPr>
              <a:t>者</a:t>
            </a:r>
            <a:endParaRPr lang="zh-TW" altLang="en-US" dirty="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完整</a:t>
            </a:r>
            <a:r>
              <a:rPr lang="zh-TW" altLang="en-US" dirty="0">
                <a:latin typeface="微軟正黑體" panose="020B0604030504040204" pitchFamily="34" charset="-120"/>
                <a:ea typeface="微軟正黑體" panose="020B0604030504040204" pitchFamily="34" charset="-120"/>
              </a:rPr>
              <a:t>的文章</a:t>
            </a:r>
            <a:r>
              <a:rPr lang="en-US" altLang="zh-TW" dirty="0" smtClean="0">
                <a:latin typeface="微軟正黑體" panose="020B0604030504040204" pitchFamily="34" charset="-120"/>
                <a:ea typeface="微軟正黑體" panose="020B0604030504040204" pitchFamily="34" charset="-120"/>
              </a:rPr>
              <a:t>: </a:t>
            </a:r>
            <a:r>
              <a:rPr lang="en-US" altLang="zh-TW" dirty="0" smtClean="0">
                <a:latin typeface="微軟正黑體" panose="020B0604030504040204" pitchFamily="34" charset="-120"/>
                <a:ea typeface="微軟正黑體" panose="020B0604030504040204" pitchFamily="34" charset="-120"/>
                <a:hlinkClick r:id="rId2"/>
              </a:rPr>
              <a:t>https</a:t>
            </a:r>
            <a:r>
              <a:rPr lang="en-US" altLang="zh-TW" dirty="0">
                <a:latin typeface="微軟正黑體" panose="020B0604030504040204" pitchFamily="34" charset="-120"/>
                <a:ea typeface="微軟正黑體" panose="020B0604030504040204" pitchFamily="34" charset="-120"/>
                <a:hlinkClick r:id="rId2"/>
              </a:rPr>
              <a:t>://</a:t>
            </a:r>
            <a:r>
              <a:rPr lang="en-US" altLang="zh-TW" dirty="0" smtClean="0">
                <a:latin typeface="微軟正黑體" panose="020B0604030504040204" pitchFamily="34" charset="-120"/>
                <a:ea typeface="微軟正黑體" panose="020B0604030504040204" pitchFamily="34" charset="-120"/>
                <a:hlinkClick r:id="rId2"/>
              </a:rPr>
              <a:t>doi.org/10.21428/e4baedd9.cf3e35e5</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150531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生成式 </a:t>
            </a:r>
            <a:r>
              <a:rPr lang="en-US" altLang="zh-TW" dirty="0"/>
              <a:t>AI </a:t>
            </a:r>
            <a:r>
              <a:rPr lang="zh-TW" altLang="en-US" dirty="0"/>
              <a:t>可能損害學習</a:t>
            </a:r>
          </a:p>
        </p:txBody>
      </p:sp>
      <p:sp>
        <p:nvSpPr>
          <p:cNvPr id="3" name="內容版面配置區 2"/>
          <p:cNvSpPr>
            <a:spLocks noGrp="1"/>
          </p:cNvSpPr>
          <p:nvPr>
            <p:ph idx="1"/>
          </p:nvPr>
        </p:nvSpPr>
        <p:spPr>
          <a:xfrm>
            <a:off x="127323" y="1413009"/>
            <a:ext cx="11979796" cy="5172986"/>
          </a:xfrm>
        </p:spPr>
        <p:txBody>
          <a:bodyPr>
            <a:noAutofit/>
          </a:bodyPr>
          <a:lstStyle/>
          <a:p>
            <a:r>
              <a:rPr lang="zh-TW" altLang="en-US" sz="1800" dirty="0" smtClean="0"/>
              <a:t>一個</a:t>
            </a:r>
            <a:r>
              <a:rPr lang="zh-TW" altLang="en-US" sz="1800" dirty="0"/>
              <a:t>很大的問題在</a:t>
            </a:r>
            <a:r>
              <a:rPr lang="en-US" altLang="zh-TW" sz="1800" dirty="0"/>
              <a:t>, </a:t>
            </a:r>
            <a:r>
              <a:rPr lang="zh-TW" altLang="en-US" sz="1800" dirty="0"/>
              <a:t>我們設計 </a:t>
            </a:r>
            <a:r>
              <a:rPr lang="en-US" altLang="zh-TW" sz="1800" dirty="0"/>
              <a:t>AI </a:t>
            </a:r>
            <a:r>
              <a:rPr lang="zh-TW" altLang="en-US" sz="1800" dirty="0"/>
              <a:t>輔助教學</a:t>
            </a:r>
            <a:r>
              <a:rPr lang="en-US" altLang="zh-TW" sz="1800" dirty="0"/>
              <a:t>, </a:t>
            </a:r>
            <a:r>
              <a:rPr lang="zh-TW" altLang="en-US" sz="1800" dirty="0"/>
              <a:t>例如一個 </a:t>
            </a:r>
            <a:r>
              <a:rPr lang="en-US" altLang="zh-TW" sz="1800" dirty="0"/>
              <a:t>AI tutor, </a:t>
            </a:r>
            <a:r>
              <a:rPr lang="zh-TW" altLang="en-US" sz="1800" dirty="0"/>
              <a:t>經常「被設計成控制教育過程</a:t>
            </a:r>
            <a:r>
              <a:rPr lang="en-US" altLang="zh-TW" sz="1800" dirty="0"/>
              <a:t>: </a:t>
            </a:r>
            <a:r>
              <a:rPr lang="zh-TW" altLang="en-US" sz="1800" dirty="0"/>
              <a:t>設定目標、傳遞資訊、提出問題、評估表現。這也是過去幾個世紀以來大多數課堂的運作方式。」</a:t>
            </a:r>
          </a:p>
          <a:p>
            <a:r>
              <a:rPr lang="zh-TW" altLang="en-US" sz="1800" dirty="0"/>
              <a:t>比方說</a:t>
            </a:r>
            <a:r>
              <a:rPr lang="en-US" altLang="zh-TW" sz="1800" dirty="0"/>
              <a:t>, </a:t>
            </a:r>
            <a:r>
              <a:rPr lang="zh-TW" altLang="en-US" sz="1800" dirty="0"/>
              <a:t>很多設計程式教學的網站</a:t>
            </a:r>
            <a:r>
              <a:rPr lang="en-US" altLang="zh-TW" sz="1800" dirty="0"/>
              <a:t>, </a:t>
            </a:r>
            <a:r>
              <a:rPr lang="zh-TW" altLang="en-US" sz="1800" dirty="0"/>
              <a:t>就是要去解一個謎題</a:t>
            </a:r>
            <a:r>
              <a:rPr lang="en-US" altLang="zh-TW" sz="1800" dirty="0"/>
              <a:t>, </a:t>
            </a:r>
            <a:r>
              <a:rPr lang="zh-TW" altLang="en-US" sz="1800" dirty="0"/>
              <a:t>這個過程中有 </a:t>
            </a:r>
            <a:r>
              <a:rPr lang="en-US" altLang="zh-TW" sz="1800" dirty="0"/>
              <a:t>AI </a:t>
            </a:r>
            <a:r>
              <a:rPr lang="zh-TW" altLang="en-US" sz="1800" dirty="0"/>
              <a:t>小幫手的協助</a:t>
            </a:r>
            <a:r>
              <a:rPr lang="en-US" altLang="zh-TW" sz="1800" dirty="0"/>
              <a:t>, </a:t>
            </a:r>
            <a:r>
              <a:rPr lang="zh-TW" altLang="en-US" sz="1800" dirty="0"/>
              <a:t>解謎題會更順利。這是一個「封閉式」的情境</a:t>
            </a:r>
            <a:r>
              <a:rPr lang="en-US" altLang="zh-TW" sz="1800" dirty="0"/>
              <a:t>, </a:t>
            </a:r>
            <a:r>
              <a:rPr lang="zh-TW" altLang="en-US" sz="1800" dirty="0"/>
              <a:t>有一個標準正確的答案</a:t>
            </a:r>
            <a:r>
              <a:rPr lang="en-US" altLang="zh-TW" sz="1800" dirty="0"/>
              <a:t>, </a:t>
            </a:r>
            <a:r>
              <a:rPr lang="zh-TW" altLang="en-US" sz="1800" dirty="0"/>
              <a:t>讓學生找出來。而不是學生找出一個他有熱情想解的問題</a:t>
            </a:r>
            <a:r>
              <a:rPr lang="en-US" altLang="zh-TW" sz="1800" dirty="0"/>
              <a:t>, </a:t>
            </a:r>
            <a:r>
              <a:rPr lang="zh-TW" altLang="en-US" sz="1800" dirty="0"/>
              <a:t>讓 </a:t>
            </a:r>
            <a:r>
              <a:rPr lang="en-US" altLang="zh-TW" sz="1800" dirty="0"/>
              <a:t>AI </a:t>
            </a:r>
            <a:r>
              <a:rPr lang="zh-TW" altLang="en-US" sz="1800" dirty="0"/>
              <a:t>協助他解決。</a:t>
            </a:r>
          </a:p>
          <a:p>
            <a:r>
              <a:rPr lang="zh-TW" altLang="en-US" sz="1800" dirty="0"/>
              <a:t>這有什麼差別呢</a:t>
            </a:r>
            <a:r>
              <a:rPr lang="en-US" altLang="zh-TW" sz="1800" dirty="0"/>
              <a:t>? </a:t>
            </a:r>
            <a:r>
              <a:rPr lang="zh-TW" altLang="en-US" sz="1800" dirty="0"/>
              <a:t>差別就是</a:t>
            </a:r>
            <a:r>
              <a:rPr lang="en-US" altLang="zh-TW" sz="1800" dirty="0"/>
              <a:t>, </a:t>
            </a:r>
            <a:r>
              <a:rPr lang="zh-TW" altLang="en-US" sz="1800" dirty="0"/>
              <a:t>即使我們問題設計得好像很好玩有趣</a:t>
            </a:r>
            <a:r>
              <a:rPr lang="en-US" altLang="zh-TW" sz="1800" dirty="0"/>
              <a:t>, </a:t>
            </a:r>
            <a:r>
              <a:rPr lang="zh-TW" altLang="en-US" sz="1800" dirty="0"/>
              <a:t>但這還是以前的模式</a:t>
            </a:r>
            <a:r>
              <a:rPr lang="en-US" altLang="zh-TW" sz="1800" dirty="0"/>
              <a:t>: </a:t>
            </a:r>
            <a:r>
              <a:rPr lang="zh-TW" altLang="en-US" sz="1800" dirty="0"/>
              <a:t>比如程式作業我們有初級、中級、高級問題</a:t>
            </a:r>
            <a:r>
              <a:rPr lang="en-US" altLang="zh-TW" sz="1800" dirty="0"/>
              <a:t>, </a:t>
            </a:r>
            <a:r>
              <a:rPr lang="zh-TW" altLang="en-US" sz="1800" dirty="0"/>
              <a:t>你解初級多少分</a:t>
            </a:r>
            <a:r>
              <a:rPr lang="en-US" altLang="zh-TW" sz="1800" dirty="0"/>
              <a:t>, </a:t>
            </a:r>
            <a:r>
              <a:rPr lang="zh-TW" altLang="en-US" sz="1800" dirty="0"/>
              <a:t>中級就高一點</a:t>
            </a:r>
            <a:r>
              <a:rPr lang="en-US" altLang="zh-TW" sz="1800" dirty="0"/>
              <a:t>, </a:t>
            </a:r>
            <a:r>
              <a:rPr lang="zh-TW" altLang="en-US" sz="1800" dirty="0"/>
              <a:t>高級最高分。然而</a:t>
            </a:r>
            <a:r>
              <a:rPr lang="en-US" altLang="zh-TW" sz="1800" dirty="0"/>
              <a:t>, AI </a:t>
            </a:r>
            <a:r>
              <a:rPr lang="zh-TW" altLang="en-US" sz="1800" dirty="0"/>
              <a:t>最擅長回答封閉單一解答的問題。於是不想動腦的學生</a:t>
            </a:r>
            <a:r>
              <a:rPr lang="en-US" altLang="zh-TW" sz="1800" dirty="0"/>
              <a:t>, </a:t>
            </a:r>
            <a:r>
              <a:rPr lang="zh-TW" altLang="en-US" sz="1800" dirty="0"/>
              <a:t>很容易拿到高級的分數。當他嚐到這樣的「甜頭」</a:t>
            </a:r>
            <a:r>
              <a:rPr lang="en-US" altLang="zh-TW" sz="1800" dirty="0"/>
              <a:t>, </a:t>
            </a:r>
            <a:r>
              <a:rPr lang="zh-TW" altLang="en-US" sz="1800" dirty="0"/>
              <a:t>他就更不會想動腦。然後老師就和學生無止盡爭執他是抄襲的</a:t>
            </a:r>
            <a:r>
              <a:rPr lang="en-US" altLang="zh-TW" sz="1800" dirty="0"/>
              <a:t>, </a:t>
            </a:r>
            <a:r>
              <a:rPr lang="zh-TW" altLang="en-US" sz="1800" dirty="0"/>
              <a:t>學生堅持不是。</a:t>
            </a:r>
          </a:p>
          <a:p>
            <a:r>
              <a:rPr lang="zh-TW" altLang="en-US" sz="1800" dirty="0"/>
              <a:t>當今世界中</a:t>
            </a:r>
            <a:r>
              <a:rPr lang="en-US" altLang="zh-TW" sz="1800" dirty="0"/>
              <a:t>, </a:t>
            </a:r>
            <a:r>
              <a:rPr lang="zh-TW" altLang="en-US" sz="1800" dirty="0"/>
              <a:t>培養學生很會解問題不是最重要的</a:t>
            </a:r>
            <a:r>
              <a:rPr lang="en-US" altLang="zh-TW" sz="1800" dirty="0"/>
              <a:t>, </a:t>
            </a:r>
            <a:r>
              <a:rPr lang="zh-TW" altLang="en-US" sz="1800" dirty="0"/>
              <a:t>畢竟那是 </a:t>
            </a:r>
            <a:r>
              <a:rPr lang="en-US" altLang="zh-TW" sz="1800" dirty="0"/>
              <a:t>AI </a:t>
            </a:r>
            <a:r>
              <a:rPr lang="zh-TW" altLang="en-US" sz="1800" dirty="0"/>
              <a:t>的強項。重要的是「學生要發現自己有興趣的問題</a:t>
            </a:r>
            <a:r>
              <a:rPr lang="en-US" altLang="zh-TW" sz="1800" dirty="0"/>
              <a:t>, </a:t>
            </a:r>
            <a:r>
              <a:rPr lang="zh-TW" altLang="en-US" sz="1800" dirty="0"/>
              <a:t>想辦法去解決。」因此我們的課程</a:t>
            </a:r>
            <a:r>
              <a:rPr lang="en-US" altLang="zh-TW" sz="1800" dirty="0"/>
              <a:t>, </a:t>
            </a:r>
            <a:r>
              <a:rPr lang="zh-TW" altLang="en-US" sz="1800" dirty="0"/>
              <a:t>就算自認安排了不少「有趣的」習題</a:t>
            </a:r>
            <a:r>
              <a:rPr lang="en-US" altLang="zh-TW" sz="1800" dirty="0"/>
              <a:t>, </a:t>
            </a:r>
            <a:r>
              <a:rPr lang="zh-TW" altLang="en-US" sz="1800" dirty="0"/>
              <a:t>但是解我們提供的問題分數不會高</a:t>
            </a:r>
            <a:r>
              <a:rPr lang="en-US" altLang="zh-TW" sz="1800" dirty="0"/>
              <a:t>, </a:t>
            </a:r>
            <a:r>
              <a:rPr lang="zh-TW" altLang="en-US" sz="1800" dirty="0"/>
              <a:t>「自己出問題自己寫程式」才有機會高分。</a:t>
            </a:r>
          </a:p>
          <a:p>
            <a:r>
              <a:rPr lang="zh-TW" altLang="en-US" sz="1800" dirty="0"/>
              <a:t>而現在有了 </a:t>
            </a:r>
            <a:r>
              <a:rPr lang="en-US" altLang="zh-TW" sz="1800" dirty="0"/>
              <a:t>AI, </a:t>
            </a:r>
            <a:r>
              <a:rPr lang="zh-TW" altLang="en-US" sz="1800" dirty="0"/>
              <a:t>這件事變得更容易。學生在解決他自己偉大專案的過程中</a:t>
            </a:r>
            <a:r>
              <a:rPr lang="en-US" altLang="zh-TW" sz="1800" dirty="0"/>
              <a:t>, </a:t>
            </a:r>
            <a:r>
              <a:rPr lang="zh-TW" altLang="en-US" sz="1800" dirty="0"/>
              <a:t>會碰到大大小小的問題</a:t>
            </a:r>
            <a:r>
              <a:rPr lang="en-US" altLang="zh-TW" sz="1800" dirty="0"/>
              <a:t>, AI </a:t>
            </a:r>
            <a:r>
              <a:rPr lang="zh-TW" altLang="en-US" sz="1800" dirty="0"/>
              <a:t>就是一個很好的幫手。而學生有時也會發現 </a:t>
            </a:r>
            <a:r>
              <a:rPr lang="en-US" altLang="zh-TW" sz="1800" dirty="0"/>
              <a:t>AI </a:t>
            </a:r>
            <a:r>
              <a:rPr lang="zh-TW" altLang="en-US" sz="1800" dirty="0"/>
              <a:t>在亂說</a:t>
            </a:r>
            <a:r>
              <a:rPr lang="en-US" altLang="zh-TW" sz="1800" dirty="0"/>
              <a:t>, </a:t>
            </a:r>
            <a:r>
              <a:rPr lang="zh-TW" altLang="en-US" sz="1800" dirty="0"/>
              <a:t>因為建議的方式沒有達成那個效果</a:t>
            </a:r>
            <a:r>
              <a:rPr lang="en-US" altLang="zh-TW" sz="1800" dirty="0"/>
              <a:t>, </a:t>
            </a:r>
            <a:r>
              <a:rPr lang="zh-TW" altLang="en-US" sz="1800" dirty="0"/>
              <a:t>甚至不能跑。但他們也學會怎麼和 </a:t>
            </a:r>
            <a:r>
              <a:rPr lang="en-US" altLang="zh-TW" sz="1800" dirty="0"/>
              <a:t>AI </a:t>
            </a:r>
            <a:r>
              <a:rPr lang="zh-TW" altLang="en-US" sz="1800" dirty="0"/>
              <a:t>溝通</a:t>
            </a:r>
            <a:r>
              <a:rPr lang="en-US" altLang="zh-TW" sz="1800" dirty="0"/>
              <a:t>, </a:t>
            </a:r>
            <a:r>
              <a:rPr lang="zh-TW" altLang="en-US" sz="1800" dirty="0"/>
              <a:t>配合自己 </a:t>
            </a:r>
            <a:r>
              <a:rPr lang="en-US" altLang="zh-TW" sz="1800" dirty="0"/>
              <a:t>Google </a:t>
            </a:r>
            <a:r>
              <a:rPr lang="zh-TW" altLang="en-US" sz="1800" dirty="0"/>
              <a:t>查資料</a:t>
            </a:r>
            <a:r>
              <a:rPr lang="en-US" altLang="zh-TW" sz="1800" dirty="0"/>
              <a:t>, </a:t>
            </a:r>
            <a:r>
              <a:rPr lang="zh-TW" altLang="en-US" sz="1800" dirty="0"/>
              <a:t>最終做出正確的版本。</a:t>
            </a:r>
          </a:p>
          <a:p>
            <a:r>
              <a:rPr lang="zh-TW" altLang="en-US" sz="1800" dirty="0"/>
              <a:t>目前我們一個 </a:t>
            </a:r>
            <a:r>
              <a:rPr lang="en-US" altLang="zh-TW" sz="1800" dirty="0"/>
              <a:t>1000 </a:t>
            </a:r>
            <a:r>
              <a:rPr lang="zh-TW" altLang="en-US" sz="1800" dirty="0"/>
              <a:t>人的課程中</a:t>
            </a:r>
            <a:r>
              <a:rPr lang="en-US" altLang="zh-TW" sz="1800" dirty="0"/>
              <a:t>, </a:t>
            </a:r>
            <a:r>
              <a:rPr lang="zh-TW" altLang="en-US" sz="1800" dirty="0"/>
              <a:t>大致上做到 </a:t>
            </a:r>
            <a:r>
              <a:rPr lang="en-US" altLang="zh-TW" sz="1800" dirty="0"/>
              <a:t>4P </a:t>
            </a:r>
            <a:r>
              <a:rPr lang="zh-TW" altLang="en-US" sz="1800" dirty="0"/>
              <a:t>中的三項</a:t>
            </a:r>
            <a:r>
              <a:rPr lang="en-US" altLang="zh-TW" sz="1800" dirty="0"/>
              <a:t>, </a:t>
            </a:r>
            <a:r>
              <a:rPr lang="zh-TW" altLang="en-US" sz="1800" dirty="0"/>
              <a:t>同學們一起合作這件事還沒有明顯的發生</a:t>
            </a:r>
            <a:r>
              <a:rPr lang="zh-TW" altLang="en-US" sz="1800" dirty="0" smtClean="0"/>
              <a:t>。特別</a:t>
            </a:r>
            <a:r>
              <a:rPr lang="zh-TW" altLang="en-US" sz="1800" dirty="0"/>
              <a:t>是</a:t>
            </a:r>
            <a:r>
              <a:rPr lang="en-US" altLang="zh-TW" sz="1800" dirty="0"/>
              <a:t>, AI </a:t>
            </a:r>
            <a:r>
              <a:rPr lang="zh-TW" altLang="en-US" sz="1800" dirty="0"/>
              <a:t>時代中</a:t>
            </a:r>
            <a:r>
              <a:rPr lang="en-US" altLang="zh-TW" sz="1800" dirty="0"/>
              <a:t>, </a:t>
            </a:r>
            <a:r>
              <a:rPr lang="zh-TW" altLang="en-US" sz="1800" dirty="0"/>
              <a:t>人與人之間的相處</a:t>
            </a:r>
            <a:r>
              <a:rPr lang="en-US" altLang="zh-TW" sz="1800" dirty="0"/>
              <a:t>, </a:t>
            </a:r>
            <a:r>
              <a:rPr lang="zh-TW" altLang="en-US" sz="1800" dirty="0"/>
              <a:t>是個重要的議題。即使放著一堆學生好像在閒聊</a:t>
            </a:r>
            <a:r>
              <a:rPr lang="en-US" altLang="zh-TW" sz="1800" dirty="0"/>
              <a:t>, </a:t>
            </a:r>
            <a:r>
              <a:rPr lang="zh-TW" altLang="en-US" sz="1800" dirty="0"/>
              <a:t>也是一件事要的事</a:t>
            </a:r>
            <a:r>
              <a:rPr lang="en-US" altLang="zh-TW" sz="1800" dirty="0"/>
              <a:t>: </a:t>
            </a:r>
            <a:r>
              <a:rPr lang="zh-TW" altLang="en-US" sz="1800" dirty="0"/>
              <a:t>他們會互相學習</a:t>
            </a:r>
            <a:r>
              <a:rPr lang="en-US" altLang="zh-TW" sz="1800" dirty="0"/>
              <a:t>, </a:t>
            </a:r>
            <a:r>
              <a:rPr lang="zh-TW" altLang="en-US" sz="1800" dirty="0"/>
              <a:t>即使當下沒有發現</a:t>
            </a:r>
            <a:r>
              <a:rPr lang="en-US" altLang="zh-TW" sz="1800" dirty="0"/>
              <a:t>, </a:t>
            </a:r>
            <a:r>
              <a:rPr lang="zh-TW" altLang="en-US" sz="1800" dirty="0"/>
              <a:t>而以後也可能成為好的合作</a:t>
            </a:r>
            <a:r>
              <a:rPr lang="zh-TW" altLang="en-US" sz="1800" dirty="0" smtClean="0"/>
              <a:t>夥伴</a:t>
            </a:r>
            <a:endParaRPr lang="en-US" altLang="zh-TW" sz="1800" dirty="0"/>
          </a:p>
        </p:txBody>
      </p:sp>
    </p:spTree>
    <p:extLst>
      <p:ext uri="{BB962C8B-B14F-4D97-AF65-F5344CB8AC3E}">
        <p14:creationId xmlns:p14="http://schemas.microsoft.com/office/powerpoint/2010/main" val="30287660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IEC/ISO 62443</a:t>
            </a:r>
            <a:r>
              <a:rPr lang="zh-TW" altLang="en-US" dirty="0"/>
              <a:t> （</a:t>
            </a:r>
            <a:r>
              <a:rPr lang="en-US" altLang="zh-TW" dirty="0"/>
              <a:t>IACS</a:t>
            </a:r>
            <a:r>
              <a:rPr lang="zh-TW" altLang="en-US" dirty="0"/>
              <a:t>）的資訊安全標準</a:t>
            </a:r>
          </a:p>
        </p:txBody>
      </p:sp>
      <p:sp>
        <p:nvSpPr>
          <p:cNvPr id="3" name="內容版面配置區 2"/>
          <p:cNvSpPr>
            <a:spLocks noGrp="1"/>
          </p:cNvSpPr>
          <p:nvPr>
            <p:ph idx="1"/>
          </p:nvPr>
        </p:nvSpPr>
        <p:spPr>
          <a:xfrm>
            <a:off x="734960" y="1427419"/>
            <a:ext cx="11457040" cy="4766904"/>
          </a:xfrm>
        </p:spPr>
        <p:txBody>
          <a:bodyPr>
            <a:noAutofit/>
          </a:bodyPr>
          <a:lstStyle/>
          <a:p>
            <a:pPr>
              <a:lnSpc>
                <a:spcPct val="120000"/>
              </a:lnSpc>
            </a:pPr>
            <a:r>
              <a:rPr lang="zh-TW" altLang="en-US" sz="2400" dirty="0" smtClean="0"/>
              <a:t>旨在</a:t>
            </a:r>
            <a:r>
              <a:rPr lang="zh-TW" altLang="en-US" sz="2400" dirty="0"/>
              <a:t>降低工業網路中的風險，為產品、系統和過程提供系統化的網路安全方法</a:t>
            </a:r>
            <a:endParaRPr lang="en-US" altLang="zh-TW" sz="2400" dirty="0"/>
          </a:p>
          <a:p>
            <a:pPr>
              <a:lnSpc>
                <a:spcPct val="120000"/>
              </a:lnSpc>
            </a:pPr>
            <a:r>
              <a:rPr lang="zh-TW" altLang="en-US" sz="2400" dirty="0"/>
              <a:t>此標準對應於不同角色，如產品供應商、系統整合商和資產擁有者，並在工業自動化領域成為一種普遍採用的「黃金標準」</a:t>
            </a:r>
            <a:endParaRPr lang="en-US" altLang="zh-TW" sz="2400" dirty="0"/>
          </a:p>
          <a:p>
            <a:pPr marL="0" indent="0" eaLnBrk="0" fontAlgn="base" hangingPunct="0">
              <a:lnSpc>
                <a:spcPct val="120000"/>
              </a:lnSpc>
              <a:spcBef>
                <a:spcPct val="0"/>
              </a:spcBef>
              <a:spcAft>
                <a:spcPct val="0"/>
              </a:spcAft>
              <a:buFontTx/>
              <a:buChar char="•"/>
            </a:pPr>
            <a:r>
              <a:rPr lang="zh-TW" altLang="zh-TW" sz="2400" dirty="0" smtClean="0"/>
              <a:t>結構</a:t>
            </a:r>
            <a:r>
              <a:rPr lang="zh-TW" altLang="zh-TW" sz="2400" dirty="0"/>
              <a:t>化方法</a:t>
            </a:r>
            <a:r>
              <a:rPr lang="zh-TW" altLang="zh-TW" sz="2400" dirty="0" smtClean="0"/>
              <a:t>：</a:t>
            </a:r>
            <a:endParaRPr lang="en-US" altLang="zh-TW" sz="2400" dirty="0" smtClean="0"/>
          </a:p>
          <a:p>
            <a:pPr marL="0" lvl="0" indent="0" eaLnBrk="0" fontAlgn="base" hangingPunct="0">
              <a:lnSpc>
                <a:spcPct val="120000"/>
              </a:lnSpc>
              <a:spcBef>
                <a:spcPct val="0"/>
              </a:spcBef>
              <a:spcAft>
                <a:spcPct val="0"/>
              </a:spcAft>
              <a:buNone/>
            </a:pPr>
            <a:r>
              <a:rPr lang="zh-TW" altLang="zh-TW" sz="2400" dirty="0" smtClean="0"/>
              <a:t> </a:t>
            </a:r>
            <a:r>
              <a:rPr lang="zh-TW" altLang="zh-TW" sz="2400" dirty="0"/>
              <a:t>IEC 62443 提供結構化的方法，涵蓋產品、系統和服務的整個生命週期，從技術參數制定、整合到運行和維護</a:t>
            </a:r>
          </a:p>
          <a:p>
            <a:pPr marL="0" indent="0" eaLnBrk="0" fontAlgn="base" hangingPunct="0">
              <a:lnSpc>
                <a:spcPct val="120000"/>
              </a:lnSpc>
              <a:spcBef>
                <a:spcPct val="0"/>
              </a:spcBef>
              <a:spcAft>
                <a:spcPct val="0"/>
              </a:spcAft>
              <a:buFontTx/>
              <a:buChar char="•"/>
            </a:pPr>
            <a:r>
              <a:rPr lang="zh-TW" altLang="zh-TW" sz="2400" dirty="0" smtClean="0"/>
              <a:t>縱深</a:t>
            </a:r>
            <a:r>
              <a:rPr lang="zh-TW" altLang="zh-TW" sz="2400" dirty="0"/>
              <a:t>防禦： </a:t>
            </a:r>
            <a:endParaRPr lang="en-US" altLang="zh-TW" sz="2400" dirty="0"/>
          </a:p>
          <a:p>
            <a:pPr marL="0" lvl="0" indent="0" eaLnBrk="0" fontAlgn="base" hangingPunct="0">
              <a:lnSpc>
                <a:spcPct val="120000"/>
              </a:lnSpc>
              <a:spcBef>
                <a:spcPct val="0"/>
              </a:spcBef>
              <a:spcAft>
                <a:spcPct val="0"/>
              </a:spcAft>
              <a:buNone/>
            </a:pPr>
            <a:r>
              <a:rPr lang="zh-TW" altLang="zh-TW" sz="2400" dirty="0" smtClean="0"/>
              <a:t>標準</a:t>
            </a:r>
            <a:r>
              <a:rPr lang="zh-TW" altLang="zh-TW" sz="2400" dirty="0"/>
              <a:t>的核心概念是「縱深防禦」，透過多層安全機制交錯部署，以提高系統的抗攻擊能力</a:t>
            </a:r>
          </a:p>
          <a:p>
            <a:pPr marL="0" lvl="0" indent="0" eaLnBrk="0" fontAlgn="base" hangingPunct="0">
              <a:lnSpc>
                <a:spcPct val="120000"/>
              </a:lnSpc>
              <a:spcBef>
                <a:spcPct val="0"/>
              </a:spcBef>
              <a:spcAft>
                <a:spcPct val="0"/>
              </a:spcAft>
              <a:buFontTx/>
              <a:buChar char="•"/>
            </a:pPr>
            <a:r>
              <a:rPr lang="zh-TW" altLang="zh-TW" sz="2400" dirty="0"/>
              <a:t>以風險為基礎： </a:t>
            </a:r>
          </a:p>
          <a:p>
            <a:pPr marL="0" lvl="0" indent="0" eaLnBrk="0" fontAlgn="base" hangingPunct="0">
              <a:lnSpc>
                <a:spcPct val="120000"/>
              </a:lnSpc>
              <a:spcBef>
                <a:spcPct val="0"/>
              </a:spcBef>
              <a:spcAft>
                <a:spcPct val="0"/>
              </a:spcAft>
              <a:buNone/>
            </a:pPr>
            <a:r>
              <a:rPr lang="zh-TW" altLang="zh-TW" sz="2400" dirty="0"/>
              <a:t>該標準鼓勵根據專案範圍和特定需求進行調整，並基於風險評估來管理資訊安全相關的風險</a:t>
            </a:r>
            <a:endParaRPr lang="zh-TW" altLang="en-US" sz="2400" dirty="0"/>
          </a:p>
        </p:txBody>
      </p:sp>
    </p:spTree>
    <p:extLst>
      <p:ext uri="{BB962C8B-B14F-4D97-AF65-F5344CB8AC3E}">
        <p14:creationId xmlns:p14="http://schemas.microsoft.com/office/powerpoint/2010/main" val="3961703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歐盟 </a:t>
            </a:r>
            <a:r>
              <a:rPr lang="en-US" altLang="zh-TW" dirty="0"/>
              <a:t>Cyber Resilience Act</a:t>
            </a:r>
            <a:endParaRPr lang="zh-TW" altLang="en-US" dirty="0"/>
          </a:p>
        </p:txBody>
      </p:sp>
      <p:sp>
        <p:nvSpPr>
          <p:cNvPr id="3" name="內容版面配置區 2"/>
          <p:cNvSpPr>
            <a:spLocks noGrp="1"/>
          </p:cNvSpPr>
          <p:nvPr>
            <p:ph idx="1"/>
          </p:nvPr>
        </p:nvSpPr>
        <p:spPr/>
        <p:txBody>
          <a:bodyPr/>
          <a:lstStyle/>
          <a:p>
            <a:r>
              <a:rPr lang="zh-TW" altLang="en-US" dirty="0"/>
              <a:t>歐盟的「網路韌性法案」（</a:t>
            </a:r>
            <a:r>
              <a:rPr lang="en-US" altLang="zh-TW" dirty="0"/>
              <a:t>Cyber Resilience Act</a:t>
            </a:r>
            <a:r>
              <a:rPr lang="zh-TW" altLang="en-US" dirty="0"/>
              <a:t>，</a:t>
            </a:r>
            <a:r>
              <a:rPr lang="en-US" altLang="zh-TW" dirty="0"/>
              <a:t>CRA</a:t>
            </a:r>
            <a:r>
              <a:rPr lang="zh-TW" altLang="en-US" dirty="0" smtClean="0"/>
              <a:t>）</a:t>
            </a:r>
            <a:endParaRPr lang="en-US" altLang="zh-TW" dirty="0" smtClean="0"/>
          </a:p>
          <a:p>
            <a:r>
              <a:rPr lang="zh-TW" altLang="en-US" dirty="0" smtClean="0"/>
              <a:t>提升</a:t>
            </a:r>
            <a:r>
              <a:rPr lang="zh-TW" altLang="en-US" dirty="0"/>
              <a:t>所有含數位元素的產品（</a:t>
            </a:r>
            <a:r>
              <a:rPr lang="en-US" altLang="zh-TW" dirty="0"/>
              <a:t>PDE</a:t>
            </a:r>
            <a:r>
              <a:rPr lang="zh-TW" altLang="en-US" dirty="0"/>
              <a:t>）網路安全性的</a:t>
            </a:r>
            <a:r>
              <a:rPr lang="zh-TW" altLang="en-US" dirty="0" smtClean="0"/>
              <a:t>法規</a:t>
            </a:r>
            <a:endParaRPr lang="en-US" altLang="zh-TW" dirty="0" smtClean="0"/>
          </a:p>
          <a:p>
            <a:r>
              <a:rPr lang="zh-TW" altLang="en-US" dirty="0" smtClean="0"/>
              <a:t>已</a:t>
            </a:r>
            <a:r>
              <a:rPr lang="zh-TW" altLang="en-US" dirty="0"/>
              <a:t>於</a:t>
            </a:r>
            <a:r>
              <a:rPr lang="en-US" altLang="zh-TW" dirty="0"/>
              <a:t>2024</a:t>
            </a:r>
            <a:r>
              <a:rPr lang="zh-TW" altLang="en-US" dirty="0"/>
              <a:t>年</a:t>
            </a:r>
            <a:r>
              <a:rPr lang="en-US" altLang="zh-TW" dirty="0"/>
              <a:t>12</a:t>
            </a:r>
            <a:r>
              <a:rPr lang="zh-TW" altLang="en-US" dirty="0"/>
              <a:t>月</a:t>
            </a:r>
            <a:r>
              <a:rPr lang="en-US" altLang="zh-TW" dirty="0"/>
              <a:t>10</a:t>
            </a:r>
            <a:r>
              <a:rPr lang="zh-TW" altLang="en-US" dirty="0"/>
              <a:t>日生效，並將在</a:t>
            </a:r>
            <a:r>
              <a:rPr lang="en-US" altLang="zh-TW" dirty="0"/>
              <a:t>2027</a:t>
            </a:r>
            <a:r>
              <a:rPr lang="zh-TW" altLang="en-US" dirty="0"/>
              <a:t>年</a:t>
            </a:r>
            <a:r>
              <a:rPr lang="en-US" altLang="zh-TW" dirty="0"/>
              <a:t>12</a:t>
            </a:r>
            <a:r>
              <a:rPr lang="zh-TW" altLang="en-US" dirty="0"/>
              <a:t>月</a:t>
            </a:r>
            <a:r>
              <a:rPr lang="en-US" altLang="zh-TW" dirty="0"/>
              <a:t>11</a:t>
            </a:r>
            <a:r>
              <a:rPr lang="zh-TW" altLang="en-US" dirty="0"/>
              <a:t>日全面強制</a:t>
            </a:r>
            <a:r>
              <a:rPr lang="zh-TW" altLang="en-US" dirty="0" smtClean="0"/>
              <a:t>實施</a:t>
            </a:r>
            <a:endParaRPr lang="en-US" altLang="zh-TW" dirty="0" smtClean="0"/>
          </a:p>
          <a:p>
            <a:r>
              <a:rPr lang="zh-TW" altLang="en-US" dirty="0" smtClean="0"/>
              <a:t> </a:t>
            </a:r>
            <a:r>
              <a:rPr lang="zh-TW" altLang="en-US" dirty="0"/>
              <a:t>該法案對製造商提出了在產品設計、開發及整個生命週期中的嚴格資安要求，並透過「</a:t>
            </a:r>
            <a:r>
              <a:rPr lang="en-US" altLang="zh-TW" dirty="0"/>
              <a:t>CE</a:t>
            </a:r>
            <a:r>
              <a:rPr lang="zh-TW" altLang="en-US" dirty="0"/>
              <a:t>」標誌來證明產品符合安全標準。 不符合規定的產品將面臨嚴重的罰款。 </a:t>
            </a:r>
          </a:p>
          <a:p>
            <a:endParaRPr lang="zh-TW" altLang="en-US" dirty="0"/>
          </a:p>
        </p:txBody>
      </p:sp>
    </p:spTree>
    <p:extLst>
      <p:ext uri="{BB962C8B-B14F-4D97-AF65-F5344CB8AC3E}">
        <p14:creationId xmlns:p14="http://schemas.microsoft.com/office/powerpoint/2010/main" val="4610900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美國 </a:t>
            </a:r>
            <a:r>
              <a:rPr lang="en-US" altLang="zh-TW" dirty="0" smtClean="0"/>
              <a:t>Federal </a:t>
            </a:r>
            <a:r>
              <a:rPr lang="en-US" altLang="zh-TW" dirty="0"/>
              <a:t>Information Security Modernization Act</a:t>
            </a:r>
            <a:endParaRPr lang="zh-TW" altLang="en-US" dirty="0"/>
          </a:p>
        </p:txBody>
      </p:sp>
      <p:sp>
        <p:nvSpPr>
          <p:cNvPr id="3" name="內容版面配置區 2"/>
          <p:cNvSpPr>
            <a:spLocks noGrp="1"/>
          </p:cNvSpPr>
          <p:nvPr>
            <p:ph idx="1"/>
          </p:nvPr>
        </p:nvSpPr>
        <p:spPr/>
        <p:txBody>
          <a:bodyPr/>
          <a:lstStyle/>
          <a:p>
            <a:r>
              <a:rPr lang="en-US" altLang="zh-TW" dirty="0"/>
              <a:t>FISMA</a:t>
            </a:r>
            <a:r>
              <a:rPr lang="zh-TW" altLang="en-US" dirty="0"/>
              <a:t>，全稱為美國</a:t>
            </a:r>
            <a:r>
              <a:rPr lang="en-US" altLang="zh-TW" dirty="0"/>
              <a:t>《</a:t>
            </a:r>
            <a:r>
              <a:rPr lang="zh-TW" altLang="en-US" dirty="0"/>
              <a:t>聯邦資訊安全現代化法案</a:t>
            </a:r>
            <a:r>
              <a:rPr lang="en-US" altLang="zh-TW" dirty="0"/>
              <a:t>》</a:t>
            </a:r>
            <a:r>
              <a:rPr lang="zh-TW" altLang="en-US" dirty="0"/>
              <a:t>（</a:t>
            </a:r>
            <a:r>
              <a:rPr lang="en-US" altLang="zh-TW" dirty="0"/>
              <a:t>Federal Information Security Modernization Act of 2014</a:t>
            </a:r>
            <a:r>
              <a:rPr lang="zh-TW" altLang="en-US" dirty="0" smtClean="0"/>
              <a:t>）</a:t>
            </a:r>
            <a:endParaRPr lang="en-US" altLang="zh-TW" dirty="0" smtClean="0"/>
          </a:p>
          <a:p>
            <a:r>
              <a:rPr lang="en-US" altLang="zh-TW" dirty="0" smtClean="0"/>
              <a:t>2002</a:t>
            </a:r>
            <a:r>
              <a:rPr lang="zh-TW" altLang="en-US" dirty="0"/>
              <a:t>年首次通過、並於</a:t>
            </a:r>
            <a:r>
              <a:rPr lang="en-US" altLang="zh-TW" dirty="0"/>
              <a:t>2014</a:t>
            </a:r>
            <a:r>
              <a:rPr lang="zh-TW" altLang="en-US" dirty="0"/>
              <a:t>年更新的美國聯邦</a:t>
            </a:r>
            <a:r>
              <a:rPr lang="zh-TW" altLang="en-US" dirty="0" smtClean="0"/>
              <a:t>法律</a:t>
            </a:r>
            <a:endParaRPr lang="en-US" altLang="zh-TW" dirty="0" smtClean="0"/>
          </a:p>
          <a:p>
            <a:r>
              <a:rPr lang="zh-TW" altLang="en-US" dirty="0" smtClean="0"/>
              <a:t>該</a:t>
            </a:r>
            <a:r>
              <a:rPr lang="zh-TW" altLang="en-US" dirty="0"/>
              <a:t>法案要求美國聯邦機構實施資訊安全計劃，保護聯邦機構的資訊系統和敏感資料，免受網路攻擊、自然災害和人為</a:t>
            </a:r>
            <a:r>
              <a:rPr lang="zh-TW" altLang="en-US" dirty="0" smtClean="0"/>
              <a:t>威脅</a:t>
            </a:r>
            <a:endParaRPr lang="en-US" altLang="zh-TW" dirty="0" smtClean="0"/>
          </a:p>
          <a:p>
            <a:r>
              <a:rPr lang="zh-TW" altLang="en-US" dirty="0" smtClean="0"/>
              <a:t> </a:t>
            </a:r>
            <a:r>
              <a:rPr lang="en-US" altLang="zh-TW" dirty="0"/>
              <a:t>FISMA </a:t>
            </a:r>
            <a:r>
              <a:rPr lang="zh-TW" altLang="en-US" dirty="0"/>
              <a:t>要求聯邦機構進行風險評估，並由美國國家標準與技術研究所（</a:t>
            </a:r>
            <a:r>
              <a:rPr lang="en-US" altLang="zh-TW" dirty="0">
                <a:hlinkClick r:id="rId2"/>
              </a:rPr>
              <a:t>NIST</a:t>
            </a:r>
            <a:r>
              <a:rPr lang="zh-TW" altLang="en-US" dirty="0"/>
              <a:t>）制定並維護相關的安全標準和</a:t>
            </a:r>
            <a:r>
              <a:rPr lang="zh-TW" altLang="en-US" dirty="0" smtClean="0"/>
              <a:t>準則</a:t>
            </a:r>
            <a:endParaRPr lang="en-US" altLang="zh-TW" dirty="0" smtClean="0"/>
          </a:p>
          <a:p>
            <a:r>
              <a:rPr lang="zh-TW" altLang="en-US" dirty="0" smtClean="0"/>
              <a:t> </a:t>
            </a:r>
            <a:r>
              <a:rPr lang="zh-TW" altLang="en-US" dirty="0"/>
              <a:t>私營企業若向聯邦政府提供服務，也必須遵守</a:t>
            </a:r>
            <a:r>
              <a:rPr lang="en-US" altLang="zh-TW" dirty="0"/>
              <a:t>FISMA </a:t>
            </a:r>
            <a:r>
              <a:rPr lang="zh-TW" altLang="en-US" dirty="0"/>
              <a:t>的要求。 </a:t>
            </a:r>
          </a:p>
          <a:p>
            <a:endParaRPr lang="zh-TW" altLang="en-US" dirty="0"/>
          </a:p>
        </p:txBody>
      </p:sp>
    </p:spTree>
    <p:extLst>
      <p:ext uri="{BB962C8B-B14F-4D97-AF65-F5344CB8AC3E}">
        <p14:creationId xmlns:p14="http://schemas.microsoft.com/office/powerpoint/2010/main" val="50999859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Cybersecurity </a:t>
            </a:r>
            <a:r>
              <a:rPr lang="en-US" altLang="zh-TW" dirty="0" smtClean="0"/>
              <a:t>Framework, CSF</a:t>
            </a:r>
            <a:endParaRPr lang="zh-TW" altLang="en-US"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6520" y="1943994"/>
            <a:ext cx="2876550" cy="2905125"/>
          </a:xfrm>
        </p:spPr>
      </p:pic>
      <p:sp>
        <p:nvSpPr>
          <p:cNvPr id="6" name="矩形 5"/>
          <p:cNvSpPr/>
          <p:nvPr/>
        </p:nvSpPr>
        <p:spPr>
          <a:xfrm>
            <a:off x="4063747" y="1943994"/>
            <a:ext cx="6032091" cy="3046988"/>
          </a:xfrm>
          <a:prstGeom prst="rect">
            <a:avLst/>
          </a:prstGeom>
        </p:spPr>
        <p:txBody>
          <a:bodyPr wrap="square">
            <a:spAutoFit/>
          </a:bodyPr>
          <a:lstStyle/>
          <a:p>
            <a:r>
              <a:rPr lang="zh-TW" altLang="en-US" sz="3200" dirty="0" smtClean="0">
                <a:latin typeface="Microsoft YaHei" panose="020B0503020204020204" pitchFamily="34" charset="-122"/>
                <a:ea typeface="Microsoft YaHei" panose="020B0503020204020204" pitchFamily="34" charset="-122"/>
              </a:rPr>
              <a:t>辨識</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保護</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偵測</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應變</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復原</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新增「</a:t>
            </a:r>
            <a:r>
              <a:rPr lang="zh-TW" altLang="en-US" sz="3200" dirty="0">
                <a:latin typeface="Microsoft YaHei" panose="020B0503020204020204" pitchFamily="34" charset="-122"/>
                <a:ea typeface="Microsoft YaHei" panose="020B0503020204020204" pitchFamily="34" charset="-122"/>
              </a:rPr>
              <a:t>治理 </a:t>
            </a:r>
            <a:r>
              <a:rPr lang="en-US" altLang="zh-TW" sz="3200" dirty="0">
                <a:latin typeface="Microsoft YaHei" panose="020B0503020204020204" pitchFamily="34" charset="-122"/>
                <a:ea typeface="Microsoft YaHei" panose="020B0503020204020204" pitchFamily="34" charset="-122"/>
              </a:rPr>
              <a:t>(Govern)</a:t>
            </a:r>
            <a:r>
              <a:rPr lang="zh-TW" altLang="en-US" sz="3200" dirty="0">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36405832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BAC13EB-72CC-4419-9FA6-E19F11D6AD46}"/>
              </a:ext>
            </a:extLst>
          </p:cNvPr>
          <p:cNvSpPr>
            <a:spLocks noGrp="1"/>
          </p:cNvSpPr>
          <p:nvPr>
            <p:ph type="title"/>
          </p:nvPr>
        </p:nvSpPr>
        <p:spPr/>
        <p:txBody>
          <a:bodyPr/>
          <a:lstStyle/>
          <a:p>
            <a:r>
              <a:rPr lang="en-US" altLang="zh-TW" dirty="0"/>
              <a:t>Humanized Medical Records</a:t>
            </a:r>
            <a:endParaRPr lang="zh-TW" altLang="en-US" dirty="0"/>
          </a:p>
        </p:txBody>
      </p:sp>
      <p:pic>
        <p:nvPicPr>
          <p:cNvPr id="4" name="內容版面配置區 3">
            <a:extLst>
              <a:ext uri="{FF2B5EF4-FFF2-40B4-BE49-F238E27FC236}">
                <a16:creationId xmlns:a16="http://schemas.microsoft.com/office/drawing/2014/main" id="{E18A80DD-31F6-4299-BDD4-74A9296F3BEE}"/>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2187389" y="1371600"/>
            <a:ext cx="8148990" cy="5280411"/>
          </a:xfrm>
          <a:prstGeom prst="rect">
            <a:avLst/>
          </a:prstGeom>
        </p:spPr>
      </p:pic>
    </p:spTree>
    <p:extLst>
      <p:ext uri="{BB962C8B-B14F-4D97-AF65-F5344CB8AC3E}">
        <p14:creationId xmlns:p14="http://schemas.microsoft.com/office/powerpoint/2010/main" val="21329514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461006C-4F15-4C84-8A47-2D0D90F6FE24}"/>
              </a:ext>
            </a:extLst>
          </p:cNvPr>
          <p:cNvSpPr>
            <a:spLocks noGrp="1"/>
          </p:cNvSpPr>
          <p:nvPr>
            <p:ph type="title"/>
          </p:nvPr>
        </p:nvSpPr>
        <p:spPr/>
        <p:txBody>
          <a:bodyPr/>
          <a:lstStyle/>
          <a:p>
            <a:r>
              <a:rPr lang="en-US" altLang="zh-TW" dirty="0"/>
              <a:t>Patent I 501189</a:t>
            </a:r>
            <a:endParaRPr lang="zh-TW" altLang="en-US" dirty="0"/>
          </a:p>
        </p:txBody>
      </p:sp>
      <p:sp>
        <p:nvSpPr>
          <p:cNvPr id="5" name="Rectangle 2">
            <a:extLst>
              <a:ext uri="{FF2B5EF4-FFF2-40B4-BE49-F238E27FC236}">
                <a16:creationId xmlns:a16="http://schemas.microsoft.com/office/drawing/2014/main" id="{D53E1996-9214-4836-8444-09AEC9398B22}"/>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7" name="Rectangle 4">
            <a:extLst>
              <a:ext uri="{FF2B5EF4-FFF2-40B4-BE49-F238E27FC236}">
                <a16:creationId xmlns:a16="http://schemas.microsoft.com/office/drawing/2014/main" id="{BEDAA334-566E-45E7-AF4F-181A3CCB7BA5}"/>
              </a:ext>
            </a:extLst>
          </p:cNvPr>
          <p:cNvSpPr>
            <a:spLocks noChangeArrowheads="1"/>
          </p:cNvSpPr>
          <p:nvPr/>
        </p:nvSpPr>
        <p:spPr bwMode="auto">
          <a:xfrm>
            <a:off x="1851025" y="1268530"/>
            <a:ext cx="10446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graphicFrame>
        <p:nvGraphicFramePr>
          <p:cNvPr id="8" name="物件 7">
            <a:extLst>
              <a:ext uri="{FF2B5EF4-FFF2-40B4-BE49-F238E27FC236}">
                <a16:creationId xmlns:a16="http://schemas.microsoft.com/office/drawing/2014/main" id="{E17EF29A-A9D2-49E5-AF4B-E3CBCB22F033}"/>
              </a:ext>
            </a:extLst>
          </p:cNvPr>
          <p:cNvGraphicFramePr>
            <a:graphicFrameLocks noChangeAspect="1"/>
          </p:cNvGraphicFramePr>
          <p:nvPr/>
        </p:nvGraphicFramePr>
        <p:xfrm>
          <a:off x="1836130" y="1410474"/>
          <a:ext cx="4098130" cy="5403993"/>
        </p:xfrm>
        <a:graphic>
          <a:graphicData uri="http://schemas.openxmlformats.org/presentationml/2006/ole">
            <mc:AlternateContent xmlns:mc="http://schemas.openxmlformats.org/markup-compatibility/2006">
              <mc:Choice xmlns:v="urn:schemas-microsoft-com:vml" Requires="v">
                <p:oleObj spid="_x0000_s3130" r:id="rId3" imgW="7907983" imgH="10031747" progId="Visio.Drawing.11">
                  <p:embed/>
                </p:oleObj>
              </mc:Choice>
              <mc:Fallback>
                <p:oleObj r:id="rId3" imgW="7907983" imgH="10031747" progId="Visio.Drawing.11">
                  <p:embed/>
                  <p:pic>
                    <p:nvPicPr>
                      <p:cNvPr id="8" name="物件 7">
                        <a:extLst>
                          <a:ext uri="{FF2B5EF4-FFF2-40B4-BE49-F238E27FC236}">
                            <a16:creationId xmlns:a16="http://schemas.microsoft.com/office/drawing/2014/main" id="{E17EF29A-A9D2-49E5-AF4B-E3CBCB22F0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6130" y="1410474"/>
                        <a:ext cx="4098130" cy="5403993"/>
                      </a:xfrm>
                      <a:prstGeom prst="rect">
                        <a:avLst/>
                      </a:prstGeom>
                      <a:noFill/>
                    </p:spPr>
                  </p:pic>
                </p:oleObj>
              </mc:Fallback>
            </mc:AlternateContent>
          </a:graphicData>
        </a:graphic>
      </p:graphicFrame>
      <p:sp>
        <p:nvSpPr>
          <p:cNvPr id="9" name="Rectangle 6">
            <a:extLst>
              <a:ext uri="{FF2B5EF4-FFF2-40B4-BE49-F238E27FC236}">
                <a16:creationId xmlns:a16="http://schemas.microsoft.com/office/drawing/2014/main" id="{B1286304-8247-4BE0-8302-1C0299B3FC80}"/>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0" name="物件 9">
            <a:extLst>
              <a:ext uri="{FF2B5EF4-FFF2-40B4-BE49-F238E27FC236}">
                <a16:creationId xmlns:a16="http://schemas.microsoft.com/office/drawing/2014/main" id="{769D9118-AA6A-43AE-B1E2-DF0B3B390066}"/>
              </a:ext>
            </a:extLst>
          </p:cNvPr>
          <p:cNvGraphicFramePr>
            <a:graphicFrameLocks noChangeAspect="1"/>
          </p:cNvGraphicFramePr>
          <p:nvPr/>
        </p:nvGraphicFramePr>
        <p:xfrm>
          <a:off x="6271548" y="1484247"/>
          <a:ext cx="4116772" cy="5256444"/>
        </p:xfrm>
        <a:graphic>
          <a:graphicData uri="http://schemas.openxmlformats.org/presentationml/2006/ole">
            <mc:AlternateContent xmlns:mc="http://schemas.openxmlformats.org/markup-compatibility/2006">
              <mc:Choice xmlns:v="urn:schemas-microsoft-com:vml" Requires="v">
                <p:oleObj spid="_x0000_s3131" r:id="rId5" imgW="7665840" imgH="9789633" progId="Visio.Drawing.11">
                  <p:embed/>
                </p:oleObj>
              </mc:Choice>
              <mc:Fallback>
                <p:oleObj r:id="rId5" imgW="7665840" imgH="9789633" progId="Visio.Drawing.11">
                  <p:embed/>
                  <p:pic>
                    <p:nvPicPr>
                      <p:cNvPr id="10" name="物件 9">
                        <a:extLst>
                          <a:ext uri="{FF2B5EF4-FFF2-40B4-BE49-F238E27FC236}">
                            <a16:creationId xmlns:a16="http://schemas.microsoft.com/office/drawing/2014/main" id="{769D9118-AA6A-43AE-B1E2-DF0B3B3900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1548" y="1484247"/>
                        <a:ext cx="4116772" cy="5256444"/>
                      </a:xfrm>
                      <a:prstGeom prst="rect">
                        <a:avLst/>
                      </a:prstGeom>
                      <a:noFill/>
                    </p:spPr>
                  </p:pic>
                </p:oleObj>
              </mc:Fallback>
            </mc:AlternateContent>
          </a:graphicData>
        </a:graphic>
      </p:graphicFrame>
    </p:spTree>
    <p:extLst>
      <p:ext uri="{BB962C8B-B14F-4D97-AF65-F5344CB8AC3E}">
        <p14:creationId xmlns:p14="http://schemas.microsoft.com/office/powerpoint/2010/main" val="21940844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461006C-4F15-4C84-8A47-2D0D90F6FE24}"/>
              </a:ext>
            </a:extLst>
          </p:cNvPr>
          <p:cNvSpPr>
            <a:spLocks noGrp="1"/>
          </p:cNvSpPr>
          <p:nvPr>
            <p:ph type="title"/>
          </p:nvPr>
        </p:nvSpPr>
        <p:spPr/>
        <p:txBody>
          <a:bodyPr/>
          <a:lstStyle/>
          <a:p>
            <a:r>
              <a:rPr lang="en-US" altLang="zh-TW" dirty="0"/>
              <a:t>Patent I 501189</a:t>
            </a:r>
            <a:endParaRPr lang="zh-TW" altLang="en-US" dirty="0"/>
          </a:p>
        </p:txBody>
      </p:sp>
      <p:graphicFrame>
        <p:nvGraphicFramePr>
          <p:cNvPr id="6" name="物件 5">
            <a:extLst>
              <a:ext uri="{FF2B5EF4-FFF2-40B4-BE49-F238E27FC236}">
                <a16:creationId xmlns:a16="http://schemas.microsoft.com/office/drawing/2014/main" id="{7A98BB46-8BF4-47F7-999D-E9B40D0F9589}"/>
              </a:ext>
            </a:extLst>
          </p:cNvPr>
          <p:cNvGraphicFramePr>
            <a:graphicFrameLocks noChangeAspect="1"/>
          </p:cNvGraphicFramePr>
          <p:nvPr/>
        </p:nvGraphicFramePr>
        <p:xfrm>
          <a:off x="6378436" y="1430337"/>
          <a:ext cx="3373099" cy="5153000"/>
        </p:xfrm>
        <a:graphic>
          <a:graphicData uri="http://schemas.openxmlformats.org/presentationml/2006/ole">
            <mc:AlternateContent xmlns:mc="http://schemas.openxmlformats.org/markup-compatibility/2006">
              <mc:Choice xmlns:v="urn:schemas-microsoft-com:vml" Requires="v">
                <p:oleObj spid="_x0000_s4126" r:id="rId3" imgW="2863739" imgH="4377608" progId="Visio.Drawing.11">
                  <p:embed/>
                </p:oleObj>
              </mc:Choice>
              <mc:Fallback>
                <p:oleObj r:id="rId3" imgW="2863739" imgH="4377608" progId="Visio.Drawing.11">
                  <p:embed/>
                  <p:pic>
                    <p:nvPicPr>
                      <p:cNvPr id="6" name="物件 5">
                        <a:extLst>
                          <a:ext uri="{FF2B5EF4-FFF2-40B4-BE49-F238E27FC236}">
                            <a16:creationId xmlns:a16="http://schemas.microsoft.com/office/drawing/2014/main" id="{7A98BB46-8BF4-47F7-999D-E9B40D0F95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8436" y="1430337"/>
                        <a:ext cx="3373099" cy="5153000"/>
                      </a:xfrm>
                      <a:prstGeom prst="rect">
                        <a:avLst/>
                      </a:prstGeom>
                      <a:noFill/>
                    </p:spPr>
                  </p:pic>
                </p:oleObj>
              </mc:Fallback>
            </mc:AlternateContent>
          </a:graphicData>
        </a:graphic>
      </p:graphicFrame>
      <p:pic>
        <p:nvPicPr>
          <p:cNvPr id="5122" name="Picture 2" descr="擬人化醫療資訊紀錄方法及輔助診療系統">
            <a:extLst>
              <a:ext uri="{FF2B5EF4-FFF2-40B4-BE49-F238E27FC236}">
                <a16:creationId xmlns:a16="http://schemas.microsoft.com/office/drawing/2014/main" id="{51D624F5-E67D-4E70-8481-08D10146CD0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86476" y="1549604"/>
            <a:ext cx="3603290" cy="494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322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版面配置區 4"/>
          <p:cNvSpPr>
            <a:spLocks noGrp="1"/>
          </p:cNvSpPr>
          <p:nvPr>
            <p:ph type="body" idx="1"/>
          </p:nvPr>
        </p:nvSpPr>
        <p:spPr/>
        <p:txBody>
          <a:bodyPr>
            <a:normAutofit fontScale="92500" lnSpcReduction="20000"/>
          </a:bodyPr>
          <a:lstStyle/>
          <a:p>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Thanks For Listening</a:t>
            </a:r>
          </a:p>
          <a:p>
            <a:pPr algn="ctr"/>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Q &amp; A</a:t>
            </a:r>
            <a:endParaRPr lang="zh-CN" altLang="en-US"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95629287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在化學材料上的應用</a:t>
            </a:r>
          </a:p>
        </p:txBody>
      </p:sp>
      <p:sp>
        <p:nvSpPr>
          <p:cNvPr id="5" name="Rectangle 1"/>
          <p:cNvSpPr>
            <a:spLocks noGrp="1" noChangeArrowheads="1"/>
          </p:cNvSpPr>
          <p:nvPr>
            <p:ph idx="1"/>
          </p:nvPr>
        </p:nvSpPr>
        <p:spPr bwMode="auto">
          <a:xfrm>
            <a:off x="115744" y="1291128"/>
            <a:ext cx="12006806" cy="542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材料發現</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 可分析大數據，預測新材料性質，發現具有特定功能的材料</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分子設計</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：通過機器學習算法，AI 能設計新的分子結構，優化其性能，</a:t>
            </a:r>
            <a:r>
              <a:rPr kumimoji="0" lang="en-US"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Ex.</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提高催化效率或改善穩定性</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高通量篩選</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a:t>
            </a:r>
            <a:r>
              <a:rPr kumimoji="0" lang="en-US"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 </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能自動化篩選過程，迅速評估多種材料的性能，加快實驗步伐</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模擬和預測</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：利用AI 進行分子動力學模擬，預測材料在不同條件下的行為和反應</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圖像分析</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：在顯微鏡中識別材料特徵，AI 能自動化分析過程，提高準確性和效率</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失效分析</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 可用於分析材料失效的原因，幫助改進設計和製造過程</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製造優化</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：在材料生產過程中，AI 能夠優化參數，提升產品質量和產量</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環境監測</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 可以分析化學材料對環境的影響，幫助開發更環保的材料</a:t>
            </a:r>
          </a:p>
        </p:txBody>
      </p:sp>
    </p:spTree>
    <p:extLst>
      <p:ext uri="{BB962C8B-B14F-4D97-AF65-F5344CB8AC3E}">
        <p14:creationId xmlns:p14="http://schemas.microsoft.com/office/powerpoint/2010/main" val="39942749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在</a:t>
            </a:r>
            <a:r>
              <a:rPr lang="zh-TW" altLang="en-US" dirty="0" smtClean="0">
                <a:latin typeface="微軟正黑體" panose="020B0604030504040204" pitchFamily="34" charset="-120"/>
                <a:ea typeface="微軟正黑體" panose="020B0604030504040204" pitchFamily="34" charset="-120"/>
              </a:rPr>
              <a:t>化學工程上</a:t>
            </a:r>
            <a:r>
              <a:rPr lang="zh-TW" altLang="en-US" dirty="0">
                <a:latin typeface="微軟正黑體" panose="020B0604030504040204" pitchFamily="34" charset="-120"/>
                <a:ea typeface="微軟正黑體" panose="020B0604030504040204" pitchFamily="34" charset="-120"/>
              </a:rPr>
              <a:t>的應用</a:t>
            </a:r>
          </a:p>
        </p:txBody>
      </p:sp>
      <p:sp>
        <p:nvSpPr>
          <p:cNvPr id="5" name="Rectangle 1"/>
          <p:cNvSpPr>
            <a:spLocks noGrp="1" noChangeArrowheads="1"/>
          </p:cNvSpPr>
          <p:nvPr>
            <p:ph idx="1"/>
          </p:nvPr>
        </p:nvSpPr>
        <p:spPr bwMode="auto">
          <a:xfrm>
            <a:off x="115744" y="1289940"/>
            <a:ext cx="12006806" cy="5422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過程優化</a:t>
            </a:r>
            <a:r>
              <a:rPr lang="zh-TW" altLang="zh-TW" sz="2600" dirty="0">
                <a:latin typeface="微軟正黑體" panose="020B0604030504040204" pitchFamily="34" charset="-120"/>
                <a:ea typeface="微軟正黑體" panose="020B0604030504040204" pitchFamily="34" charset="-120"/>
              </a:rPr>
              <a:t>：AI </a:t>
            </a:r>
            <a:r>
              <a:rPr lang="zh-TW" altLang="zh-TW" sz="2600" dirty="0" smtClean="0">
                <a:latin typeface="微軟正黑體" panose="020B0604030504040204" pitchFamily="34" charset="-120"/>
                <a:ea typeface="微軟正黑體" panose="020B0604030504040204" pitchFamily="34" charset="-120"/>
              </a:rPr>
              <a:t>可分析</a:t>
            </a:r>
            <a:r>
              <a:rPr lang="zh-TW" altLang="zh-TW" sz="2600" dirty="0">
                <a:latin typeface="微軟正黑體" panose="020B0604030504040204" pitchFamily="34" charset="-120"/>
                <a:ea typeface="微軟正黑體" panose="020B0604030504040204" pitchFamily="34" charset="-120"/>
              </a:rPr>
              <a:t>生產過程數據，優化操作參數，以提高產量和降低</a:t>
            </a:r>
            <a:r>
              <a:rPr lang="zh-TW" altLang="zh-TW" sz="2600" dirty="0" smtClean="0">
                <a:latin typeface="微軟正黑體" panose="020B0604030504040204" pitchFamily="34" charset="-120"/>
                <a:ea typeface="微軟正黑體" panose="020B0604030504040204" pitchFamily="34" charset="-120"/>
              </a:rPr>
              <a:t>成本</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預測維護</a:t>
            </a:r>
            <a:r>
              <a:rPr lang="zh-TW" altLang="zh-TW" sz="2600" dirty="0">
                <a:latin typeface="微軟正黑體" panose="020B0604030504040204" pitchFamily="34" charset="-120"/>
                <a:ea typeface="微軟正黑體" panose="020B0604030504040204" pitchFamily="34" charset="-120"/>
              </a:rPr>
              <a:t>：通過</a:t>
            </a:r>
            <a:r>
              <a:rPr lang="zh-TW" altLang="zh-TW" sz="2600" dirty="0" smtClean="0">
                <a:latin typeface="微軟正黑體" panose="020B0604030504040204" pitchFamily="34" charset="-120"/>
                <a:ea typeface="微軟正黑體" panose="020B0604030504040204" pitchFamily="34" charset="-120"/>
              </a:rPr>
              <a:t>監測，</a:t>
            </a:r>
            <a:r>
              <a:rPr lang="zh-TW" altLang="zh-TW" sz="2600" dirty="0">
                <a:latin typeface="微軟正黑體" panose="020B0604030504040204" pitchFamily="34" charset="-120"/>
                <a:ea typeface="微軟正黑體" panose="020B0604030504040204" pitchFamily="34" charset="-120"/>
              </a:rPr>
              <a:t>AI </a:t>
            </a:r>
            <a:r>
              <a:rPr lang="zh-TW" altLang="zh-TW" sz="2600" dirty="0" smtClean="0">
                <a:latin typeface="微軟正黑體" panose="020B0604030504040204" pitchFamily="34" charset="-120"/>
                <a:ea typeface="微軟正黑體" panose="020B0604030504040204" pitchFamily="34" charset="-120"/>
              </a:rPr>
              <a:t>能預測</a:t>
            </a:r>
            <a:r>
              <a:rPr lang="zh-TW" altLang="zh-TW" sz="2600" dirty="0">
                <a:latin typeface="微軟正黑體" panose="020B0604030504040204" pitchFamily="34" charset="-120"/>
                <a:ea typeface="微軟正黑體" panose="020B0604030504040204" pitchFamily="34" charset="-120"/>
              </a:rPr>
              <a:t>設備故障，幫助制定維護計劃，減少停機</a:t>
            </a:r>
            <a:r>
              <a:rPr lang="zh-TW" altLang="zh-TW" sz="2600" dirty="0" smtClean="0">
                <a:latin typeface="微軟正黑體" panose="020B0604030504040204" pitchFamily="34" charset="-120"/>
                <a:ea typeface="微軟正黑體" panose="020B0604030504040204" pitchFamily="34" charset="-120"/>
              </a:rPr>
              <a:t>時間</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工藝設計</a:t>
            </a:r>
            <a:r>
              <a:rPr lang="zh-TW" altLang="zh-TW" sz="2600" dirty="0">
                <a:latin typeface="微軟正黑體" panose="020B0604030504040204" pitchFamily="34" charset="-120"/>
                <a:ea typeface="微軟正黑體" panose="020B0604030504040204" pitchFamily="34" charset="-120"/>
              </a:rPr>
              <a:t>：利用AI 模型進行工藝模擬和設計，幫助選擇</a:t>
            </a:r>
            <a:r>
              <a:rPr lang="zh-TW" altLang="zh-TW" sz="2600" dirty="0" smtClean="0">
                <a:latin typeface="微軟正黑體" panose="020B0604030504040204" pitchFamily="34" charset="-120"/>
                <a:ea typeface="微軟正黑體" panose="020B0604030504040204" pitchFamily="34" charset="-120"/>
              </a:rPr>
              <a:t>最佳生產</a:t>
            </a:r>
            <a:r>
              <a:rPr lang="zh-TW" altLang="zh-TW" sz="2600" dirty="0">
                <a:latin typeface="微軟正黑體" panose="020B0604030504040204" pitchFamily="34" charset="-120"/>
                <a:ea typeface="微軟正黑體" panose="020B0604030504040204" pitchFamily="34" charset="-120"/>
              </a:rPr>
              <a:t>路徑和反應</a:t>
            </a:r>
            <a:r>
              <a:rPr lang="zh-TW" altLang="zh-TW" sz="2600" dirty="0" smtClean="0">
                <a:latin typeface="微軟正黑體" panose="020B0604030504040204" pitchFamily="34" charset="-120"/>
                <a:ea typeface="微軟正黑體" panose="020B0604030504040204" pitchFamily="34" charset="-120"/>
              </a:rPr>
              <a:t>條件</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數據分析</a:t>
            </a:r>
            <a:r>
              <a:rPr lang="zh-TW" altLang="zh-TW" sz="2600" dirty="0">
                <a:latin typeface="微軟正黑體" panose="020B0604030504040204" pitchFamily="34" charset="-120"/>
                <a:ea typeface="微軟正黑體" panose="020B0604030504040204" pitchFamily="34" charset="-120"/>
              </a:rPr>
              <a:t>：AI 能夠處理和分析大量實驗和生產數據，提取有價值的信息和</a:t>
            </a:r>
            <a:r>
              <a:rPr lang="zh-TW" altLang="zh-TW" sz="2600" dirty="0" smtClean="0">
                <a:latin typeface="微軟正黑體" panose="020B0604030504040204" pitchFamily="34" charset="-120"/>
                <a:ea typeface="微軟正黑體" panose="020B0604030504040204" pitchFamily="34" charset="-120"/>
              </a:rPr>
              <a:t>洞察</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反應動力學建模</a:t>
            </a:r>
            <a:r>
              <a:rPr lang="zh-TW" altLang="zh-TW" sz="2600" dirty="0">
                <a:latin typeface="微軟正黑體" panose="020B0604030504040204" pitchFamily="34" charset="-120"/>
                <a:ea typeface="微軟正黑體" panose="020B0604030504040204" pitchFamily="34" charset="-120"/>
              </a:rPr>
              <a:t>：使用機器學習技術來建立反應動力學模型，預測</a:t>
            </a:r>
            <a:r>
              <a:rPr lang="zh-TW" altLang="zh-TW" sz="2600" dirty="0" smtClean="0">
                <a:latin typeface="微軟正黑體" panose="020B0604030504040204" pitchFamily="34" charset="-120"/>
                <a:ea typeface="微軟正黑體" panose="020B0604030504040204" pitchFamily="34" charset="-120"/>
              </a:rPr>
              <a:t>化學反應行為</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質量控制</a:t>
            </a:r>
            <a:r>
              <a:rPr lang="zh-TW" altLang="zh-TW" sz="2600" dirty="0">
                <a:latin typeface="微軟正黑體" panose="020B0604030504040204" pitchFamily="34" charset="-120"/>
                <a:ea typeface="微軟正黑體" panose="020B0604030504040204" pitchFamily="34" charset="-120"/>
              </a:rPr>
              <a:t>：AI </a:t>
            </a:r>
            <a:r>
              <a:rPr lang="zh-TW" altLang="zh-TW" sz="2600" dirty="0" smtClean="0">
                <a:latin typeface="微軟正黑體" panose="020B0604030504040204" pitchFamily="34" charset="-120"/>
                <a:ea typeface="微軟正黑體" panose="020B0604030504040204" pitchFamily="34" charset="-120"/>
              </a:rPr>
              <a:t>可實</a:t>
            </a:r>
            <a:r>
              <a:rPr lang="zh-TW" altLang="zh-TW" sz="2600" dirty="0">
                <a:latin typeface="微軟正黑體" panose="020B0604030504040204" pitchFamily="34" charset="-120"/>
                <a:ea typeface="微軟正黑體" panose="020B0604030504040204" pitchFamily="34" charset="-120"/>
              </a:rPr>
              <a:t>時監控產品質量，快速檢測偏差，保證生產過程的</a:t>
            </a:r>
            <a:r>
              <a:rPr lang="zh-TW" altLang="zh-TW" sz="2600" dirty="0" smtClean="0">
                <a:latin typeface="微軟正黑體" panose="020B0604030504040204" pitchFamily="34" charset="-120"/>
                <a:ea typeface="微軟正黑體" panose="020B0604030504040204" pitchFamily="34" charset="-120"/>
              </a:rPr>
              <a:t>穩定性</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安全監測</a:t>
            </a:r>
            <a:r>
              <a:rPr lang="zh-TW" altLang="zh-TW" sz="2600" dirty="0" smtClean="0">
                <a:latin typeface="微軟正黑體" panose="020B0604030504040204" pitchFamily="34" charset="-120"/>
                <a:ea typeface="微軟正黑體" panose="020B0604030504040204" pitchFamily="34" charset="-120"/>
              </a:rPr>
              <a:t>：AI</a:t>
            </a:r>
            <a:r>
              <a:rPr lang="en-US" altLang="zh-TW" sz="2600" dirty="0" smtClean="0">
                <a:latin typeface="微軟正黑體" panose="020B0604030504040204" pitchFamily="34" charset="-120"/>
                <a:ea typeface="微軟正黑體" panose="020B0604030504040204" pitchFamily="34" charset="-120"/>
              </a:rPr>
              <a:t> </a:t>
            </a:r>
            <a:r>
              <a:rPr lang="zh-TW" altLang="zh-TW" sz="2600" dirty="0" smtClean="0">
                <a:latin typeface="微軟正黑體" panose="020B0604030504040204" pitchFamily="34" charset="-120"/>
                <a:ea typeface="微軟正黑體" panose="020B0604030504040204" pitchFamily="34" charset="-120"/>
              </a:rPr>
              <a:t>可進行</a:t>
            </a:r>
            <a:r>
              <a:rPr lang="zh-TW" altLang="zh-TW" sz="2600" dirty="0">
                <a:latin typeface="微軟正黑體" panose="020B0604030504040204" pitchFamily="34" charset="-120"/>
                <a:ea typeface="微軟正黑體" panose="020B0604030504040204" pitchFamily="34" charset="-120"/>
              </a:rPr>
              <a:t>工廠安全監控，分析潛在危險，幫助預防事故</a:t>
            </a:r>
            <a:r>
              <a:rPr lang="zh-TW" altLang="zh-TW" sz="2600" dirty="0" smtClean="0">
                <a:latin typeface="微軟正黑體" panose="020B0604030504040204" pitchFamily="34" charset="-120"/>
                <a:ea typeface="微軟正黑體" panose="020B0604030504040204" pitchFamily="34" charset="-120"/>
              </a:rPr>
              <a:t>發生</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資源管理</a:t>
            </a:r>
            <a:r>
              <a:rPr lang="zh-TW" altLang="zh-TW" sz="2600" dirty="0">
                <a:latin typeface="微軟正黑體" panose="020B0604030504040204" pitchFamily="34" charset="-120"/>
                <a:ea typeface="微軟正黑體" panose="020B0604030504040204" pitchFamily="34" charset="-120"/>
              </a:rPr>
              <a:t>：AI 可用於優化資源使用，如能源、水和原材料，提升生產</a:t>
            </a:r>
            <a:r>
              <a:rPr lang="zh-TW" altLang="zh-TW" sz="2600" dirty="0" smtClean="0">
                <a:latin typeface="微軟正黑體" panose="020B0604030504040204" pitchFamily="34" charset="-120"/>
                <a:ea typeface="微軟正黑體" panose="020B0604030504040204" pitchFamily="34" charset="-120"/>
              </a:rPr>
              <a:t>效率</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自動化操作</a:t>
            </a:r>
            <a:r>
              <a:rPr lang="zh-TW" altLang="zh-TW" sz="2600" dirty="0" smtClean="0">
                <a:latin typeface="微軟正黑體" panose="020B0604030504040204" pitchFamily="34" charset="-120"/>
                <a:ea typeface="微軟正黑體" panose="020B0604030504040204" pitchFamily="34" charset="-120"/>
              </a:rPr>
              <a:t>：A</a:t>
            </a:r>
            <a:r>
              <a:rPr lang="zh-TW" altLang="zh-TW" sz="2600" dirty="0">
                <a:latin typeface="微軟正黑體" panose="020B0604030504040204" pitchFamily="34" charset="-120"/>
                <a:ea typeface="微軟正黑體" panose="020B0604030504040204" pitchFamily="34" charset="-120"/>
              </a:rPr>
              <a:t>I </a:t>
            </a:r>
            <a:r>
              <a:rPr lang="zh-TW" altLang="zh-TW" sz="2600" dirty="0" smtClean="0">
                <a:latin typeface="微軟正黑體" panose="020B0604030504040204" pitchFamily="34" charset="-120"/>
                <a:ea typeface="微軟正黑體" panose="020B0604030504040204" pitchFamily="34" charset="-120"/>
              </a:rPr>
              <a:t>可驅動</a:t>
            </a:r>
            <a:r>
              <a:rPr lang="zh-TW" altLang="zh-TW" sz="2600" dirty="0">
                <a:latin typeface="微軟正黑體" panose="020B0604030504040204" pitchFamily="34" charset="-120"/>
                <a:ea typeface="微軟正黑體" panose="020B0604030504040204" pitchFamily="34" charset="-120"/>
              </a:rPr>
              <a:t>自動化系統，實現更高程度的操作</a:t>
            </a:r>
            <a:r>
              <a:rPr lang="zh-TW" altLang="zh-TW" sz="2600" dirty="0" smtClean="0">
                <a:latin typeface="微軟正黑體" panose="020B0604030504040204" pitchFamily="34" charset="-120"/>
                <a:ea typeface="微軟正黑體" panose="020B0604030504040204" pitchFamily="34" charset="-120"/>
              </a:rPr>
              <a:t>自動化</a:t>
            </a:r>
            <a:endParaRPr lang="zh-TW" altLang="zh-TW" sz="2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5618428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321733"/>
            <a:ext cx="10515600" cy="6400800"/>
          </a:xfrm>
        </p:spPr>
        <p:txBody>
          <a:bodyPr>
            <a:noAutofit/>
          </a:bodyPr>
          <a:lstStyle/>
          <a:p>
            <a:pPr marL="0" indent="0">
              <a:buNone/>
            </a:pPr>
            <a:r>
              <a:rPr lang="zh-TW" altLang="en-US" sz="3200" dirty="0" smtClean="0"/>
              <a:t>博士</a:t>
            </a:r>
            <a:r>
              <a:rPr lang="zh-TW" altLang="en-US" sz="3200" dirty="0"/>
              <a:t>班課程結構摘要​</a:t>
            </a:r>
            <a:r>
              <a:rPr lang="zh-TW" altLang="en-US" sz="3200" dirty="0" smtClean="0"/>
              <a:t>：</a:t>
            </a:r>
            <a:endParaRPr lang="en-US" altLang="zh-TW" sz="3200" dirty="0" smtClean="0"/>
          </a:p>
          <a:p>
            <a:pPr marL="0" indent="0">
              <a:buNone/>
            </a:pPr>
            <a:endParaRPr lang="zh-TW" altLang="en-US" sz="3200" dirty="0" smtClean="0"/>
          </a:p>
          <a:p>
            <a:r>
              <a:rPr lang="zh-TW" altLang="en-US" sz="3200" dirty="0" smtClean="0"/>
              <a:t>課程</a:t>
            </a:r>
            <a:r>
              <a:rPr lang="zh-TW" altLang="en-US" sz="3200" dirty="0"/>
              <a:t>領域：博士班主要課程集中在能源科技和化工材料領域，包括核心與一般科目。主要學分要求是：</a:t>
            </a:r>
          </a:p>
          <a:p>
            <a:r>
              <a:rPr lang="zh-TW" altLang="en-US" sz="3200" dirty="0" smtClean="0"/>
              <a:t>能源</a:t>
            </a:r>
            <a:r>
              <a:rPr lang="zh-TW" altLang="en-US" sz="3200" dirty="0"/>
              <a:t>科技：涵蓋氫能技術、電化學感測器、燃料電池等技術，並專注於碳減排和再生能源技術。</a:t>
            </a:r>
          </a:p>
          <a:p>
            <a:r>
              <a:rPr lang="zh-TW" altLang="en-US" sz="3200" dirty="0" smtClean="0"/>
              <a:t>化工</a:t>
            </a:r>
            <a:r>
              <a:rPr lang="zh-TW" altLang="en-US" sz="3200" dirty="0"/>
              <a:t>材料：包括高分子材料、複合材料、陶瓷材料等，強調材料檢測和分析技術。</a:t>
            </a:r>
          </a:p>
          <a:p>
            <a:r>
              <a:rPr lang="zh-TW" altLang="en-US" sz="3200" dirty="0" smtClean="0"/>
              <a:t>學分</a:t>
            </a:r>
            <a:r>
              <a:rPr lang="zh-TW" altLang="en-US" sz="3200" dirty="0"/>
              <a:t>要求：博士生需修滿</a:t>
            </a:r>
            <a:r>
              <a:rPr lang="en-US" altLang="zh-TW" sz="3200" dirty="0"/>
              <a:t>38</a:t>
            </a:r>
            <a:r>
              <a:rPr lang="zh-TW" altLang="en-US" sz="3200" dirty="0"/>
              <a:t>學分，其中</a:t>
            </a:r>
            <a:r>
              <a:rPr lang="en-US" altLang="zh-TW" sz="3200" dirty="0"/>
              <a:t>17</a:t>
            </a:r>
            <a:r>
              <a:rPr lang="zh-TW" altLang="en-US" sz="3200" dirty="0"/>
              <a:t>學分為必修，</a:t>
            </a:r>
            <a:r>
              <a:rPr lang="en-US" altLang="zh-TW" sz="3200" dirty="0"/>
              <a:t>21</a:t>
            </a:r>
            <a:r>
              <a:rPr lang="zh-TW" altLang="en-US" sz="3200" dirty="0"/>
              <a:t>學分為選修課程。</a:t>
            </a:r>
          </a:p>
          <a:p>
            <a:r>
              <a:rPr lang="zh-TW" altLang="en-US" sz="3200" dirty="0" smtClean="0"/>
              <a:t>特殊</a:t>
            </a:r>
            <a:r>
              <a:rPr lang="zh-TW" altLang="en-US" sz="3200" dirty="0"/>
              <a:t>規定：學生需修讀學院內的全英授課課程，並可修讀外系或外校開設的英語課程來計入學分</a:t>
            </a:r>
            <a:r>
              <a:rPr lang="zh-TW" altLang="en-US" sz="3200" dirty="0" smtClean="0"/>
              <a:t>。</a:t>
            </a:r>
            <a:endParaRPr lang="zh-TW" altLang="en-US" sz="3200" dirty="0"/>
          </a:p>
        </p:txBody>
      </p:sp>
    </p:spTree>
    <p:extLst>
      <p:ext uri="{BB962C8B-B14F-4D97-AF65-F5344CB8AC3E}">
        <p14:creationId xmlns:p14="http://schemas.microsoft.com/office/powerpoint/2010/main" val="23202776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321733"/>
            <a:ext cx="10515600" cy="6400800"/>
          </a:xfrm>
        </p:spPr>
        <p:txBody>
          <a:bodyPr>
            <a:noAutofit/>
          </a:bodyPr>
          <a:lstStyle/>
          <a:p>
            <a:pPr marL="0" indent="0">
              <a:buNone/>
            </a:pPr>
            <a:r>
              <a:rPr lang="zh-TW" altLang="en-US" sz="3200" dirty="0" smtClean="0"/>
              <a:t>碩士</a:t>
            </a:r>
            <a:r>
              <a:rPr lang="zh-TW" altLang="en-US" sz="3200" dirty="0"/>
              <a:t>班課程結構摘要​</a:t>
            </a:r>
            <a:r>
              <a:rPr lang="zh-TW" altLang="en-US" sz="3200" dirty="0" smtClean="0"/>
              <a:t>：</a:t>
            </a:r>
            <a:endParaRPr lang="en-US" altLang="zh-TW" sz="3200" dirty="0" smtClean="0"/>
          </a:p>
          <a:p>
            <a:pPr marL="0" indent="0">
              <a:buNone/>
            </a:pPr>
            <a:endParaRPr lang="en-US" altLang="zh-TW" sz="3200" dirty="0" smtClean="0"/>
          </a:p>
          <a:p>
            <a:r>
              <a:rPr lang="zh-TW" altLang="en-US" sz="3200" dirty="0" smtClean="0"/>
              <a:t>課程</a:t>
            </a:r>
            <a:r>
              <a:rPr lang="zh-TW" altLang="en-US" sz="3200" dirty="0"/>
              <a:t>結構：碩士班課程主要分為環境工程、電化學與能源科技、材料科學等三大領域：</a:t>
            </a:r>
          </a:p>
          <a:p>
            <a:r>
              <a:rPr lang="zh-TW" altLang="en-US" sz="3200" dirty="0" smtClean="0"/>
              <a:t>環境</a:t>
            </a:r>
            <a:r>
              <a:rPr lang="zh-TW" altLang="en-US" sz="3200" dirty="0"/>
              <a:t>科技領域：涵蓋廢水處理、空氣污染防治、環境檢測技術等課程，強調環境保護與治理。</a:t>
            </a:r>
          </a:p>
          <a:p>
            <a:r>
              <a:rPr lang="zh-TW" altLang="en-US" sz="3200" dirty="0" smtClean="0"/>
              <a:t>電化學</a:t>
            </a:r>
            <a:r>
              <a:rPr lang="zh-TW" altLang="en-US" sz="3200" dirty="0"/>
              <a:t>與能源科技：包括電化學技術、儲能元件、燃料電池、電化學感測器等課程，聚焦能源技術的應用與發展。</a:t>
            </a:r>
          </a:p>
          <a:p>
            <a:r>
              <a:rPr lang="zh-TW" altLang="en-US" sz="3200" dirty="0" smtClean="0"/>
              <a:t>材料</a:t>
            </a:r>
            <a:r>
              <a:rPr lang="zh-TW" altLang="en-US" sz="3200" dirty="0"/>
              <a:t>科技領域：涉及高分子材料、光電材料、陶瓷材料及薄膜材料技術等，注重材料的性能與應用。</a:t>
            </a:r>
          </a:p>
          <a:p>
            <a:r>
              <a:rPr lang="zh-TW" altLang="en-US" sz="3200" dirty="0" smtClean="0"/>
              <a:t>學分</a:t>
            </a:r>
            <a:r>
              <a:rPr lang="zh-TW" altLang="en-US" sz="3200" dirty="0"/>
              <a:t>要求：總學分為</a:t>
            </a:r>
            <a:r>
              <a:rPr lang="en-US" altLang="zh-TW" sz="3200" dirty="0"/>
              <a:t>38</a:t>
            </a:r>
            <a:r>
              <a:rPr lang="zh-TW" altLang="en-US" sz="3200" dirty="0"/>
              <a:t>學分，必修</a:t>
            </a:r>
            <a:r>
              <a:rPr lang="en-US" altLang="zh-TW" sz="3200" dirty="0"/>
              <a:t>13</a:t>
            </a:r>
            <a:r>
              <a:rPr lang="zh-TW" altLang="en-US" sz="3200" dirty="0"/>
              <a:t>學分，選修</a:t>
            </a:r>
            <a:r>
              <a:rPr lang="en-US" altLang="zh-TW" sz="3200" dirty="0"/>
              <a:t>25</a:t>
            </a:r>
            <a:r>
              <a:rPr lang="zh-TW" altLang="en-US" sz="3200" dirty="0"/>
              <a:t>學分</a:t>
            </a:r>
            <a:r>
              <a:rPr lang="zh-TW" altLang="en-US" sz="3200" dirty="0" smtClean="0"/>
              <a:t>。</a:t>
            </a:r>
            <a:endParaRPr lang="zh-TW" altLang="en-US" sz="3200" dirty="0"/>
          </a:p>
        </p:txBody>
      </p:sp>
    </p:spTree>
    <p:extLst>
      <p:ext uri="{BB962C8B-B14F-4D97-AF65-F5344CB8AC3E}">
        <p14:creationId xmlns:p14="http://schemas.microsoft.com/office/powerpoint/2010/main" val="1478645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52399" y="321733"/>
            <a:ext cx="11870267" cy="6400800"/>
          </a:xfrm>
        </p:spPr>
        <p:txBody>
          <a:bodyPr>
            <a:noAutofit/>
          </a:bodyPr>
          <a:lstStyle/>
          <a:p>
            <a:pPr marL="0" indent="0">
              <a:buNone/>
            </a:pPr>
            <a:r>
              <a:rPr lang="zh-TW" altLang="en-US" sz="3200" dirty="0" smtClean="0"/>
              <a:t>進</a:t>
            </a:r>
            <a:r>
              <a:rPr lang="zh-TW" altLang="en-US" sz="3200" dirty="0"/>
              <a:t>四技課程結構摘要​：</a:t>
            </a:r>
          </a:p>
          <a:p>
            <a:r>
              <a:rPr lang="zh-TW" altLang="en-US" sz="3100" dirty="0" smtClean="0"/>
              <a:t>課程</a:t>
            </a:r>
            <a:r>
              <a:rPr lang="zh-TW" altLang="en-US" sz="3100" dirty="0"/>
              <a:t>內容：進四技的課程涵蓋廣泛，包括基礎科學與專業科目。專業課程以化工材料與環境工程為主，如：</a:t>
            </a:r>
          </a:p>
          <a:p>
            <a:r>
              <a:rPr lang="zh-TW" altLang="en-US" sz="3100" dirty="0" smtClean="0"/>
              <a:t>必修</a:t>
            </a:r>
            <a:r>
              <a:rPr lang="zh-TW" altLang="en-US" sz="3100" dirty="0"/>
              <a:t>課程：如微積分、物理、化學工程原理、輸送現象與單元操作等，側重於學生的基礎理論與實驗能力。</a:t>
            </a:r>
          </a:p>
          <a:p>
            <a:r>
              <a:rPr lang="zh-TW" altLang="en-US" sz="3100" dirty="0" smtClean="0"/>
              <a:t>選修</a:t>
            </a:r>
            <a:r>
              <a:rPr lang="zh-TW" altLang="en-US" sz="3100" dirty="0"/>
              <a:t>課程：如電漿技術、太陽能電池、儲能材料、奈米技術等，提供學生更多專業選擇。</a:t>
            </a:r>
          </a:p>
          <a:p>
            <a:r>
              <a:rPr lang="zh-TW" altLang="en-US" sz="3100" dirty="0" smtClean="0"/>
              <a:t>學分</a:t>
            </a:r>
            <a:r>
              <a:rPr lang="zh-TW" altLang="en-US" sz="3100" dirty="0"/>
              <a:t>要求：畢業要求為修滿</a:t>
            </a:r>
            <a:r>
              <a:rPr lang="en-US" altLang="zh-TW" sz="3100" dirty="0"/>
              <a:t>129</a:t>
            </a:r>
            <a:r>
              <a:rPr lang="zh-TW" altLang="en-US" sz="3100" dirty="0"/>
              <a:t>學分，其中專業必修課程佔</a:t>
            </a:r>
            <a:r>
              <a:rPr lang="en-US" altLang="zh-TW" sz="3100" dirty="0"/>
              <a:t>77</a:t>
            </a:r>
            <a:r>
              <a:rPr lang="zh-TW" altLang="en-US" sz="3100" dirty="0"/>
              <a:t>學分，選修課程佔</a:t>
            </a:r>
            <a:r>
              <a:rPr lang="en-US" altLang="zh-TW" sz="3100" dirty="0"/>
              <a:t>32</a:t>
            </a:r>
            <a:r>
              <a:rPr lang="zh-TW" altLang="en-US" sz="3100" dirty="0"/>
              <a:t>學分。</a:t>
            </a:r>
          </a:p>
          <a:p>
            <a:r>
              <a:rPr lang="zh-TW" altLang="en-US" sz="3100" dirty="0" smtClean="0"/>
              <a:t>實習</a:t>
            </a:r>
            <a:r>
              <a:rPr lang="zh-TW" altLang="en-US" sz="3100" dirty="0"/>
              <a:t>要求：提供暑期實習，幫助學生將理論知識應用於實際工作中。</a:t>
            </a:r>
          </a:p>
          <a:p>
            <a:pPr marL="0" indent="0">
              <a:buNone/>
            </a:pPr>
            <a:r>
              <a:rPr lang="zh-TW" altLang="en-US" sz="3100" dirty="0" smtClean="0"/>
              <a:t>這</a:t>
            </a:r>
            <a:r>
              <a:rPr lang="zh-TW" altLang="en-US" sz="3100" dirty="0"/>
              <a:t>三份文件各自規劃了不同學位層級的課程結構，針對不同的專業方向，提供了必修與選修課程選項，並且設置了具體的學分要求與實習計畫。</a:t>
            </a:r>
          </a:p>
        </p:txBody>
      </p:sp>
    </p:spTree>
    <p:extLst>
      <p:ext uri="{BB962C8B-B14F-4D97-AF65-F5344CB8AC3E}">
        <p14:creationId xmlns:p14="http://schemas.microsoft.com/office/powerpoint/2010/main" val="9338476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5683" y="348192"/>
            <a:ext cx="11840633" cy="1325563"/>
          </a:xfrm>
        </p:spPr>
        <p:txBody>
          <a:bodyPr>
            <a:normAutofit/>
          </a:bodyPr>
          <a:lstStyle/>
          <a:p>
            <a:r>
              <a:rPr lang="zh-TW" altLang="en-US" sz="3600" dirty="0"/>
              <a:t>博士</a:t>
            </a:r>
            <a:r>
              <a:rPr lang="zh-TW" altLang="en-US" sz="3600" dirty="0" smtClean="0"/>
              <a:t>班包括</a:t>
            </a:r>
            <a:r>
              <a:rPr lang="zh-TW" altLang="en-US" sz="3600" b="1" dirty="0"/>
              <a:t>能源科技</a:t>
            </a:r>
            <a:r>
              <a:rPr lang="zh-TW" altLang="en-US" sz="3600" dirty="0"/>
              <a:t>、</a:t>
            </a:r>
            <a:r>
              <a:rPr lang="zh-TW" altLang="en-US" sz="3600" b="1" dirty="0"/>
              <a:t>化工材料</a:t>
            </a:r>
            <a:r>
              <a:rPr lang="zh-TW" altLang="en-US" sz="3600" dirty="0" smtClean="0"/>
              <a:t>等領域</a:t>
            </a:r>
            <a:r>
              <a:rPr lang="zh-TW" altLang="en-US" sz="3600" dirty="0"/>
              <a:t>。</a:t>
            </a:r>
            <a:r>
              <a:rPr lang="en-US" altLang="zh-TW" sz="3600" dirty="0"/>
              <a:t>AI </a:t>
            </a:r>
            <a:r>
              <a:rPr lang="zh-TW" altLang="en-US" sz="3600" dirty="0"/>
              <a:t>可以導入</a:t>
            </a:r>
          </a:p>
        </p:txBody>
      </p:sp>
      <p:sp>
        <p:nvSpPr>
          <p:cNvPr id="3" name="內容版面配置區 2"/>
          <p:cNvSpPr>
            <a:spLocks noGrp="1"/>
          </p:cNvSpPr>
          <p:nvPr>
            <p:ph idx="1"/>
          </p:nvPr>
        </p:nvSpPr>
        <p:spPr/>
        <p:txBody>
          <a:bodyPr/>
          <a:lstStyle/>
          <a:p>
            <a:r>
              <a:rPr lang="zh-TW" altLang="en-US" b="1" dirty="0" smtClean="0"/>
              <a:t>能源</a:t>
            </a:r>
            <a:r>
              <a:rPr lang="zh-TW" altLang="en-US" b="1" dirty="0"/>
              <a:t>技術的 </a:t>
            </a:r>
            <a:r>
              <a:rPr lang="en-US" altLang="zh-TW" b="1" dirty="0"/>
              <a:t>AI </a:t>
            </a:r>
            <a:r>
              <a:rPr lang="zh-TW" altLang="en-US" b="1" dirty="0"/>
              <a:t>模擬與優化</a:t>
            </a:r>
            <a:r>
              <a:rPr lang="zh-TW" altLang="en-US" dirty="0"/>
              <a:t>：引入 </a:t>
            </a:r>
            <a:r>
              <a:rPr lang="en-US" altLang="zh-TW" dirty="0"/>
              <a:t>AI </a:t>
            </a:r>
            <a:r>
              <a:rPr lang="zh-TW" altLang="en-US" dirty="0"/>
              <a:t>模型進行能源技術（如電池製作、燃料電池等）中性能的模擬與優化，讓學生學習如何使用 </a:t>
            </a:r>
            <a:r>
              <a:rPr lang="en-US" altLang="zh-TW" dirty="0"/>
              <a:t>AI </a:t>
            </a:r>
            <a:r>
              <a:rPr lang="zh-TW" altLang="en-US" dirty="0"/>
              <a:t>技術來提高能源轉換效率。</a:t>
            </a:r>
          </a:p>
          <a:p>
            <a:r>
              <a:rPr lang="zh-TW" altLang="en-US" b="1" dirty="0"/>
              <a:t>材料科學的 </a:t>
            </a:r>
            <a:r>
              <a:rPr lang="en-US" altLang="zh-TW" b="1" dirty="0"/>
              <a:t>AI </a:t>
            </a:r>
            <a:r>
              <a:rPr lang="zh-TW" altLang="en-US" b="1" dirty="0"/>
              <a:t>驅動發現</a:t>
            </a:r>
            <a:r>
              <a:rPr lang="zh-TW" altLang="en-US" dirty="0"/>
              <a:t>：在高分子材料、陶瓷材料等領域，使用 </a:t>
            </a:r>
            <a:r>
              <a:rPr lang="en-US" altLang="zh-TW" dirty="0"/>
              <a:t>AI </a:t>
            </a:r>
            <a:r>
              <a:rPr lang="zh-TW" altLang="en-US" dirty="0"/>
              <a:t>幫助發現新型材料，並通過機器學習預測材料性能。</a:t>
            </a:r>
          </a:p>
          <a:p>
            <a:r>
              <a:rPr lang="zh-TW" altLang="en-US" b="1" dirty="0"/>
              <a:t>電化學技術的 </a:t>
            </a:r>
            <a:r>
              <a:rPr lang="en-US" altLang="zh-TW" b="1" dirty="0"/>
              <a:t>AI </a:t>
            </a:r>
            <a:r>
              <a:rPr lang="zh-TW" altLang="en-US" b="1" dirty="0"/>
              <a:t>應用</a:t>
            </a:r>
            <a:r>
              <a:rPr lang="zh-TW" altLang="en-US" dirty="0"/>
              <a:t>：使用 </a:t>
            </a:r>
            <a:r>
              <a:rPr lang="en-US" altLang="zh-TW" dirty="0"/>
              <a:t>AI </a:t>
            </a:r>
            <a:r>
              <a:rPr lang="zh-TW" altLang="en-US" dirty="0"/>
              <a:t>來優化電化學反應條件，進行更精確的感測器設計與電化學合成分析</a:t>
            </a:r>
            <a:r>
              <a:rPr lang="zh-TW" altLang="en-US" dirty="0" smtClean="0"/>
              <a:t>。</a:t>
            </a:r>
            <a:endParaRPr lang="zh-TW" altLang="en-US" dirty="0"/>
          </a:p>
        </p:txBody>
      </p:sp>
    </p:spTree>
    <p:extLst>
      <p:ext uri="{BB962C8B-B14F-4D97-AF65-F5344CB8AC3E}">
        <p14:creationId xmlns:p14="http://schemas.microsoft.com/office/powerpoint/2010/main" val="417341187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200" y="373592"/>
            <a:ext cx="12039600" cy="1325563"/>
          </a:xfrm>
        </p:spPr>
        <p:txBody>
          <a:bodyPr>
            <a:normAutofit/>
          </a:bodyPr>
          <a:lstStyle/>
          <a:p>
            <a:r>
              <a:rPr lang="zh-TW" altLang="en-US" sz="3400" dirty="0" smtClean="0"/>
              <a:t>碩士班包括</a:t>
            </a:r>
            <a:r>
              <a:rPr lang="zh-TW" altLang="en-US" sz="3400" b="1" dirty="0"/>
              <a:t>環境工程</a:t>
            </a:r>
            <a:r>
              <a:rPr lang="zh-TW" altLang="en-US" sz="3400" dirty="0"/>
              <a:t>、</a:t>
            </a:r>
            <a:r>
              <a:rPr lang="zh-TW" altLang="en-US" sz="3400" b="1" dirty="0"/>
              <a:t>電化學與能源科技</a:t>
            </a:r>
            <a:r>
              <a:rPr lang="zh-TW" altLang="en-US" sz="3400" dirty="0" smtClean="0"/>
              <a:t>等領域</a:t>
            </a:r>
            <a:r>
              <a:rPr lang="zh-TW" altLang="en-US" sz="3400" dirty="0"/>
              <a:t>。</a:t>
            </a:r>
            <a:r>
              <a:rPr lang="en-US" altLang="zh-TW" sz="3400" dirty="0"/>
              <a:t>AI </a:t>
            </a:r>
            <a:r>
              <a:rPr lang="zh-TW" altLang="en-US" sz="3400" dirty="0"/>
              <a:t>可以導入</a:t>
            </a:r>
          </a:p>
        </p:txBody>
      </p:sp>
      <p:sp>
        <p:nvSpPr>
          <p:cNvPr id="3" name="內容版面配置區 2"/>
          <p:cNvSpPr>
            <a:spLocks noGrp="1"/>
          </p:cNvSpPr>
          <p:nvPr>
            <p:ph idx="1"/>
          </p:nvPr>
        </p:nvSpPr>
        <p:spPr>
          <a:xfrm>
            <a:off x="838199" y="1825625"/>
            <a:ext cx="10574867" cy="4351338"/>
          </a:xfrm>
        </p:spPr>
        <p:txBody>
          <a:bodyPr/>
          <a:lstStyle/>
          <a:p>
            <a:pPr eaLnBrk="0" fontAlgn="base" hangingPunct="0">
              <a:lnSpc>
                <a:spcPct val="100000"/>
              </a:lnSpc>
              <a:spcBef>
                <a:spcPct val="0"/>
              </a:spcBef>
              <a:spcAft>
                <a:spcPct val="0"/>
              </a:spcAft>
            </a:pPr>
            <a:r>
              <a:rPr lang="zh-TW" altLang="zh-TW" b="1" dirty="0">
                <a:latin typeface="Arial" panose="020B0604020202020204" pitchFamily="34" charset="0"/>
              </a:rPr>
              <a:t>AI 用於環境監測與管理</a:t>
            </a:r>
            <a:r>
              <a:rPr lang="zh-TW" altLang="zh-TW" dirty="0">
                <a:latin typeface="Arial" panose="020B0604020202020204" pitchFamily="34" charset="0"/>
              </a:rPr>
              <a:t>：環境檢測、廢棄物處理等課程中，AI 可以協助監測環境數據，優化廢棄物處理流程，並進行污染源的自動化檢測。</a:t>
            </a:r>
          </a:p>
          <a:p>
            <a:pPr eaLnBrk="0" fontAlgn="base" hangingPunct="0">
              <a:lnSpc>
                <a:spcPct val="100000"/>
              </a:lnSpc>
              <a:spcBef>
                <a:spcPct val="0"/>
              </a:spcBef>
              <a:spcAft>
                <a:spcPct val="0"/>
              </a:spcAft>
            </a:pPr>
            <a:r>
              <a:rPr lang="zh-TW" altLang="zh-TW" b="1" dirty="0">
                <a:latin typeface="Arial" panose="020B0604020202020204" pitchFamily="34" charset="0"/>
              </a:rPr>
              <a:t>AI 驅動的儲能技術</a:t>
            </a:r>
            <a:r>
              <a:rPr lang="zh-TW" altLang="zh-TW" dirty="0">
                <a:latin typeface="Arial" panose="020B0604020202020204" pitchFamily="34" charset="0"/>
              </a:rPr>
              <a:t>：在儲能技術、電化學防蝕技術等課程中，利用 AI 來進行電池性能的模擬與優化，進而提高儲能元件的效率。</a:t>
            </a:r>
          </a:p>
          <a:p>
            <a:pPr eaLnBrk="0" fontAlgn="base" hangingPunct="0">
              <a:lnSpc>
                <a:spcPct val="100000"/>
              </a:lnSpc>
              <a:spcBef>
                <a:spcPct val="0"/>
              </a:spcBef>
              <a:spcAft>
                <a:spcPct val="0"/>
              </a:spcAft>
            </a:pPr>
            <a:r>
              <a:rPr lang="zh-TW" altLang="zh-TW" b="1" dirty="0">
                <a:latin typeface="Arial" panose="020B0604020202020204" pitchFamily="34" charset="0"/>
              </a:rPr>
              <a:t>生物技術與 AI 的結合</a:t>
            </a:r>
            <a:r>
              <a:rPr lang="zh-TW" altLang="zh-TW" dirty="0">
                <a:latin typeface="Arial" panose="020B0604020202020204" pitchFamily="34" charset="0"/>
              </a:rPr>
              <a:t>：在生物技術特論與環境生物技術特論課程中，AI 可以幫助分析生物數據，推動基因編輯及生物感測技術的發展。 </a:t>
            </a:r>
          </a:p>
        </p:txBody>
      </p:sp>
    </p:spTree>
    <p:extLst>
      <p:ext uri="{BB962C8B-B14F-4D97-AF65-F5344CB8AC3E}">
        <p14:creationId xmlns:p14="http://schemas.microsoft.com/office/powerpoint/2010/main" val="1843670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81665" y="348192"/>
            <a:ext cx="9287933" cy="1325563"/>
          </a:xfrm>
        </p:spPr>
        <p:txBody>
          <a:bodyPr>
            <a:normAutofit/>
          </a:bodyPr>
          <a:lstStyle/>
          <a:p>
            <a:r>
              <a:rPr lang="zh-TW" altLang="en-US" sz="3600" dirty="0"/>
              <a:t>四技</a:t>
            </a:r>
            <a:r>
              <a:rPr lang="zh-TW" altLang="en-US" sz="3400" dirty="0" smtClean="0"/>
              <a:t>包括</a:t>
            </a:r>
            <a:r>
              <a:rPr lang="zh-TW" altLang="en-US" sz="3400" b="1" dirty="0"/>
              <a:t>化工與材料科學</a:t>
            </a:r>
            <a:r>
              <a:rPr lang="zh-TW" altLang="en-US" sz="3400" dirty="0" smtClean="0"/>
              <a:t>等領域</a:t>
            </a:r>
            <a:r>
              <a:rPr lang="zh-TW" altLang="en-US" sz="3400" dirty="0"/>
              <a:t>。</a:t>
            </a:r>
            <a:r>
              <a:rPr lang="en-US" altLang="zh-TW" sz="3400" dirty="0"/>
              <a:t>AI </a:t>
            </a:r>
            <a:r>
              <a:rPr lang="zh-TW" altLang="en-US" sz="3400" dirty="0"/>
              <a:t>可以導入</a:t>
            </a:r>
          </a:p>
        </p:txBody>
      </p:sp>
      <p:sp>
        <p:nvSpPr>
          <p:cNvPr id="3" name="內容版面配置區 2"/>
          <p:cNvSpPr>
            <a:spLocks noGrp="1"/>
          </p:cNvSpPr>
          <p:nvPr>
            <p:ph idx="1"/>
          </p:nvPr>
        </p:nvSpPr>
        <p:spPr>
          <a:xfrm>
            <a:off x="838199" y="1825625"/>
            <a:ext cx="10574867" cy="4351338"/>
          </a:xfrm>
        </p:spPr>
        <p:txBody>
          <a:bodyPr/>
          <a:lstStyle/>
          <a:p>
            <a:pPr eaLnBrk="0" fontAlgn="base" hangingPunct="0">
              <a:lnSpc>
                <a:spcPct val="100000"/>
              </a:lnSpc>
              <a:spcBef>
                <a:spcPct val="0"/>
              </a:spcBef>
              <a:spcAft>
                <a:spcPct val="0"/>
              </a:spcAft>
            </a:pPr>
            <a:r>
              <a:rPr lang="zh-TW" altLang="zh-TW" b="1" dirty="0">
                <a:latin typeface="Arial" panose="020B0604020202020204" pitchFamily="34" charset="0"/>
              </a:rPr>
              <a:t>智能控制與自動化</a:t>
            </a:r>
            <a:r>
              <a:rPr lang="zh-TW" altLang="zh-TW" dirty="0">
                <a:latin typeface="Arial" panose="020B0604020202020204" pitchFamily="34" charset="0"/>
              </a:rPr>
              <a:t>：透過 AI 進行自動化程序設計，提升化工製造流程的自動化與優化，讓學生掌握如何使用 AI 進行化工程序的監控和優化。</a:t>
            </a:r>
          </a:p>
          <a:p>
            <a:pPr eaLnBrk="0" fontAlgn="base" hangingPunct="0">
              <a:lnSpc>
                <a:spcPct val="100000"/>
              </a:lnSpc>
              <a:spcBef>
                <a:spcPct val="0"/>
              </a:spcBef>
              <a:spcAft>
                <a:spcPct val="0"/>
              </a:spcAft>
            </a:pPr>
            <a:r>
              <a:rPr lang="zh-TW" altLang="zh-TW" b="1" dirty="0">
                <a:latin typeface="Arial" panose="020B0604020202020204" pitchFamily="34" charset="0"/>
              </a:rPr>
              <a:t>AI 用於環境工程與污染處理</a:t>
            </a:r>
            <a:r>
              <a:rPr lang="zh-TW" altLang="zh-TW" dirty="0">
                <a:latin typeface="Arial" panose="020B0604020202020204" pitchFamily="34" charset="0"/>
              </a:rPr>
              <a:t>：在廢水處理、空氣污染防治等課程中，AI 可以用於環境數據分析，預測污染趨勢，並提出最佳解決方案。</a:t>
            </a:r>
          </a:p>
          <a:p>
            <a:pPr eaLnBrk="0" fontAlgn="base" hangingPunct="0">
              <a:lnSpc>
                <a:spcPct val="100000"/>
              </a:lnSpc>
              <a:spcBef>
                <a:spcPct val="0"/>
              </a:spcBef>
              <a:spcAft>
                <a:spcPct val="0"/>
              </a:spcAft>
            </a:pPr>
            <a:r>
              <a:rPr lang="zh-TW" altLang="zh-TW" b="1" dirty="0">
                <a:latin typeface="Arial" panose="020B0604020202020204" pitchFamily="34" charset="0"/>
              </a:rPr>
              <a:t>智能材料設計</a:t>
            </a:r>
            <a:r>
              <a:rPr lang="zh-TW" altLang="zh-TW" dirty="0">
                <a:latin typeface="Arial" panose="020B0604020202020204" pitchFamily="34" charset="0"/>
              </a:rPr>
              <a:t>：在材料科學導論、薄膜材料與奈米技術課程中，學生可以通過 AI 進行材料設計與性能模擬。 </a:t>
            </a:r>
          </a:p>
        </p:txBody>
      </p:sp>
    </p:spTree>
    <p:extLst>
      <p:ext uri="{BB962C8B-B14F-4D97-AF65-F5344CB8AC3E}">
        <p14:creationId xmlns:p14="http://schemas.microsoft.com/office/powerpoint/2010/main" val="3878105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3880</TotalTime>
  <Words>6313</Words>
  <Application>Microsoft Office PowerPoint</Application>
  <PresentationFormat>寬螢幕</PresentationFormat>
  <Paragraphs>518</Paragraphs>
  <Slides>141</Slides>
  <Notes>8</Notes>
  <HiddenSlides>0</HiddenSlides>
  <MMClips>0</MMClips>
  <ScaleCrop>false</ScaleCrop>
  <HeadingPairs>
    <vt:vector size="8" baseType="variant">
      <vt:variant>
        <vt:lpstr>使用字型</vt:lpstr>
      </vt:variant>
      <vt:variant>
        <vt:i4>12</vt:i4>
      </vt:variant>
      <vt:variant>
        <vt:lpstr>佈景主題</vt:lpstr>
      </vt:variant>
      <vt:variant>
        <vt:i4>1</vt:i4>
      </vt:variant>
      <vt:variant>
        <vt:lpstr>內嵌 OLE 伺服程式</vt:lpstr>
      </vt:variant>
      <vt:variant>
        <vt:i4>1</vt:i4>
      </vt:variant>
      <vt:variant>
        <vt:lpstr>投影片標題</vt:lpstr>
      </vt:variant>
      <vt:variant>
        <vt:i4>141</vt:i4>
      </vt:variant>
    </vt:vector>
  </HeadingPairs>
  <TitlesOfParts>
    <vt:vector size="155" baseType="lpstr">
      <vt:lpstr>맑은 고딕</vt:lpstr>
      <vt:lpstr>Microsoft YaHei</vt:lpstr>
      <vt:lpstr>SimHei</vt:lpstr>
      <vt:lpstr>Times-Roman</vt:lpstr>
      <vt:lpstr>微軟正黑體</vt:lpstr>
      <vt:lpstr>新細明體</vt:lpstr>
      <vt:lpstr>標楷體</vt:lpstr>
      <vt:lpstr>Arial</vt:lpstr>
      <vt:lpstr>Arial Black</vt:lpstr>
      <vt:lpstr>Calibri</vt:lpstr>
      <vt:lpstr>Symbol</vt:lpstr>
      <vt:lpstr>Times New Roman</vt:lpstr>
      <vt:lpstr>Office 佈景主題</vt:lpstr>
      <vt:lpstr>Visio.Drawing.11</vt:lpstr>
      <vt:lpstr>AI 原理與應用</vt:lpstr>
      <vt:lpstr>學、經歷</vt:lpstr>
      <vt:lpstr>AI PK賽 https://lmarena.ai </vt:lpstr>
      <vt:lpstr>PowerPoint 簡報</vt:lpstr>
      <vt:lpstr>Tensor</vt:lpstr>
      <vt:lpstr>One-Hot Encoding</vt:lpstr>
      <vt:lpstr>PowerPoint 簡報</vt:lpstr>
      <vt:lpstr>PowerPoint 簡報</vt:lpstr>
      <vt:lpstr>PowerPoint 簡報</vt:lpstr>
      <vt:lpstr>PowerPoint 簡報</vt:lpstr>
      <vt:lpstr>PowerPoint 簡報</vt:lpstr>
      <vt:lpstr>深度學習</vt:lpstr>
      <vt:lpstr>隱藏層</vt:lpstr>
      <vt:lpstr>用深度學習打造函數學習機的方法</vt:lpstr>
      <vt:lpstr>PowerPoint 簡報</vt:lpstr>
      <vt:lpstr>神經元</vt:lpstr>
      <vt:lpstr>神經元</vt:lpstr>
      <vt:lpstr>激發函數 </vt:lpstr>
      <vt:lpstr>PowerPoint 簡報</vt:lpstr>
      <vt:lpstr>神經網路怎麼學的?</vt:lpstr>
      <vt:lpstr>Loss Function</vt:lpstr>
      <vt:lpstr>Loss Function</vt:lpstr>
      <vt:lpstr>Loss Function</vt:lpstr>
      <vt:lpstr>Loss Function</vt:lpstr>
      <vt:lpstr>Loss Function 參數調整</vt:lpstr>
      <vt:lpstr>假設只有一個參數</vt:lpstr>
      <vt:lpstr>怎麼知道往右移?</vt:lpstr>
      <vt:lpstr>切線是關鍵</vt:lpstr>
      <vt:lpstr>切線&gt;0往右, &lt;0往左</vt:lpstr>
      <vt:lpstr>調整</vt:lpstr>
      <vt:lpstr>往局部極小移動</vt:lpstr>
      <vt:lpstr>跑過頭了</vt:lpstr>
      <vt:lpstr>Learning Rate</vt:lpstr>
      <vt:lpstr>參數上千上萬個怎麼辧?</vt:lpstr>
      <vt:lpstr>偏微分</vt:lpstr>
      <vt:lpstr>梯度(gradient)</vt:lpstr>
      <vt:lpstr>Gradient Descent</vt:lpstr>
      <vt:lpstr>Adam（Adaptive Moment Estimation）</vt:lpstr>
      <vt:lpstr>PowerPoint 簡報</vt:lpstr>
      <vt:lpstr>PowerPoint 簡報</vt:lpstr>
      <vt:lpstr>較完整的課程</vt:lpstr>
      <vt:lpstr>Convolutional Neural Networks (CNN)</vt:lpstr>
      <vt:lpstr>ImageNet 競賽</vt:lpstr>
      <vt:lpstr>CNN 兩種隱藏層</vt:lpstr>
      <vt:lpstr>卷積層 Filter 的作用</vt:lpstr>
      <vt:lpstr>Filter 卷積計算</vt:lpstr>
      <vt:lpstr>PowerPoint 簡報</vt:lpstr>
      <vt:lpstr>Filter 卷積計算</vt:lpstr>
      <vt:lpstr>卷積如何抽取特徵</vt:lpstr>
      <vt:lpstr>PowerPoint 簡報</vt:lpstr>
      <vt:lpstr>PowerPoint 簡報</vt:lpstr>
      <vt:lpstr>池化層 Max-pooling</vt:lpstr>
      <vt:lpstr>再回來看看 VGG 16</vt:lpstr>
      <vt:lpstr>ChatGPT</vt:lpstr>
      <vt:lpstr>下一個字有很多種可能</vt:lpstr>
      <vt:lpstr>把之前的記憶送進來</vt:lpstr>
      <vt:lpstr>留下之前記憶的兩種方法</vt:lpstr>
      <vt:lpstr>RNN 的特色</vt:lpstr>
      <vt:lpstr>RNN缺點是要串接, 一個一個生</vt:lpstr>
      <vt:lpstr>遞歸層原理</vt:lpstr>
      <vt:lpstr>Transformers想改到RNN遞迴的缺點</vt:lpstr>
      <vt:lpstr>每個字生出Q、K、V三個向量</vt:lpstr>
      <vt:lpstr>Self-attention</vt:lpstr>
      <vt:lpstr>矩陣相乘後是有名的Transformer公式</vt:lpstr>
      <vt:lpstr>考慮的字有幾個, 輸出就是幾維向量</vt:lpstr>
      <vt:lpstr>選字策略</vt:lpstr>
      <vt:lpstr>通常用機率選字</vt:lpstr>
      <vt:lpstr>指數函數的威力</vt:lpstr>
      <vt:lpstr>使用Temperature調整</vt:lpstr>
      <vt:lpstr>Top-p 選字策略</vt:lpstr>
      <vt:lpstr>Top-p : Redistribution</vt:lpstr>
      <vt:lpstr>小結論</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GPT 讀多少字</vt:lpstr>
      <vt:lpstr>AI 小助理薪資</vt:lpstr>
      <vt:lpstr>AI安全與風險</vt:lpstr>
      <vt:lpstr>生成式人工智慧的政策考量</vt:lpstr>
      <vt:lpstr>英國政府對生成式AI安全與風險說明</vt:lpstr>
      <vt:lpstr>PowerPoint 簡報</vt:lpstr>
      <vt:lpstr>PowerPoint 簡報</vt:lpstr>
      <vt:lpstr>最近修的法</vt:lpstr>
      <vt:lpstr>最近修的法</vt:lpstr>
      <vt:lpstr>AI相關法律</vt:lpstr>
      <vt:lpstr>UNESCO Recommendation on the Ethics of AI</vt:lpstr>
      <vt:lpstr>Ethics Guidelines for Trustworthy AI</vt:lpstr>
      <vt:lpstr>2024 EU AI Act 強制性法規</vt:lpstr>
      <vt:lpstr>ChatGPT等生成式 AI 興起後特別新增條款</vt:lpstr>
      <vt:lpstr>將 AI 系統依風險高低分級</vt:lpstr>
      <vt:lpstr>Govern / Map / Measure / Manage</vt:lpstr>
      <vt:lpstr>AI Risk Management Framework</vt:lpstr>
      <vt:lpstr>NIST AI Risk Management Framework</vt:lpstr>
      <vt:lpstr>AI Lifecycle</vt:lpstr>
      <vt:lpstr>ISO/IEC</vt:lpstr>
      <vt:lpstr>114-08-28 行政院通過「人工智慧基本法」草案，將函請立法院審議</vt:lpstr>
      <vt:lpstr>智慧醫療發展</vt:lpstr>
      <vt:lpstr>智慧醫療 6 大科技應用</vt:lpstr>
      <vt:lpstr>智慧醫療</vt:lpstr>
      <vt:lpstr>AI 取代重複性工作&amp;診斷</vt:lpstr>
      <vt:lpstr>產生英文病歷摘要,資料如下</vt:lpstr>
      <vt:lpstr>PowerPoint 簡報</vt:lpstr>
      <vt:lpstr>AI - ChatGPT</vt:lpstr>
      <vt:lpstr>Good Prompts</vt:lpstr>
      <vt:lpstr>Good Prompts</vt:lpstr>
      <vt:lpstr>Good Prompts</vt:lpstr>
      <vt:lpstr>AI會寫程式，誰來審？</vt:lpstr>
      <vt:lpstr>PowerPoint 簡報</vt:lpstr>
      <vt:lpstr>ChatGPT 做摘要</vt:lpstr>
      <vt:lpstr>Generative AI and Creative Learning Concerns Opportunities and Choices</vt:lpstr>
      <vt:lpstr>Generative AI and Creative Learning Concerns Opportunities and Choices</vt:lpstr>
      <vt:lpstr>PowerPoint 簡報</vt:lpstr>
      <vt:lpstr>PowerPoint 簡報</vt:lpstr>
      <vt:lpstr>生成式 AI 可能損害學習</vt:lpstr>
      <vt:lpstr>生成式 AI 可能損害學習</vt:lpstr>
      <vt:lpstr>IEC/ISO 62443 （IACS）的資訊安全標準</vt:lpstr>
      <vt:lpstr>歐盟 Cyber Resilience Act</vt:lpstr>
      <vt:lpstr>美國 Federal Information Security Modernization Act</vt:lpstr>
      <vt:lpstr>NIST Cybersecurity Framework, CSF</vt:lpstr>
      <vt:lpstr>Humanized Medical Records</vt:lpstr>
      <vt:lpstr>Patent I 501189</vt:lpstr>
      <vt:lpstr>Patent I 501189</vt:lpstr>
      <vt:lpstr>PowerPoint 簡報</vt:lpstr>
      <vt:lpstr>AI 在化學材料上的應用</vt:lpstr>
      <vt:lpstr>AI 在化學工程上的應用</vt:lpstr>
      <vt:lpstr>PowerPoint 簡報</vt:lpstr>
      <vt:lpstr>PowerPoint 簡報</vt:lpstr>
      <vt:lpstr>PowerPoint 簡報</vt:lpstr>
      <vt:lpstr>博士班包括能源科技、化工材料等領域。AI 可以導入</vt:lpstr>
      <vt:lpstr>碩士班包括環境工程、電化學與能源科技等領域。AI 可以導入</vt:lpstr>
      <vt:lpstr>四技包括化工與材料科學等領域。AI 可以導入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原理與應用</dc:title>
  <dc:creator>user</dc:creator>
  <cp:lastModifiedBy>user</cp:lastModifiedBy>
  <cp:revision>106</cp:revision>
  <dcterms:created xsi:type="dcterms:W3CDTF">2024-03-13T02:40:24Z</dcterms:created>
  <dcterms:modified xsi:type="dcterms:W3CDTF">2025-11-19T00:09:30Z</dcterms:modified>
</cp:coreProperties>
</file>