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31"/>
  </p:notesMasterIdLst>
  <p:sldIdLst>
    <p:sldId id="256" r:id="rId2"/>
    <p:sldId id="257" r:id="rId3"/>
    <p:sldId id="258" r:id="rId4"/>
    <p:sldId id="562" r:id="rId5"/>
    <p:sldId id="803" r:id="rId6"/>
    <p:sldId id="848" r:id="rId7"/>
    <p:sldId id="849" r:id="rId8"/>
    <p:sldId id="865" r:id="rId9"/>
    <p:sldId id="827" r:id="rId10"/>
    <p:sldId id="821" r:id="rId11"/>
    <p:sldId id="822" r:id="rId12"/>
    <p:sldId id="823" r:id="rId13"/>
    <p:sldId id="824" r:id="rId14"/>
    <p:sldId id="825" r:id="rId15"/>
    <p:sldId id="826" r:id="rId16"/>
    <p:sldId id="828" r:id="rId17"/>
    <p:sldId id="830" r:id="rId18"/>
    <p:sldId id="866" r:id="rId19"/>
    <p:sldId id="867" r:id="rId20"/>
    <p:sldId id="641" r:id="rId21"/>
    <p:sldId id="804" r:id="rId22"/>
    <p:sldId id="905" r:id="rId23"/>
    <p:sldId id="642" r:id="rId24"/>
    <p:sldId id="837" r:id="rId25"/>
    <p:sldId id="838" r:id="rId26"/>
    <p:sldId id="643" r:id="rId27"/>
    <p:sldId id="644" r:id="rId28"/>
    <p:sldId id="645" r:id="rId29"/>
    <p:sldId id="646" r:id="rId30"/>
    <p:sldId id="647" r:id="rId31"/>
    <p:sldId id="906" r:id="rId32"/>
    <p:sldId id="907" r:id="rId33"/>
    <p:sldId id="861" r:id="rId34"/>
    <p:sldId id="862" r:id="rId35"/>
    <p:sldId id="863" r:id="rId36"/>
    <p:sldId id="731" r:id="rId37"/>
    <p:sldId id="864" r:id="rId38"/>
    <p:sldId id="719" r:id="rId39"/>
    <p:sldId id="717" r:id="rId40"/>
    <p:sldId id="723" r:id="rId41"/>
    <p:sldId id="720" r:id="rId42"/>
    <p:sldId id="285" r:id="rId43"/>
    <p:sldId id="297" r:id="rId44"/>
    <p:sldId id="292" r:id="rId45"/>
    <p:sldId id="315" r:id="rId46"/>
    <p:sldId id="321" r:id="rId47"/>
    <p:sldId id="326" r:id="rId48"/>
    <p:sldId id="325" r:id="rId49"/>
    <p:sldId id="682" r:id="rId50"/>
    <p:sldId id="722" r:id="rId51"/>
    <p:sldId id="588" r:id="rId52"/>
    <p:sldId id="556" r:id="rId53"/>
    <p:sldId id="736" r:id="rId54"/>
    <p:sldId id="795" r:id="rId55"/>
    <p:sldId id="286" r:id="rId56"/>
    <p:sldId id="797" r:id="rId57"/>
    <p:sldId id="872" r:id="rId58"/>
    <p:sldId id="873" r:id="rId59"/>
    <p:sldId id="626" r:id="rId60"/>
    <p:sldId id="746" r:id="rId61"/>
    <p:sldId id="627" r:id="rId62"/>
    <p:sldId id="688" r:id="rId63"/>
    <p:sldId id="737" r:id="rId64"/>
    <p:sldId id="800" r:id="rId65"/>
    <p:sldId id="805" r:id="rId66"/>
    <p:sldId id="868" r:id="rId67"/>
    <p:sldId id="869" r:id="rId68"/>
    <p:sldId id="870" r:id="rId69"/>
    <p:sldId id="871" r:id="rId70"/>
    <p:sldId id="589" r:id="rId71"/>
    <p:sldId id="801" r:id="rId72"/>
    <p:sldId id="911" r:id="rId73"/>
    <p:sldId id="912" r:id="rId74"/>
    <p:sldId id="414" r:id="rId75"/>
    <p:sldId id="415" r:id="rId76"/>
    <p:sldId id="418" r:id="rId77"/>
    <p:sldId id="479" r:id="rId78"/>
    <p:sldId id="480" r:id="rId79"/>
    <p:sldId id="287" r:id="rId80"/>
    <p:sldId id="481" r:id="rId81"/>
    <p:sldId id="482" r:id="rId82"/>
    <p:sldId id="622" r:id="rId83"/>
    <p:sldId id="623" r:id="rId84"/>
    <p:sldId id="417" r:id="rId85"/>
    <p:sldId id="327" r:id="rId86"/>
    <p:sldId id="807" r:id="rId87"/>
    <p:sldId id="908" r:id="rId88"/>
    <p:sldId id="275" r:id="rId89"/>
    <p:sldId id="277" r:id="rId90"/>
    <p:sldId id="850" r:id="rId91"/>
    <p:sldId id="851" r:id="rId92"/>
    <p:sldId id="852" r:id="rId93"/>
    <p:sldId id="853" r:id="rId94"/>
    <p:sldId id="854" r:id="rId95"/>
    <p:sldId id="855" r:id="rId96"/>
    <p:sldId id="856" r:id="rId97"/>
    <p:sldId id="857" r:id="rId98"/>
    <p:sldId id="858" r:id="rId99"/>
    <p:sldId id="859" r:id="rId100"/>
    <p:sldId id="738" r:id="rId101"/>
    <p:sldId id="280" r:id="rId102"/>
    <p:sldId id="486" r:id="rId103"/>
    <p:sldId id="640" r:id="rId104"/>
    <p:sldId id="624" r:id="rId105"/>
    <p:sldId id="625" r:id="rId106"/>
    <p:sldId id="649" r:id="rId107"/>
    <p:sldId id="814" r:id="rId108"/>
    <p:sldId id="591" r:id="rId109"/>
    <p:sldId id="592" r:id="rId110"/>
    <p:sldId id="811" r:id="rId111"/>
    <p:sldId id="594" r:id="rId112"/>
    <p:sldId id="595" r:id="rId113"/>
    <p:sldId id="596" r:id="rId114"/>
    <p:sldId id="816" r:id="rId115"/>
    <p:sldId id="815" r:id="rId116"/>
    <p:sldId id="810" r:id="rId117"/>
    <p:sldId id="813" r:id="rId118"/>
    <p:sldId id="597" r:id="rId119"/>
    <p:sldId id="909" r:id="rId120"/>
    <p:sldId id="910" r:id="rId121"/>
    <p:sldId id="599" r:id="rId122"/>
    <p:sldId id="600" r:id="rId123"/>
    <p:sldId id="590" r:id="rId124"/>
    <p:sldId id="675" r:id="rId125"/>
    <p:sldId id="493" r:id="rId126"/>
    <p:sldId id="674" r:id="rId127"/>
    <p:sldId id="683" r:id="rId128"/>
    <p:sldId id="684" r:id="rId129"/>
    <p:sldId id="685" r:id="rId130"/>
    <p:sldId id="692" r:id="rId131"/>
    <p:sldId id="693" r:id="rId132"/>
    <p:sldId id="697" r:id="rId133"/>
    <p:sldId id="880" r:id="rId134"/>
    <p:sldId id="696" r:id="rId135"/>
    <p:sldId id="876" r:id="rId136"/>
    <p:sldId id="878" r:id="rId137"/>
    <p:sldId id="879" r:id="rId138"/>
    <p:sldId id="881" r:id="rId139"/>
    <p:sldId id="882" r:id="rId140"/>
    <p:sldId id="904" r:id="rId141"/>
    <p:sldId id="884" r:id="rId142"/>
    <p:sldId id="885" r:id="rId143"/>
    <p:sldId id="883" r:id="rId144"/>
    <p:sldId id="886" r:id="rId145"/>
    <p:sldId id="670" r:id="rId146"/>
    <p:sldId id="802" r:id="rId147"/>
    <p:sldId id="541" r:id="rId148"/>
    <p:sldId id="542" r:id="rId149"/>
    <p:sldId id="543" r:id="rId150"/>
    <p:sldId id="544" r:id="rId151"/>
    <p:sldId id="404" r:id="rId152"/>
    <p:sldId id="405" r:id="rId153"/>
    <p:sldId id="875" r:id="rId154"/>
    <p:sldId id="409" r:id="rId155"/>
    <p:sldId id="653" r:id="rId156"/>
    <p:sldId id="732" r:id="rId157"/>
    <p:sldId id="733" r:id="rId158"/>
    <p:sldId id="686" r:id="rId159"/>
    <p:sldId id="725" r:id="rId160"/>
    <p:sldId id="739" r:id="rId161"/>
    <p:sldId id="798" r:id="rId162"/>
    <p:sldId id="860" r:id="rId163"/>
    <p:sldId id="379" r:id="rId164"/>
    <p:sldId id="380" r:id="rId165"/>
    <p:sldId id="410" r:id="rId166"/>
    <p:sldId id="413" r:id="rId167"/>
    <p:sldId id="411" r:id="rId168"/>
    <p:sldId id="389" r:id="rId169"/>
    <p:sldId id="412" r:id="rId170"/>
    <p:sldId id="400" r:id="rId171"/>
    <p:sldId id="399" r:id="rId172"/>
    <p:sldId id="874" r:id="rId173"/>
    <p:sldId id="698" r:id="rId174"/>
    <p:sldId id="808" r:id="rId175"/>
    <p:sldId id="606" r:id="rId176"/>
    <p:sldId id="666" r:id="rId177"/>
    <p:sldId id="608" r:id="rId178"/>
    <p:sldId id="621" r:id="rId179"/>
    <p:sldId id="393" r:id="rId180"/>
    <p:sldId id="402" r:id="rId181"/>
    <p:sldId id="574" r:id="rId182"/>
    <p:sldId id="573" r:id="rId183"/>
    <p:sldId id="667" r:id="rId184"/>
    <p:sldId id="726" r:id="rId185"/>
    <p:sldId id="741" r:id="rId186"/>
    <p:sldId id="799" r:id="rId187"/>
    <p:sldId id="809" r:id="rId188"/>
    <p:sldId id="395" r:id="rId189"/>
    <p:sldId id="575" r:id="rId190"/>
    <p:sldId id="396" r:id="rId191"/>
    <p:sldId id="477" r:id="rId192"/>
    <p:sldId id="728" r:id="rId193"/>
    <p:sldId id="420" r:id="rId194"/>
    <p:sldId id="582" r:id="rId195"/>
    <p:sldId id="578" r:id="rId196"/>
    <p:sldId id="585" r:id="rId197"/>
    <p:sldId id="579" r:id="rId198"/>
    <p:sldId id="584" r:id="rId199"/>
    <p:sldId id="580" r:id="rId200"/>
    <p:sldId id="581" r:id="rId201"/>
    <p:sldId id="654" r:id="rId202"/>
    <p:sldId id="658" r:id="rId203"/>
    <p:sldId id="656" r:id="rId204"/>
    <p:sldId id="734" r:id="rId205"/>
    <p:sldId id="657" r:id="rId206"/>
    <p:sldId id="665" r:id="rId207"/>
    <p:sldId id="660" r:id="rId208"/>
    <p:sldId id="661" r:id="rId209"/>
    <p:sldId id="668" r:id="rId210"/>
    <p:sldId id="890" r:id="rId211"/>
    <p:sldId id="887" r:id="rId212"/>
    <p:sldId id="889" r:id="rId213"/>
    <p:sldId id="793" r:id="rId214"/>
    <p:sldId id="794" r:id="rId215"/>
    <p:sldId id="669" r:id="rId216"/>
    <p:sldId id="671" r:id="rId217"/>
    <p:sldId id="716" r:id="rId218"/>
    <p:sldId id="586" r:id="rId219"/>
    <p:sldId id="902" r:id="rId220"/>
    <p:sldId id="892" r:id="rId221"/>
    <p:sldId id="893" r:id="rId222"/>
    <p:sldId id="894" r:id="rId223"/>
    <p:sldId id="895" r:id="rId224"/>
    <p:sldId id="896" r:id="rId225"/>
    <p:sldId id="897" r:id="rId226"/>
    <p:sldId id="898" r:id="rId227"/>
    <p:sldId id="901" r:id="rId228"/>
    <p:sldId id="899" r:id="rId229"/>
    <p:sldId id="900" r:id="rId2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預設章節" id="{B2861310-C257-4CDE-966F-3FC54601C682}">
          <p14:sldIdLst>
            <p14:sldId id="256"/>
            <p14:sldId id="257"/>
            <p14:sldId id="258"/>
            <p14:sldId id="562"/>
            <p14:sldId id="803"/>
            <p14:sldId id="848"/>
            <p14:sldId id="849"/>
            <p14:sldId id="865"/>
            <p14:sldId id="827"/>
            <p14:sldId id="821"/>
            <p14:sldId id="822"/>
            <p14:sldId id="823"/>
            <p14:sldId id="824"/>
            <p14:sldId id="825"/>
            <p14:sldId id="826"/>
            <p14:sldId id="828"/>
            <p14:sldId id="830"/>
            <p14:sldId id="866"/>
            <p14:sldId id="867"/>
            <p14:sldId id="641"/>
            <p14:sldId id="804"/>
            <p14:sldId id="905"/>
            <p14:sldId id="642"/>
            <p14:sldId id="837"/>
            <p14:sldId id="838"/>
            <p14:sldId id="643"/>
            <p14:sldId id="644"/>
            <p14:sldId id="645"/>
            <p14:sldId id="646"/>
            <p14:sldId id="647"/>
            <p14:sldId id="906"/>
            <p14:sldId id="907"/>
            <p14:sldId id="861"/>
            <p14:sldId id="862"/>
            <p14:sldId id="863"/>
            <p14:sldId id="731"/>
            <p14:sldId id="864"/>
            <p14:sldId id="719"/>
            <p14:sldId id="717"/>
            <p14:sldId id="723"/>
            <p14:sldId id="720"/>
            <p14:sldId id="285"/>
            <p14:sldId id="297"/>
            <p14:sldId id="292"/>
            <p14:sldId id="315"/>
            <p14:sldId id="321"/>
            <p14:sldId id="326"/>
            <p14:sldId id="325"/>
            <p14:sldId id="682"/>
            <p14:sldId id="722"/>
            <p14:sldId id="588"/>
            <p14:sldId id="556"/>
            <p14:sldId id="736"/>
            <p14:sldId id="795"/>
            <p14:sldId id="286"/>
            <p14:sldId id="797"/>
            <p14:sldId id="872"/>
            <p14:sldId id="873"/>
            <p14:sldId id="626"/>
            <p14:sldId id="746"/>
            <p14:sldId id="627"/>
            <p14:sldId id="688"/>
            <p14:sldId id="737"/>
            <p14:sldId id="800"/>
            <p14:sldId id="805"/>
            <p14:sldId id="868"/>
            <p14:sldId id="869"/>
            <p14:sldId id="870"/>
            <p14:sldId id="871"/>
            <p14:sldId id="589"/>
            <p14:sldId id="801"/>
            <p14:sldId id="911"/>
            <p14:sldId id="912"/>
            <p14:sldId id="414"/>
            <p14:sldId id="415"/>
            <p14:sldId id="418"/>
            <p14:sldId id="479"/>
            <p14:sldId id="480"/>
            <p14:sldId id="287"/>
            <p14:sldId id="481"/>
            <p14:sldId id="482"/>
            <p14:sldId id="622"/>
            <p14:sldId id="623"/>
            <p14:sldId id="417"/>
            <p14:sldId id="327"/>
            <p14:sldId id="807"/>
            <p14:sldId id="908"/>
            <p14:sldId id="275"/>
            <p14:sldId id="277"/>
            <p14:sldId id="850"/>
            <p14:sldId id="851"/>
            <p14:sldId id="852"/>
            <p14:sldId id="853"/>
            <p14:sldId id="854"/>
            <p14:sldId id="855"/>
            <p14:sldId id="856"/>
            <p14:sldId id="857"/>
            <p14:sldId id="858"/>
            <p14:sldId id="859"/>
            <p14:sldId id="738"/>
            <p14:sldId id="280"/>
            <p14:sldId id="486"/>
            <p14:sldId id="640"/>
            <p14:sldId id="624"/>
            <p14:sldId id="625"/>
            <p14:sldId id="649"/>
            <p14:sldId id="814"/>
            <p14:sldId id="591"/>
            <p14:sldId id="592"/>
            <p14:sldId id="811"/>
            <p14:sldId id="594"/>
            <p14:sldId id="595"/>
            <p14:sldId id="596"/>
            <p14:sldId id="816"/>
            <p14:sldId id="815"/>
            <p14:sldId id="810"/>
            <p14:sldId id="813"/>
            <p14:sldId id="597"/>
            <p14:sldId id="909"/>
            <p14:sldId id="910"/>
            <p14:sldId id="599"/>
            <p14:sldId id="600"/>
            <p14:sldId id="590"/>
            <p14:sldId id="675"/>
            <p14:sldId id="493"/>
            <p14:sldId id="674"/>
            <p14:sldId id="683"/>
            <p14:sldId id="684"/>
            <p14:sldId id="685"/>
            <p14:sldId id="692"/>
            <p14:sldId id="693"/>
            <p14:sldId id="697"/>
            <p14:sldId id="880"/>
            <p14:sldId id="696"/>
            <p14:sldId id="876"/>
            <p14:sldId id="878"/>
            <p14:sldId id="879"/>
            <p14:sldId id="881"/>
            <p14:sldId id="882"/>
            <p14:sldId id="904"/>
            <p14:sldId id="884"/>
            <p14:sldId id="885"/>
            <p14:sldId id="883"/>
            <p14:sldId id="886"/>
            <p14:sldId id="670"/>
            <p14:sldId id="802"/>
            <p14:sldId id="541"/>
            <p14:sldId id="542"/>
            <p14:sldId id="543"/>
            <p14:sldId id="544"/>
            <p14:sldId id="404"/>
            <p14:sldId id="405"/>
            <p14:sldId id="875"/>
            <p14:sldId id="409"/>
            <p14:sldId id="653"/>
            <p14:sldId id="732"/>
            <p14:sldId id="733"/>
            <p14:sldId id="686"/>
            <p14:sldId id="725"/>
            <p14:sldId id="739"/>
            <p14:sldId id="798"/>
            <p14:sldId id="860"/>
            <p14:sldId id="379"/>
            <p14:sldId id="380"/>
            <p14:sldId id="410"/>
            <p14:sldId id="413"/>
            <p14:sldId id="411"/>
            <p14:sldId id="389"/>
            <p14:sldId id="412"/>
            <p14:sldId id="400"/>
            <p14:sldId id="399"/>
          </p14:sldIdLst>
        </p14:section>
        <p14:section name="未命名的章節" id="{252B7998-8FB2-45F5-825F-6665BEBC6884}">
          <p14:sldIdLst/>
        </p14:section>
        <p14:section name="未命名的章節" id="{11CD5F35-1BC2-4ADD-9B93-205A84A2DC84}">
          <p14:sldIdLst>
            <p14:sldId id="874"/>
            <p14:sldId id="698"/>
            <p14:sldId id="808"/>
            <p14:sldId id="606"/>
            <p14:sldId id="666"/>
            <p14:sldId id="608"/>
            <p14:sldId id="621"/>
            <p14:sldId id="393"/>
            <p14:sldId id="402"/>
            <p14:sldId id="574"/>
            <p14:sldId id="573"/>
            <p14:sldId id="667"/>
            <p14:sldId id="726"/>
            <p14:sldId id="741"/>
            <p14:sldId id="799"/>
            <p14:sldId id="809"/>
            <p14:sldId id="395"/>
            <p14:sldId id="575"/>
            <p14:sldId id="396"/>
            <p14:sldId id="477"/>
            <p14:sldId id="728"/>
            <p14:sldId id="420"/>
            <p14:sldId id="582"/>
            <p14:sldId id="578"/>
            <p14:sldId id="585"/>
            <p14:sldId id="579"/>
            <p14:sldId id="584"/>
            <p14:sldId id="580"/>
            <p14:sldId id="581"/>
            <p14:sldId id="654"/>
            <p14:sldId id="658"/>
            <p14:sldId id="656"/>
            <p14:sldId id="734"/>
            <p14:sldId id="657"/>
            <p14:sldId id="665"/>
            <p14:sldId id="660"/>
            <p14:sldId id="661"/>
            <p14:sldId id="668"/>
            <p14:sldId id="890"/>
            <p14:sldId id="887"/>
            <p14:sldId id="889"/>
            <p14:sldId id="793"/>
            <p14:sldId id="794"/>
            <p14:sldId id="669"/>
            <p14:sldId id="671"/>
            <p14:sldId id="716"/>
            <p14:sldId id="586"/>
            <p14:sldId id="902"/>
            <p14:sldId id="892"/>
            <p14:sldId id="893"/>
            <p14:sldId id="894"/>
            <p14:sldId id="895"/>
            <p14:sldId id="896"/>
            <p14:sldId id="897"/>
            <p14:sldId id="898"/>
            <p14:sldId id="901"/>
            <p14:sldId id="899"/>
            <p14:sldId id="9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2" autoAdjust="0"/>
    <p:restoredTop sz="89046" autoAdjust="0"/>
  </p:normalViewPr>
  <p:slideViewPr>
    <p:cSldViewPr>
      <p:cViewPr varScale="1">
        <p:scale>
          <a:sx n="58" d="100"/>
          <a:sy n="58" d="100"/>
        </p:scale>
        <p:origin x="826" y="62"/>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diagrams/_rels/data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hyperlink" Target="&#39080;&#38570;&#35413;&#20272;&#34920;.doc" TargetMode="External"/></Relationships>
</file>

<file path=ppt/diagrams/_rels/drawing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hyperlink" Target="&#39080;&#38570;&#35413;&#20272;&#34920;.doc"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90054B-B9CB-41CD-B8CE-FE2717E85345}"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A1E68018-94DE-48E1-BE02-C18050FE060B}">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一般資料</a:t>
          </a:r>
        </a:p>
      </dgm:t>
    </dgm:pt>
    <dgm:pt modelId="{7BE85FC8-A065-4FC0-A65B-6F515A76E17A}" type="parTrans" cxnId="{F5B6B964-8277-49F3-99CB-7688019E1772}">
      <dgm:prSet/>
      <dgm:spPr/>
      <dgm:t>
        <a:bodyPr/>
        <a:lstStyle/>
        <a:p>
          <a:endParaRPr lang="zh-TW" altLang="en-US"/>
        </a:p>
      </dgm:t>
    </dgm:pt>
    <dgm:pt modelId="{77790C3C-215D-47A0-9413-315C5CD2CE96}" type="sibTrans" cxnId="{F5B6B964-8277-49F3-99CB-7688019E1772}">
      <dgm:prSet/>
      <dgm:spPr/>
      <dgm:t>
        <a:bodyPr/>
        <a:lstStyle/>
        <a:p>
          <a:endParaRPr lang="zh-TW" altLang="en-US"/>
        </a:p>
      </dgm:t>
    </dgm:pt>
    <dgm:pt modelId="{814B8FC4-FC21-487A-81D6-FDC67010E254}">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其他資料</a:t>
          </a:r>
        </a:p>
      </dgm:t>
    </dgm:pt>
    <dgm:pt modelId="{4DE2DD42-C968-4F23-B0EB-7165E5B59420}" type="parTrans" cxnId="{817DC1A9-2F53-48AF-ADD8-F2A762DFA477}">
      <dgm:prSet/>
      <dgm:spPr/>
      <dgm:t>
        <a:bodyPr/>
        <a:lstStyle/>
        <a:p>
          <a:endParaRPr lang="zh-TW" altLang="en-US"/>
        </a:p>
      </dgm:t>
    </dgm:pt>
    <dgm:pt modelId="{9423E67C-749B-4582-8919-22321A28EEB7}" type="sibTrans" cxnId="{817DC1A9-2F53-48AF-ADD8-F2A762DFA477}">
      <dgm:prSet/>
      <dgm:spPr/>
      <dgm:t>
        <a:bodyPr/>
        <a:lstStyle/>
        <a:p>
          <a:endParaRPr lang="zh-TW" altLang="en-US"/>
        </a:p>
      </dgm:t>
    </dgm:pt>
    <dgm:pt modelId="{BC0C0CB4-9329-46F5-8B92-EBA019988D38}">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特種資料</a:t>
          </a:r>
        </a:p>
      </dgm:t>
    </dgm:pt>
    <dgm:pt modelId="{B433D8B1-2A3B-4FBA-92EF-B3438F955E8C}" type="parTrans" cxnId="{939C8A1F-9BCB-4287-8E7B-551F1379B9ED}">
      <dgm:prSet/>
      <dgm:spPr/>
      <dgm:t>
        <a:bodyPr/>
        <a:lstStyle/>
        <a:p>
          <a:endParaRPr lang="zh-TW" altLang="en-US"/>
        </a:p>
      </dgm:t>
    </dgm:pt>
    <dgm:pt modelId="{3C6A8152-21C9-44F4-8679-38689281AEA6}" type="sibTrans" cxnId="{939C8A1F-9BCB-4287-8E7B-551F1379B9ED}">
      <dgm:prSet/>
      <dgm:spPr/>
      <dgm:t>
        <a:bodyPr/>
        <a:lstStyle/>
        <a:p>
          <a:endParaRPr lang="zh-TW" altLang="en-US"/>
        </a:p>
      </dgm:t>
    </dgm:pt>
    <dgm:pt modelId="{BC102D7D-C08F-401B-B9AE-5D99B193281E}" type="pres">
      <dgm:prSet presAssocID="{C490054B-B9CB-41CD-B8CE-FE2717E85345}" presName="Name0" presStyleCnt="0">
        <dgm:presLayoutVars>
          <dgm:chMax val="7"/>
          <dgm:dir/>
          <dgm:resizeHandles val="exact"/>
        </dgm:presLayoutVars>
      </dgm:prSet>
      <dgm:spPr/>
    </dgm:pt>
    <dgm:pt modelId="{46EB3876-AF5E-4341-B889-3456C8AB5260}" type="pres">
      <dgm:prSet presAssocID="{C490054B-B9CB-41CD-B8CE-FE2717E85345}" presName="ellipse1" presStyleLbl="vennNode1" presStyleIdx="0" presStyleCnt="3">
        <dgm:presLayoutVars>
          <dgm:bulletEnabled val="1"/>
        </dgm:presLayoutVars>
      </dgm:prSet>
      <dgm:spPr/>
      <dgm:t>
        <a:bodyPr/>
        <a:lstStyle/>
        <a:p>
          <a:endParaRPr lang="zh-TW" altLang="en-US"/>
        </a:p>
      </dgm:t>
    </dgm:pt>
    <dgm:pt modelId="{E2886D08-9119-46AB-A18D-631A75D9D0F2}" type="pres">
      <dgm:prSet presAssocID="{C490054B-B9CB-41CD-B8CE-FE2717E85345}" presName="ellipse2" presStyleLbl="vennNode1" presStyleIdx="1" presStyleCnt="3" custLinFactNeighborY="2027">
        <dgm:presLayoutVars>
          <dgm:bulletEnabled val="1"/>
        </dgm:presLayoutVars>
      </dgm:prSet>
      <dgm:spPr/>
      <dgm:t>
        <a:bodyPr/>
        <a:lstStyle/>
        <a:p>
          <a:endParaRPr lang="zh-TW" altLang="en-US"/>
        </a:p>
      </dgm:t>
    </dgm:pt>
    <dgm:pt modelId="{CF0E2DEA-C9F5-4F10-986F-36B4211800BF}" type="pres">
      <dgm:prSet presAssocID="{C490054B-B9CB-41CD-B8CE-FE2717E85345}" presName="ellipse3" presStyleLbl="vennNode1" presStyleIdx="2" presStyleCnt="3">
        <dgm:presLayoutVars>
          <dgm:bulletEnabled val="1"/>
        </dgm:presLayoutVars>
      </dgm:prSet>
      <dgm:spPr/>
      <dgm:t>
        <a:bodyPr/>
        <a:lstStyle/>
        <a:p>
          <a:endParaRPr lang="zh-TW" altLang="en-US"/>
        </a:p>
      </dgm:t>
    </dgm:pt>
  </dgm:ptLst>
  <dgm:cxnLst>
    <dgm:cxn modelId="{F5B6B964-8277-49F3-99CB-7688019E1772}" srcId="{C490054B-B9CB-41CD-B8CE-FE2717E85345}" destId="{A1E68018-94DE-48E1-BE02-C18050FE060B}" srcOrd="0" destOrd="0" parTransId="{7BE85FC8-A065-4FC0-A65B-6F515A76E17A}" sibTransId="{77790C3C-215D-47A0-9413-315C5CD2CE96}"/>
    <dgm:cxn modelId="{F46B1362-B047-4030-92FB-F4C9486DBA76}" type="presOf" srcId="{BC0C0CB4-9329-46F5-8B92-EBA019988D38}" destId="{CF0E2DEA-C9F5-4F10-986F-36B4211800BF}" srcOrd="0" destOrd="0" presId="urn:microsoft.com/office/officeart/2005/8/layout/rings+Icon"/>
    <dgm:cxn modelId="{0C0B3D8A-6B72-45C4-96B3-6C7B22BB9DFF}" type="presOf" srcId="{A1E68018-94DE-48E1-BE02-C18050FE060B}" destId="{46EB3876-AF5E-4341-B889-3456C8AB5260}" srcOrd="0" destOrd="0" presId="urn:microsoft.com/office/officeart/2005/8/layout/rings+Icon"/>
    <dgm:cxn modelId="{817DC1A9-2F53-48AF-ADD8-F2A762DFA477}" srcId="{C490054B-B9CB-41CD-B8CE-FE2717E85345}" destId="{814B8FC4-FC21-487A-81D6-FDC67010E254}" srcOrd="1" destOrd="0" parTransId="{4DE2DD42-C968-4F23-B0EB-7165E5B59420}" sibTransId="{9423E67C-749B-4582-8919-22321A28EEB7}"/>
    <dgm:cxn modelId="{D6958BF6-5114-4BA6-A614-7BBB29EC200E}" type="presOf" srcId="{814B8FC4-FC21-487A-81D6-FDC67010E254}" destId="{E2886D08-9119-46AB-A18D-631A75D9D0F2}" srcOrd="0" destOrd="0" presId="urn:microsoft.com/office/officeart/2005/8/layout/rings+Icon"/>
    <dgm:cxn modelId="{939C8A1F-9BCB-4287-8E7B-551F1379B9ED}" srcId="{C490054B-B9CB-41CD-B8CE-FE2717E85345}" destId="{BC0C0CB4-9329-46F5-8B92-EBA019988D38}" srcOrd="2" destOrd="0" parTransId="{B433D8B1-2A3B-4FBA-92EF-B3438F955E8C}" sibTransId="{3C6A8152-21C9-44F4-8679-38689281AEA6}"/>
    <dgm:cxn modelId="{CE4F4EAA-1AC1-420F-9F6D-DB578D31091D}" type="presOf" srcId="{C490054B-B9CB-41CD-B8CE-FE2717E85345}" destId="{BC102D7D-C08F-401B-B9AE-5D99B193281E}" srcOrd="0" destOrd="0" presId="urn:microsoft.com/office/officeart/2005/8/layout/rings+Icon"/>
    <dgm:cxn modelId="{5920C072-0739-46C7-9D7D-DBDCB9D1E282}" type="presParOf" srcId="{BC102D7D-C08F-401B-B9AE-5D99B193281E}" destId="{46EB3876-AF5E-4341-B889-3456C8AB5260}" srcOrd="0" destOrd="0" presId="urn:microsoft.com/office/officeart/2005/8/layout/rings+Icon"/>
    <dgm:cxn modelId="{688FA9FF-91F7-4A91-9429-366AEF7074D7}" type="presParOf" srcId="{BC102D7D-C08F-401B-B9AE-5D99B193281E}" destId="{E2886D08-9119-46AB-A18D-631A75D9D0F2}" srcOrd="1" destOrd="0" presId="urn:microsoft.com/office/officeart/2005/8/layout/rings+Icon"/>
    <dgm:cxn modelId="{51EED6C1-669F-46DA-8D99-441F264CAB29}" type="presParOf" srcId="{BC102D7D-C08F-401B-B9AE-5D99B193281E}" destId="{CF0E2DEA-C9F5-4F10-986F-36B4211800BF}" srcOrd="2" destOrd="0" presId="urn:microsoft.com/office/officeart/2005/8/layout/rings+Icon"/>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ED194-DD59-4EEE-88A6-31A3E4A56991}" type="doc">
      <dgm:prSet loTypeId="urn:microsoft.com/office/officeart/2005/8/layout/pyramid1" loCatId="pyramid" qsTypeId="urn:microsoft.com/office/officeart/2005/8/quickstyle/simple1" qsCatId="simple" csTypeId="urn:microsoft.com/office/officeart/2005/8/colors/accent1_2" csCatId="accent1" phldr="1"/>
      <dgm:spPr/>
    </dgm:pt>
    <dgm:pt modelId="{6CCC7303-5CDA-4C48-824F-58B92A1429D8}">
      <dgm:prSet phldrT="[文字]" custT="1"/>
      <dgm:spPr>
        <a:solidFill>
          <a:srgbClr val="FFFF00"/>
        </a:solidFill>
      </dgm:spPr>
      <dgm:t>
        <a:bodyPr/>
        <a:lstStyle/>
        <a:p>
          <a:endParaRPr lang="en-US" altLang="zh-TW" sz="2800" dirty="0">
            <a:solidFill>
              <a:schemeClr val="tx1"/>
            </a:solidFill>
          </a:endParaRPr>
        </a:p>
        <a:p>
          <a:endParaRPr lang="en-US" altLang="zh-TW" sz="2800" dirty="0">
            <a:solidFill>
              <a:schemeClr val="tx1"/>
            </a:solidFill>
          </a:endParaRPr>
        </a:p>
        <a:p>
          <a:r>
            <a:rPr lang="zh-TW" altLang="en-US" sz="2800" dirty="0">
              <a:solidFill>
                <a:schemeClr val="tx1"/>
              </a:solidFill>
            </a:rPr>
            <a:t>回復名譽</a:t>
          </a:r>
        </a:p>
      </dgm:t>
    </dgm:pt>
    <dgm:pt modelId="{045590D2-E065-44D0-8741-82F01F8A16D2}" type="parTrans" cxnId="{0E491F2F-829F-479B-A92F-98138240FF89}">
      <dgm:prSet/>
      <dgm:spPr/>
      <dgm:t>
        <a:bodyPr/>
        <a:lstStyle/>
        <a:p>
          <a:endParaRPr lang="zh-TW" altLang="en-US"/>
        </a:p>
      </dgm:t>
    </dgm:pt>
    <dgm:pt modelId="{8A4BAFC0-9245-4DD9-AA13-024DEB8057FA}" type="sibTrans" cxnId="{0E491F2F-829F-479B-A92F-98138240FF89}">
      <dgm:prSet/>
      <dgm:spPr/>
      <dgm:t>
        <a:bodyPr/>
        <a:lstStyle/>
        <a:p>
          <a:endParaRPr lang="zh-TW" altLang="en-US"/>
        </a:p>
      </dgm:t>
    </dgm:pt>
    <dgm:pt modelId="{389BFFD9-1FE8-4F8A-B824-887A9BB86DBA}">
      <dgm:prSet phldrT="[文字]"/>
      <dgm:spPr>
        <a:solidFill>
          <a:srgbClr val="FFC000"/>
        </a:solidFill>
      </dgm:spPr>
      <dgm:t>
        <a:bodyPr/>
        <a:lstStyle/>
        <a:p>
          <a:r>
            <a:rPr lang="en-US" altLang="zh-TW" dirty="0"/>
            <a:t>500~20000</a:t>
          </a:r>
          <a:endParaRPr lang="zh-TW" altLang="en-US" dirty="0"/>
        </a:p>
      </dgm:t>
    </dgm:pt>
    <dgm:pt modelId="{0B1BE9C7-EAB7-4D4A-B821-3830D1A2A466}" type="parTrans" cxnId="{2515C406-776E-4888-9FF3-92C8BAF65EE3}">
      <dgm:prSet/>
      <dgm:spPr/>
      <dgm:t>
        <a:bodyPr/>
        <a:lstStyle/>
        <a:p>
          <a:endParaRPr lang="zh-TW" altLang="en-US"/>
        </a:p>
      </dgm:t>
    </dgm:pt>
    <dgm:pt modelId="{FDB75F44-A063-4BC8-964D-F71C1F57BABC}" type="sibTrans" cxnId="{2515C406-776E-4888-9FF3-92C8BAF65EE3}">
      <dgm:prSet/>
      <dgm:spPr/>
      <dgm:t>
        <a:bodyPr/>
        <a:lstStyle/>
        <a:p>
          <a:endParaRPr lang="zh-TW" altLang="en-US"/>
        </a:p>
      </dgm:t>
    </dgm:pt>
    <dgm:pt modelId="{08CA9A9C-E48F-4021-8B78-573A91F2EC70}">
      <dgm:prSet phldrT="[文字]"/>
      <dgm:spPr>
        <a:solidFill>
          <a:srgbClr val="CC3300"/>
        </a:solidFill>
      </dgm:spPr>
      <dgm:t>
        <a:bodyPr/>
        <a:lstStyle/>
        <a:p>
          <a:r>
            <a:rPr lang="zh-TW" altLang="en-US" dirty="0">
              <a:solidFill>
                <a:schemeClr val="tx1"/>
              </a:solidFill>
            </a:rPr>
            <a:t>無過失責任</a:t>
          </a:r>
        </a:p>
      </dgm:t>
    </dgm:pt>
    <dgm:pt modelId="{63CF6573-AB11-40A9-BE17-E9AAC4B6B83B}" type="parTrans" cxnId="{126676C5-7B08-443F-B81F-786676503D9D}">
      <dgm:prSet/>
      <dgm:spPr/>
      <dgm:t>
        <a:bodyPr/>
        <a:lstStyle/>
        <a:p>
          <a:endParaRPr lang="zh-TW" altLang="en-US"/>
        </a:p>
      </dgm:t>
    </dgm:pt>
    <dgm:pt modelId="{3CD6B9DA-3CA5-4E2F-8BE4-B4C1B332CC6E}" type="sibTrans" cxnId="{126676C5-7B08-443F-B81F-786676503D9D}">
      <dgm:prSet/>
      <dgm:spPr/>
      <dgm:t>
        <a:bodyPr/>
        <a:lstStyle/>
        <a:p>
          <a:endParaRPr lang="zh-TW" altLang="en-US"/>
        </a:p>
      </dgm:t>
    </dgm:pt>
    <dgm:pt modelId="{8010DC1C-38E1-4279-97BA-33942FA0CA63}" type="pres">
      <dgm:prSet presAssocID="{913ED194-DD59-4EEE-88A6-31A3E4A56991}" presName="Name0" presStyleCnt="0">
        <dgm:presLayoutVars>
          <dgm:dir/>
          <dgm:animLvl val="lvl"/>
          <dgm:resizeHandles val="exact"/>
        </dgm:presLayoutVars>
      </dgm:prSet>
      <dgm:spPr/>
    </dgm:pt>
    <dgm:pt modelId="{BBA55458-056B-4A9B-93CF-12BA93C0A21D}" type="pres">
      <dgm:prSet presAssocID="{6CCC7303-5CDA-4C48-824F-58B92A1429D8}" presName="Name8" presStyleCnt="0"/>
      <dgm:spPr/>
    </dgm:pt>
    <dgm:pt modelId="{C0C37998-E85E-4177-94DE-54EC8B06484F}" type="pres">
      <dgm:prSet presAssocID="{6CCC7303-5CDA-4C48-824F-58B92A1429D8}" presName="level" presStyleLbl="node1" presStyleIdx="0" presStyleCnt="3" custScaleY="161194">
        <dgm:presLayoutVars>
          <dgm:chMax val="1"/>
          <dgm:bulletEnabled val="1"/>
        </dgm:presLayoutVars>
      </dgm:prSet>
      <dgm:spPr/>
      <dgm:t>
        <a:bodyPr/>
        <a:lstStyle/>
        <a:p>
          <a:endParaRPr lang="zh-TW" altLang="en-US"/>
        </a:p>
      </dgm:t>
    </dgm:pt>
    <dgm:pt modelId="{146AF895-CF6E-41E4-BD5F-991F53075A39}" type="pres">
      <dgm:prSet presAssocID="{6CCC7303-5CDA-4C48-824F-58B92A1429D8}" presName="levelTx" presStyleLbl="revTx" presStyleIdx="0" presStyleCnt="0">
        <dgm:presLayoutVars>
          <dgm:chMax val="1"/>
          <dgm:bulletEnabled val="1"/>
        </dgm:presLayoutVars>
      </dgm:prSet>
      <dgm:spPr/>
      <dgm:t>
        <a:bodyPr/>
        <a:lstStyle/>
        <a:p>
          <a:endParaRPr lang="zh-TW" altLang="en-US"/>
        </a:p>
      </dgm:t>
    </dgm:pt>
    <dgm:pt modelId="{995619E8-380F-42F7-BA39-5F108719CAA4}" type="pres">
      <dgm:prSet presAssocID="{389BFFD9-1FE8-4F8A-B824-887A9BB86DBA}" presName="Name8" presStyleCnt="0"/>
      <dgm:spPr/>
    </dgm:pt>
    <dgm:pt modelId="{A6B39466-7AEB-4899-952A-972ACA1FFC1A}" type="pres">
      <dgm:prSet presAssocID="{389BFFD9-1FE8-4F8A-B824-887A9BB86DBA}" presName="level" presStyleLbl="node1" presStyleIdx="1" presStyleCnt="3">
        <dgm:presLayoutVars>
          <dgm:chMax val="1"/>
          <dgm:bulletEnabled val="1"/>
        </dgm:presLayoutVars>
      </dgm:prSet>
      <dgm:spPr/>
      <dgm:t>
        <a:bodyPr/>
        <a:lstStyle/>
        <a:p>
          <a:endParaRPr lang="zh-TW" altLang="en-US"/>
        </a:p>
      </dgm:t>
    </dgm:pt>
    <dgm:pt modelId="{EEAEBEAD-7E17-4C45-9D30-B3BDEAF33943}" type="pres">
      <dgm:prSet presAssocID="{389BFFD9-1FE8-4F8A-B824-887A9BB86DBA}" presName="levelTx" presStyleLbl="revTx" presStyleIdx="0" presStyleCnt="0">
        <dgm:presLayoutVars>
          <dgm:chMax val="1"/>
          <dgm:bulletEnabled val="1"/>
        </dgm:presLayoutVars>
      </dgm:prSet>
      <dgm:spPr/>
      <dgm:t>
        <a:bodyPr/>
        <a:lstStyle/>
        <a:p>
          <a:endParaRPr lang="zh-TW" altLang="en-US"/>
        </a:p>
      </dgm:t>
    </dgm:pt>
    <dgm:pt modelId="{E19EEBCA-83D3-445F-A8E7-CF7A690C8EE7}" type="pres">
      <dgm:prSet presAssocID="{08CA9A9C-E48F-4021-8B78-573A91F2EC70}" presName="Name8" presStyleCnt="0"/>
      <dgm:spPr/>
    </dgm:pt>
    <dgm:pt modelId="{3CB565E2-8A86-402C-840C-6FA11110D6D2}" type="pres">
      <dgm:prSet presAssocID="{08CA9A9C-E48F-4021-8B78-573A91F2EC70}" presName="level" presStyleLbl="node1" presStyleIdx="2" presStyleCnt="3">
        <dgm:presLayoutVars>
          <dgm:chMax val="1"/>
          <dgm:bulletEnabled val="1"/>
        </dgm:presLayoutVars>
      </dgm:prSet>
      <dgm:spPr/>
      <dgm:t>
        <a:bodyPr/>
        <a:lstStyle/>
        <a:p>
          <a:endParaRPr lang="zh-TW" altLang="en-US"/>
        </a:p>
      </dgm:t>
    </dgm:pt>
    <dgm:pt modelId="{819E9DBC-45DF-4D4F-827F-FAFC6015AEE6}" type="pres">
      <dgm:prSet presAssocID="{08CA9A9C-E48F-4021-8B78-573A91F2EC70}" presName="levelTx" presStyleLbl="revTx" presStyleIdx="0" presStyleCnt="0">
        <dgm:presLayoutVars>
          <dgm:chMax val="1"/>
          <dgm:bulletEnabled val="1"/>
        </dgm:presLayoutVars>
      </dgm:prSet>
      <dgm:spPr/>
      <dgm:t>
        <a:bodyPr/>
        <a:lstStyle/>
        <a:p>
          <a:endParaRPr lang="zh-TW" altLang="en-US"/>
        </a:p>
      </dgm:t>
    </dgm:pt>
  </dgm:ptLst>
  <dgm:cxnLst>
    <dgm:cxn modelId="{2515C406-776E-4888-9FF3-92C8BAF65EE3}" srcId="{913ED194-DD59-4EEE-88A6-31A3E4A56991}" destId="{389BFFD9-1FE8-4F8A-B824-887A9BB86DBA}" srcOrd="1" destOrd="0" parTransId="{0B1BE9C7-EAB7-4D4A-B821-3830D1A2A466}" sibTransId="{FDB75F44-A063-4BC8-964D-F71C1F57BABC}"/>
    <dgm:cxn modelId="{F7DD9FA7-9E35-4F30-8EB8-43869AC30249}" type="presOf" srcId="{389BFFD9-1FE8-4F8A-B824-887A9BB86DBA}" destId="{EEAEBEAD-7E17-4C45-9D30-B3BDEAF33943}" srcOrd="1" destOrd="0" presId="urn:microsoft.com/office/officeart/2005/8/layout/pyramid1"/>
    <dgm:cxn modelId="{BFE504C3-661F-4B21-8A7A-93B3B727E489}" type="presOf" srcId="{6CCC7303-5CDA-4C48-824F-58B92A1429D8}" destId="{146AF895-CF6E-41E4-BD5F-991F53075A39}" srcOrd="1" destOrd="0" presId="urn:microsoft.com/office/officeart/2005/8/layout/pyramid1"/>
    <dgm:cxn modelId="{A3AD0B27-F9FF-4275-B6D0-5874AD87FD43}" type="presOf" srcId="{389BFFD9-1FE8-4F8A-B824-887A9BB86DBA}" destId="{A6B39466-7AEB-4899-952A-972ACA1FFC1A}" srcOrd="0" destOrd="0" presId="urn:microsoft.com/office/officeart/2005/8/layout/pyramid1"/>
    <dgm:cxn modelId="{126676C5-7B08-443F-B81F-786676503D9D}" srcId="{913ED194-DD59-4EEE-88A6-31A3E4A56991}" destId="{08CA9A9C-E48F-4021-8B78-573A91F2EC70}" srcOrd="2" destOrd="0" parTransId="{63CF6573-AB11-40A9-BE17-E9AAC4B6B83B}" sibTransId="{3CD6B9DA-3CA5-4E2F-8BE4-B4C1B332CC6E}"/>
    <dgm:cxn modelId="{FC3CD21C-E8AD-4595-926C-F56D8B736D4E}" type="presOf" srcId="{913ED194-DD59-4EEE-88A6-31A3E4A56991}" destId="{8010DC1C-38E1-4279-97BA-33942FA0CA63}" srcOrd="0" destOrd="0" presId="urn:microsoft.com/office/officeart/2005/8/layout/pyramid1"/>
    <dgm:cxn modelId="{392EE821-6624-4498-8F1A-B935EBC61858}" type="presOf" srcId="{08CA9A9C-E48F-4021-8B78-573A91F2EC70}" destId="{3CB565E2-8A86-402C-840C-6FA11110D6D2}" srcOrd="0" destOrd="0" presId="urn:microsoft.com/office/officeart/2005/8/layout/pyramid1"/>
    <dgm:cxn modelId="{6867CE57-52B8-405B-8E49-591E9BCAF8DD}" type="presOf" srcId="{6CCC7303-5CDA-4C48-824F-58B92A1429D8}" destId="{C0C37998-E85E-4177-94DE-54EC8B06484F}" srcOrd="0" destOrd="0" presId="urn:microsoft.com/office/officeart/2005/8/layout/pyramid1"/>
    <dgm:cxn modelId="{1B49B63F-8DF6-4B89-B748-E3D8F6C99890}" type="presOf" srcId="{08CA9A9C-E48F-4021-8B78-573A91F2EC70}" destId="{819E9DBC-45DF-4D4F-827F-FAFC6015AEE6}" srcOrd="1" destOrd="0" presId="urn:microsoft.com/office/officeart/2005/8/layout/pyramid1"/>
    <dgm:cxn modelId="{0E491F2F-829F-479B-A92F-98138240FF89}" srcId="{913ED194-DD59-4EEE-88A6-31A3E4A56991}" destId="{6CCC7303-5CDA-4C48-824F-58B92A1429D8}" srcOrd="0" destOrd="0" parTransId="{045590D2-E065-44D0-8741-82F01F8A16D2}" sibTransId="{8A4BAFC0-9245-4DD9-AA13-024DEB8057FA}"/>
    <dgm:cxn modelId="{B1808A6F-E0EF-42CC-9344-1B8C71604024}" type="presParOf" srcId="{8010DC1C-38E1-4279-97BA-33942FA0CA63}" destId="{BBA55458-056B-4A9B-93CF-12BA93C0A21D}" srcOrd="0" destOrd="0" presId="urn:microsoft.com/office/officeart/2005/8/layout/pyramid1"/>
    <dgm:cxn modelId="{F7665658-4830-4EEA-9E29-B67273517F49}" type="presParOf" srcId="{BBA55458-056B-4A9B-93CF-12BA93C0A21D}" destId="{C0C37998-E85E-4177-94DE-54EC8B06484F}" srcOrd="0" destOrd="0" presId="urn:microsoft.com/office/officeart/2005/8/layout/pyramid1"/>
    <dgm:cxn modelId="{09667FD5-A484-4D95-B14B-0ACE24ADB8C0}" type="presParOf" srcId="{BBA55458-056B-4A9B-93CF-12BA93C0A21D}" destId="{146AF895-CF6E-41E4-BD5F-991F53075A39}" srcOrd="1" destOrd="0" presId="urn:microsoft.com/office/officeart/2005/8/layout/pyramid1"/>
    <dgm:cxn modelId="{92E6ED76-01B5-4CE5-867C-5CDCFACBC6B8}" type="presParOf" srcId="{8010DC1C-38E1-4279-97BA-33942FA0CA63}" destId="{995619E8-380F-42F7-BA39-5F108719CAA4}" srcOrd="1" destOrd="0" presId="urn:microsoft.com/office/officeart/2005/8/layout/pyramid1"/>
    <dgm:cxn modelId="{9279AE03-3AA8-437E-8D98-29E5DD97D46F}" type="presParOf" srcId="{995619E8-380F-42F7-BA39-5F108719CAA4}" destId="{A6B39466-7AEB-4899-952A-972ACA1FFC1A}" srcOrd="0" destOrd="0" presId="urn:microsoft.com/office/officeart/2005/8/layout/pyramid1"/>
    <dgm:cxn modelId="{A209754A-399C-44F3-B58E-BA6DD58750A0}" type="presParOf" srcId="{995619E8-380F-42F7-BA39-5F108719CAA4}" destId="{EEAEBEAD-7E17-4C45-9D30-B3BDEAF33943}" srcOrd="1" destOrd="0" presId="urn:microsoft.com/office/officeart/2005/8/layout/pyramid1"/>
    <dgm:cxn modelId="{08BDB82D-52F8-48B5-9790-59C2D7119DCA}" type="presParOf" srcId="{8010DC1C-38E1-4279-97BA-33942FA0CA63}" destId="{E19EEBCA-83D3-445F-A8E7-CF7A690C8EE7}" srcOrd="2" destOrd="0" presId="urn:microsoft.com/office/officeart/2005/8/layout/pyramid1"/>
    <dgm:cxn modelId="{E89B9E44-6C48-45FA-A934-0354DF1AF537}" type="presParOf" srcId="{E19EEBCA-83D3-445F-A8E7-CF7A690C8EE7}" destId="{3CB565E2-8A86-402C-840C-6FA11110D6D2}" srcOrd="0" destOrd="0" presId="urn:microsoft.com/office/officeart/2005/8/layout/pyramid1"/>
    <dgm:cxn modelId="{AE612EC2-FCA7-462A-8555-227AD0A6A1EE}" type="presParOf" srcId="{E19EEBCA-83D3-445F-A8E7-CF7A690C8EE7}" destId="{819E9DBC-45DF-4D4F-827F-FAFC6015AEE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F8823-843D-417D-92AD-FC8096ACEF71}" type="doc">
      <dgm:prSet loTypeId="urn:microsoft.com/office/officeart/2005/8/layout/pyramid3" loCatId="pyramid" qsTypeId="urn:microsoft.com/office/officeart/2005/8/quickstyle/simple1" qsCatId="simple" csTypeId="urn:microsoft.com/office/officeart/2005/8/colors/accent1_2" csCatId="accent1" phldr="1"/>
      <dgm:spPr/>
    </dgm:pt>
    <dgm:pt modelId="{BC5239E8-BB86-4147-B44B-42411A71C717}">
      <dgm:prSet phldrT="[文字]"/>
      <dgm:spPr>
        <a:solidFill>
          <a:srgbClr val="CC3300"/>
        </a:solidFill>
      </dgm:spPr>
      <dgm:t>
        <a:bodyPr/>
        <a:lstStyle/>
        <a:p>
          <a:r>
            <a:rPr lang="zh-TW" altLang="en-US" dirty="0"/>
            <a:t>舉證免責</a:t>
          </a:r>
        </a:p>
      </dgm:t>
    </dgm:pt>
    <dgm:pt modelId="{9496F013-1AD9-48DE-95D6-277E46160323}" type="parTrans" cxnId="{95C1261C-28CC-4AB0-AB88-78B0EA06B68D}">
      <dgm:prSet/>
      <dgm:spPr/>
      <dgm:t>
        <a:bodyPr/>
        <a:lstStyle/>
        <a:p>
          <a:endParaRPr lang="zh-TW" altLang="en-US"/>
        </a:p>
      </dgm:t>
    </dgm:pt>
    <dgm:pt modelId="{C5A00C07-66C5-42DE-B3EC-A294559A06C4}" type="sibTrans" cxnId="{95C1261C-28CC-4AB0-AB88-78B0EA06B68D}">
      <dgm:prSet/>
      <dgm:spPr/>
      <dgm:t>
        <a:bodyPr/>
        <a:lstStyle/>
        <a:p>
          <a:endParaRPr lang="zh-TW" altLang="en-US"/>
        </a:p>
      </dgm:t>
    </dgm:pt>
    <dgm:pt modelId="{38266B3D-B99E-4DD2-86BE-D645A2E3B501}">
      <dgm:prSet phldrT="[文字]"/>
      <dgm:spPr>
        <a:solidFill>
          <a:srgbClr val="FF9900"/>
        </a:solidFill>
      </dgm:spPr>
      <dgm:t>
        <a:bodyPr/>
        <a:lstStyle/>
        <a:p>
          <a:r>
            <a:rPr lang="zh-TW" altLang="en-US" dirty="0"/>
            <a:t>推定２億</a:t>
          </a:r>
        </a:p>
      </dgm:t>
    </dgm:pt>
    <dgm:pt modelId="{66DB1062-7A9B-4F88-862E-82216465041B}" type="parTrans" cxnId="{E0D0B7D0-0C92-4DC1-991B-D02723D8DAB5}">
      <dgm:prSet/>
      <dgm:spPr/>
      <dgm:t>
        <a:bodyPr/>
        <a:lstStyle/>
        <a:p>
          <a:endParaRPr lang="zh-TW" altLang="en-US"/>
        </a:p>
      </dgm:t>
    </dgm:pt>
    <dgm:pt modelId="{EE362EB5-F1A8-480D-A18B-77CA510D522E}" type="sibTrans" cxnId="{E0D0B7D0-0C92-4DC1-991B-D02723D8DAB5}">
      <dgm:prSet/>
      <dgm:spPr/>
      <dgm:t>
        <a:bodyPr/>
        <a:lstStyle/>
        <a:p>
          <a:endParaRPr lang="zh-TW" altLang="en-US"/>
        </a:p>
      </dgm:t>
    </dgm:pt>
    <dgm:pt modelId="{A3C1CEB5-C855-4111-B85F-21150AF35150}">
      <dgm:prSet phldrT="[文字]"/>
      <dgm:spPr>
        <a:solidFill>
          <a:srgbClr val="FFFF00"/>
        </a:solidFill>
      </dgm:spPr>
      <dgm:t>
        <a:bodyPr/>
        <a:lstStyle/>
        <a:p>
          <a:r>
            <a:rPr lang="zh-TW" altLang="en-US" dirty="0"/>
            <a:t>舉證</a:t>
          </a:r>
          <a:r>
            <a:rPr lang="en-US" altLang="zh-TW" dirty="0"/>
            <a:t>&gt;2</a:t>
          </a:r>
          <a:r>
            <a:rPr lang="zh-TW" altLang="en-US" dirty="0"/>
            <a:t>億</a:t>
          </a:r>
        </a:p>
      </dgm:t>
    </dgm:pt>
    <dgm:pt modelId="{C6DC9A8E-5D9C-4BF3-BD4A-6D9F5509FE94}" type="parTrans" cxnId="{6DDA8B2E-912F-49ED-BBEC-A85795E11A13}">
      <dgm:prSet/>
      <dgm:spPr/>
      <dgm:t>
        <a:bodyPr/>
        <a:lstStyle/>
        <a:p>
          <a:endParaRPr lang="zh-TW" altLang="en-US"/>
        </a:p>
      </dgm:t>
    </dgm:pt>
    <dgm:pt modelId="{88C66335-B601-460F-84A7-80B6E0E41BDD}" type="sibTrans" cxnId="{6DDA8B2E-912F-49ED-BBEC-A85795E11A13}">
      <dgm:prSet/>
      <dgm:spPr/>
      <dgm:t>
        <a:bodyPr/>
        <a:lstStyle/>
        <a:p>
          <a:endParaRPr lang="zh-TW" altLang="en-US"/>
        </a:p>
      </dgm:t>
    </dgm:pt>
    <dgm:pt modelId="{618D15B0-8220-4777-A11D-82D3B614B2EF}" type="pres">
      <dgm:prSet presAssocID="{2D2F8823-843D-417D-92AD-FC8096ACEF71}" presName="Name0" presStyleCnt="0">
        <dgm:presLayoutVars>
          <dgm:dir/>
          <dgm:animLvl val="lvl"/>
          <dgm:resizeHandles val="exact"/>
        </dgm:presLayoutVars>
      </dgm:prSet>
      <dgm:spPr/>
    </dgm:pt>
    <dgm:pt modelId="{F9CCD6A0-4FAD-4347-AF1D-AC17B3428592}" type="pres">
      <dgm:prSet presAssocID="{BC5239E8-BB86-4147-B44B-42411A71C717}" presName="Name8" presStyleCnt="0"/>
      <dgm:spPr/>
    </dgm:pt>
    <dgm:pt modelId="{C24A56DB-EC2B-41DE-9CD5-9E9A45291502}" type="pres">
      <dgm:prSet presAssocID="{BC5239E8-BB86-4147-B44B-42411A71C717}" presName="level" presStyleLbl="node1" presStyleIdx="0" presStyleCnt="3" custLinFactNeighborX="1588">
        <dgm:presLayoutVars>
          <dgm:chMax val="1"/>
          <dgm:bulletEnabled val="1"/>
        </dgm:presLayoutVars>
      </dgm:prSet>
      <dgm:spPr/>
      <dgm:t>
        <a:bodyPr/>
        <a:lstStyle/>
        <a:p>
          <a:endParaRPr lang="zh-TW" altLang="en-US"/>
        </a:p>
      </dgm:t>
    </dgm:pt>
    <dgm:pt modelId="{BB293035-DC8A-463F-94D6-CF393F88854A}" type="pres">
      <dgm:prSet presAssocID="{BC5239E8-BB86-4147-B44B-42411A71C717}" presName="levelTx" presStyleLbl="revTx" presStyleIdx="0" presStyleCnt="0">
        <dgm:presLayoutVars>
          <dgm:chMax val="1"/>
          <dgm:bulletEnabled val="1"/>
        </dgm:presLayoutVars>
      </dgm:prSet>
      <dgm:spPr/>
      <dgm:t>
        <a:bodyPr/>
        <a:lstStyle/>
        <a:p>
          <a:endParaRPr lang="zh-TW" altLang="en-US"/>
        </a:p>
      </dgm:t>
    </dgm:pt>
    <dgm:pt modelId="{A06690F3-9759-42FE-9284-5A3255C47D3E}" type="pres">
      <dgm:prSet presAssocID="{38266B3D-B99E-4DD2-86BE-D645A2E3B501}" presName="Name8" presStyleCnt="0"/>
      <dgm:spPr/>
    </dgm:pt>
    <dgm:pt modelId="{1DEECE7E-0FB0-406A-859C-848B194A2E3C}" type="pres">
      <dgm:prSet presAssocID="{38266B3D-B99E-4DD2-86BE-D645A2E3B501}" presName="level" presStyleLbl="node1" presStyleIdx="1" presStyleCnt="3">
        <dgm:presLayoutVars>
          <dgm:chMax val="1"/>
          <dgm:bulletEnabled val="1"/>
        </dgm:presLayoutVars>
      </dgm:prSet>
      <dgm:spPr/>
      <dgm:t>
        <a:bodyPr/>
        <a:lstStyle/>
        <a:p>
          <a:endParaRPr lang="zh-TW" altLang="en-US"/>
        </a:p>
      </dgm:t>
    </dgm:pt>
    <dgm:pt modelId="{02ACA902-A470-4374-8F5F-0E04FE9101C3}" type="pres">
      <dgm:prSet presAssocID="{38266B3D-B99E-4DD2-86BE-D645A2E3B501}" presName="levelTx" presStyleLbl="revTx" presStyleIdx="0" presStyleCnt="0">
        <dgm:presLayoutVars>
          <dgm:chMax val="1"/>
          <dgm:bulletEnabled val="1"/>
        </dgm:presLayoutVars>
      </dgm:prSet>
      <dgm:spPr/>
      <dgm:t>
        <a:bodyPr/>
        <a:lstStyle/>
        <a:p>
          <a:endParaRPr lang="zh-TW" altLang="en-US"/>
        </a:p>
      </dgm:t>
    </dgm:pt>
    <dgm:pt modelId="{14C57EE2-D4E4-4496-A4D5-262853B00C64}" type="pres">
      <dgm:prSet presAssocID="{A3C1CEB5-C855-4111-B85F-21150AF35150}" presName="Name8" presStyleCnt="0"/>
      <dgm:spPr/>
    </dgm:pt>
    <dgm:pt modelId="{FA0C4D7C-9D03-412B-942F-56C96D6C7E27}" type="pres">
      <dgm:prSet presAssocID="{A3C1CEB5-C855-4111-B85F-21150AF35150}" presName="level" presStyleLbl="node1" presStyleIdx="2" presStyleCnt="3">
        <dgm:presLayoutVars>
          <dgm:chMax val="1"/>
          <dgm:bulletEnabled val="1"/>
        </dgm:presLayoutVars>
      </dgm:prSet>
      <dgm:spPr/>
      <dgm:t>
        <a:bodyPr/>
        <a:lstStyle/>
        <a:p>
          <a:endParaRPr lang="zh-TW" altLang="en-US"/>
        </a:p>
      </dgm:t>
    </dgm:pt>
    <dgm:pt modelId="{B9F57B16-B991-447C-AB21-30D59F478B5B}" type="pres">
      <dgm:prSet presAssocID="{A3C1CEB5-C855-4111-B85F-21150AF35150}" presName="levelTx" presStyleLbl="revTx" presStyleIdx="0" presStyleCnt="0">
        <dgm:presLayoutVars>
          <dgm:chMax val="1"/>
          <dgm:bulletEnabled val="1"/>
        </dgm:presLayoutVars>
      </dgm:prSet>
      <dgm:spPr/>
      <dgm:t>
        <a:bodyPr/>
        <a:lstStyle/>
        <a:p>
          <a:endParaRPr lang="zh-TW" altLang="en-US"/>
        </a:p>
      </dgm:t>
    </dgm:pt>
  </dgm:ptLst>
  <dgm:cxnLst>
    <dgm:cxn modelId="{E0D0B7D0-0C92-4DC1-991B-D02723D8DAB5}" srcId="{2D2F8823-843D-417D-92AD-FC8096ACEF71}" destId="{38266B3D-B99E-4DD2-86BE-D645A2E3B501}" srcOrd="1" destOrd="0" parTransId="{66DB1062-7A9B-4F88-862E-82216465041B}" sibTransId="{EE362EB5-F1A8-480D-A18B-77CA510D522E}"/>
    <dgm:cxn modelId="{95C1261C-28CC-4AB0-AB88-78B0EA06B68D}" srcId="{2D2F8823-843D-417D-92AD-FC8096ACEF71}" destId="{BC5239E8-BB86-4147-B44B-42411A71C717}" srcOrd="0" destOrd="0" parTransId="{9496F013-1AD9-48DE-95D6-277E46160323}" sibTransId="{C5A00C07-66C5-42DE-B3EC-A294559A06C4}"/>
    <dgm:cxn modelId="{04F5190B-490B-4156-8826-DF4547871F45}" type="presOf" srcId="{BC5239E8-BB86-4147-B44B-42411A71C717}" destId="{BB293035-DC8A-463F-94D6-CF393F88854A}" srcOrd="1" destOrd="0" presId="urn:microsoft.com/office/officeart/2005/8/layout/pyramid3"/>
    <dgm:cxn modelId="{54BD6500-863F-41FA-9B30-05A8BFEFF704}" type="presOf" srcId="{A3C1CEB5-C855-4111-B85F-21150AF35150}" destId="{FA0C4D7C-9D03-412B-942F-56C96D6C7E27}" srcOrd="0" destOrd="0" presId="urn:microsoft.com/office/officeart/2005/8/layout/pyramid3"/>
    <dgm:cxn modelId="{E4A962C3-CF21-43B0-913C-697DC49E4CF9}" type="presOf" srcId="{A3C1CEB5-C855-4111-B85F-21150AF35150}" destId="{B9F57B16-B991-447C-AB21-30D59F478B5B}" srcOrd="1" destOrd="0" presId="urn:microsoft.com/office/officeart/2005/8/layout/pyramid3"/>
    <dgm:cxn modelId="{8FC77CE0-BBE5-4D70-879B-D378D618C55D}" type="presOf" srcId="{2D2F8823-843D-417D-92AD-FC8096ACEF71}" destId="{618D15B0-8220-4777-A11D-82D3B614B2EF}" srcOrd="0" destOrd="0" presId="urn:microsoft.com/office/officeart/2005/8/layout/pyramid3"/>
    <dgm:cxn modelId="{6DDA8B2E-912F-49ED-BBEC-A85795E11A13}" srcId="{2D2F8823-843D-417D-92AD-FC8096ACEF71}" destId="{A3C1CEB5-C855-4111-B85F-21150AF35150}" srcOrd="2" destOrd="0" parTransId="{C6DC9A8E-5D9C-4BF3-BD4A-6D9F5509FE94}" sibTransId="{88C66335-B601-460F-84A7-80B6E0E41BDD}"/>
    <dgm:cxn modelId="{56132B50-1CA4-419D-BBC9-3688AD78A8B8}" type="presOf" srcId="{38266B3D-B99E-4DD2-86BE-D645A2E3B501}" destId="{1DEECE7E-0FB0-406A-859C-848B194A2E3C}" srcOrd="0" destOrd="0" presId="urn:microsoft.com/office/officeart/2005/8/layout/pyramid3"/>
    <dgm:cxn modelId="{00C097D5-CD68-4160-85AF-49F3D2924FDD}" type="presOf" srcId="{BC5239E8-BB86-4147-B44B-42411A71C717}" destId="{C24A56DB-EC2B-41DE-9CD5-9E9A45291502}" srcOrd="0" destOrd="0" presId="urn:microsoft.com/office/officeart/2005/8/layout/pyramid3"/>
    <dgm:cxn modelId="{6A758957-3C35-44E4-A761-A540F7A2C210}" type="presOf" srcId="{38266B3D-B99E-4DD2-86BE-D645A2E3B501}" destId="{02ACA902-A470-4374-8F5F-0E04FE9101C3}" srcOrd="1" destOrd="0" presId="urn:microsoft.com/office/officeart/2005/8/layout/pyramid3"/>
    <dgm:cxn modelId="{2D612229-6802-46EF-B180-85F30889415F}" type="presParOf" srcId="{618D15B0-8220-4777-A11D-82D3B614B2EF}" destId="{F9CCD6A0-4FAD-4347-AF1D-AC17B3428592}" srcOrd="0" destOrd="0" presId="urn:microsoft.com/office/officeart/2005/8/layout/pyramid3"/>
    <dgm:cxn modelId="{FEFBC547-B94A-43F1-AAFC-8692933A7A92}" type="presParOf" srcId="{F9CCD6A0-4FAD-4347-AF1D-AC17B3428592}" destId="{C24A56DB-EC2B-41DE-9CD5-9E9A45291502}" srcOrd="0" destOrd="0" presId="urn:microsoft.com/office/officeart/2005/8/layout/pyramid3"/>
    <dgm:cxn modelId="{68348F3C-1184-49B0-8B5F-8A1FF099E8B9}" type="presParOf" srcId="{F9CCD6A0-4FAD-4347-AF1D-AC17B3428592}" destId="{BB293035-DC8A-463F-94D6-CF393F88854A}" srcOrd="1" destOrd="0" presId="urn:microsoft.com/office/officeart/2005/8/layout/pyramid3"/>
    <dgm:cxn modelId="{44BA6738-1689-463F-9CDA-40AFE291D8D6}" type="presParOf" srcId="{618D15B0-8220-4777-A11D-82D3B614B2EF}" destId="{A06690F3-9759-42FE-9284-5A3255C47D3E}" srcOrd="1" destOrd="0" presId="urn:microsoft.com/office/officeart/2005/8/layout/pyramid3"/>
    <dgm:cxn modelId="{F5FA6BA0-202F-400C-A1F1-ECE17CFF2BA8}" type="presParOf" srcId="{A06690F3-9759-42FE-9284-5A3255C47D3E}" destId="{1DEECE7E-0FB0-406A-859C-848B194A2E3C}" srcOrd="0" destOrd="0" presId="urn:microsoft.com/office/officeart/2005/8/layout/pyramid3"/>
    <dgm:cxn modelId="{99D6E953-C4F1-42C8-9456-0B1645C28613}" type="presParOf" srcId="{A06690F3-9759-42FE-9284-5A3255C47D3E}" destId="{02ACA902-A470-4374-8F5F-0E04FE9101C3}" srcOrd="1" destOrd="0" presId="urn:microsoft.com/office/officeart/2005/8/layout/pyramid3"/>
    <dgm:cxn modelId="{668EE2F1-A5F1-4732-BEB7-BC21A1F1E1F0}" type="presParOf" srcId="{618D15B0-8220-4777-A11D-82D3B614B2EF}" destId="{14C57EE2-D4E4-4496-A4D5-262853B00C64}" srcOrd="2" destOrd="0" presId="urn:microsoft.com/office/officeart/2005/8/layout/pyramid3"/>
    <dgm:cxn modelId="{4D6FD46A-36EB-42A9-9DAB-45D2A240F1CA}" type="presParOf" srcId="{14C57EE2-D4E4-4496-A4D5-262853B00C64}" destId="{FA0C4D7C-9D03-412B-942F-56C96D6C7E27}" srcOrd="0" destOrd="0" presId="urn:microsoft.com/office/officeart/2005/8/layout/pyramid3"/>
    <dgm:cxn modelId="{FC7A94C1-301E-4208-8147-3B9A32A351BD}" type="presParOf" srcId="{14C57EE2-D4E4-4496-A4D5-262853B00C64}" destId="{B9F57B16-B991-447C-AB21-30D59F478B5B}" srcOrd="1" destOrd="0" presId="urn:microsoft.com/office/officeart/2005/8/layout/pyramid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41E25-DDC2-4C62-BD2F-00C5021BBE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DDB0F925-EB88-4A27-805A-4120D798CF89}">
      <dgm:prSet/>
      <dgm:spPr/>
      <dgm:t>
        <a:bodyPr/>
        <a:lstStyle/>
        <a:p>
          <a:pPr algn="l" rtl="0"/>
          <a:r>
            <a:rPr lang="zh-TW" b="1" dirty="0"/>
            <a:t>一、配置管理之人員及相當資源。</a:t>
          </a:r>
          <a:endParaRPr lang="zh-TW" dirty="0"/>
        </a:p>
      </dgm:t>
    </dgm:pt>
    <dgm:pt modelId="{ECA35F95-D858-4B68-80C3-1D1886131A6A}" type="parTrans" cxnId="{CAC2E348-C18D-49B1-8D59-584ACD16A914}">
      <dgm:prSet/>
      <dgm:spPr/>
      <dgm:t>
        <a:bodyPr/>
        <a:lstStyle/>
        <a:p>
          <a:endParaRPr lang="zh-TW" altLang="en-US"/>
        </a:p>
      </dgm:t>
    </dgm:pt>
    <dgm:pt modelId="{990114DC-08BB-4B1D-BFD6-F9F263EFD9EC}" type="sibTrans" cxnId="{CAC2E348-C18D-49B1-8D59-584ACD16A914}">
      <dgm:prSet/>
      <dgm:spPr/>
      <dgm:t>
        <a:bodyPr/>
        <a:lstStyle/>
        <a:p>
          <a:endParaRPr lang="zh-TW" altLang="en-US"/>
        </a:p>
      </dgm:t>
    </dgm:pt>
    <dgm:pt modelId="{C8EDCD67-C7D8-4569-A02C-775C0A42519C}">
      <dgm:prSet/>
      <dgm:spPr/>
      <dgm:t>
        <a:bodyPr/>
        <a:lstStyle/>
        <a:p>
          <a:pPr algn="l" rtl="0"/>
          <a:r>
            <a:rPr lang="zh-TW" b="1"/>
            <a:t>二、界定個人資料之範圍。</a:t>
          </a:r>
          <a:endParaRPr lang="zh-TW"/>
        </a:p>
      </dgm:t>
    </dgm:pt>
    <dgm:pt modelId="{CC952F5E-2866-4E80-A0B0-2799912A0BE4}" type="parTrans" cxnId="{0034BF3D-AD3C-4870-AB20-635938B0E99A}">
      <dgm:prSet/>
      <dgm:spPr/>
      <dgm:t>
        <a:bodyPr/>
        <a:lstStyle/>
        <a:p>
          <a:endParaRPr lang="zh-TW" altLang="en-US"/>
        </a:p>
      </dgm:t>
    </dgm:pt>
    <dgm:pt modelId="{2C831BBC-8380-4BDF-825A-2CE2C573A755}" type="sibTrans" cxnId="{0034BF3D-AD3C-4870-AB20-635938B0E99A}">
      <dgm:prSet/>
      <dgm:spPr/>
      <dgm:t>
        <a:bodyPr/>
        <a:lstStyle/>
        <a:p>
          <a:endParaRPr lang="zh-TW" altLang="en-US"/>
        </a:p>
      </dgm:t>
    </dgm:pt>
    <dgm:pt modelId="{67B6E98F-13FE-4B18-9E31-0D16C3027E99}">
      <dgm:prSet/>
      <dgm:spPr/>
      <dgm:t>
        <a:bodyPr/>
        <a:lstStyle/>
        <a:p>
          <a:pPr algn="l" rtl="0"/>
          <a:r>
            <a:rPr lang="zh-TW" b="1"/>
            <a:t>三、個人資料之</a:t>
          </a:r>
          <a:r>
            <a:rPr lang="zh-TW" b="1">
              <a:hlinkClick xmlns:r="http://schemas.openxmlformats.org/officeDocument/2006/relationships" r:id="rId1" action="ppaction://hlinkfile"/>
            </a:rPr>
            <a:t>風險評估</a:t>
          </a:r>
          <a:r>
            <a:rPr lang="zh-TW" b="1"/>
            <a:t>及管理機制。</a:t>
          </a:r>
          <a:endParaRPr lang="zh-TW"/>
        </a:p>
      </dgm:t>
    </dgm:pt>
    <dgm:pt modelId="{D7F8016B-3A00-48FA-A5E9-F846D528CEF0}" type="parTrans" cxnId="{ABF0CD27-4A7F-457A-B9E0-9925CDDA6152}">
      <dgm:prSet/>
      <dgm:spPr/>
      <dgm:t>
        <a:bodyPr/>
        <a:lstStyle/>
        <a:p>
          <a:endParaRPr lang="zh-TW" altLang="en-US"/>
        </a:p>
      </dgm:t>
    </dgm:pt>
    <dgm:pt modelId="{20EE49D0-2D03-437A-927D-BC9F862964BC}" type="sibTrans" cxnId="{ABF0CD27-4A7F-457A-B9E0-9925CDDA6152}">
      <dgm:prSet/>
      <dgm:spPr/>
      <dgm:t>
        <a:bodyPr/>
        <a:lstStyle/>
        <a:p>
          <a:endParaRPr lang="zh-TW" altLang="en-US"/>
        </a:p>
      </dgm:t>
    </dgm:pt>
    <dgm:pt modelId="{5BA3B714-9065-49E8-B69B-57618CC8CC99}">
      <dgm:prSet/>
      <dgm:spPr/>
      <dgm:t>
        <a:bodyPr/>
        <a:lstStyle/>
        <a:p>
          <a:pPr algn="l" rtl="0"/>
          <a:r>
            <a:rPr lang="zh-TW" b="1"/>
            <a:t>四、事故之預防、通報及應變機制。</a:t>
          </a:r>
          <a:endParaRPr lang="zh-TW"/>
        </a:p>
      </dgm:t>
    </dgm:pt>
    <dgm:pt modelId="{58D068C5-6A10-42AF-8CAD-06C1BB8513E8}" type="parTrans" cxnId="{5E95687E-7BDF-4118-8653-587FCC7B6319}">
      <dgm:prSet/>
      <dgm:spPr/>
      <dgm:t>
        <a:bodyPr/>
        <a:lstStyle/>
        <a:p>
          <a:endParaRPr lang="zh-TW" altLang="en-US"/>
        </a:p>
      </dgm:t>
    </dgm:pt>
    <dgm:pt modelId="{040FF2D2-16B1-474E-9C04-B854CCB0CCF8}" type="sibTrans" cxnId="{5E95687E-7BDF-4118-8653-587FCC7B6319}">
      <dgm:prSet/>
      <dgm:spPr/>
      <dgm:t>
        <a:bodyPr/>
        <a:lstStyle/>
        <a:p>
          <a:endParaRPr lang="zh-TW" altLang="en-US"/>
        </a:p>
      </dgm:t>
    </dgm:pt>
    <dgm:pt modelId="{0F40620D-559C-40EA-94AE-5B9D7C266117}">
      <dgm:prSet/>
      <dgm:spPr/>
      <dgm:t>
        <a:bodyPr/>
        <a:lstStyle/>
        <a:p>
          <a:pPr algn="l" rtl="0"/>
          <a:r>
            <a:rPr lang="zh-TW" b="1"/>
            <a:t>五、個人資料蒐集、處理及利用之內部管理程序。</a:t>
          </a:r>
          <a:endParaRPr lang="zh-TW"/>
        </a:p>
      </dgm:t>
    </dgm:pt>
    <dgm:pt modelId="{73BA7335-5A2B-410B-AE57-F52F418DB06A}" type="parTrans" cxnId="{C378EEC0-75BA-4AF3-90E2-649628E8F538}">
      <dgm:prSet/>
      <dgm:spPr/>
      <dgm:t>
        <a:bodyPr/>
        <a:lstStyle/>
        <a:p>
          <a:endParaRPr lang="zh-TW" altLang="en-US"/>
        </a:p>
      </dgm:t>
    </dgm:pt>
    <dgm:pt modelId="{34117FE6-D9E3-4144-92DB-EFBE38FC0A18}" type="sibTrans" cxnId="{C378EEC0-75BA-4AF3-90E2-649628E8F538}">
      <dgm:prSet/>
      <dgm:spPr/>
      <dgm:t>
        <a:bodyPr/>
        <a:lstStyle/>
        <a:p>
          <a:endParaRPr lang="zh-TW" altLang="en-US"/>
        </a:p>
      </dgm:t>
    </dgm:pt>
    <dgm:pt modelId="{4E1FC633-B75D-426D-B0CB-C5C35D633E01}">
      <dgm:prSet/>
      <dgm:spPr/>
      <dgm:t>
        <a:bodyPr/>
        <a:lstStyle/>
        <a:p>
          <a:pPr algn="l" rtl="0"/>
          <a:r>
            <a:rPr lang="zh-TW" b="1"/>
            <a:t>六、資料安全管理及人員管理。</a:t>
          </a:r>
          <a:endParaRPr lang="zh-TW"/>
        </a:p>
      </dgm:t>
    </dgm:pt>
    <dgm:pt modelId="{5E9EC9CD-B9E9-4951-9907-A997A1E3EB89}" type="parTrans" cxnId="{9DEF9BE7-047A-4ADE-B85D-BF07D3387C80}">
      <dgm:prSet/>
      <dgm:spPr/>
      <dgm:t>
        <a:bodyPr/>
        <a:lstStyle/>
        <a:p>
          <a:endParaRPr lang="zh-TW" altLang="en-US"/>
        </a:p>
      </dgm:t>
    </dgm:pt>
    <dgm:pt modelId="{2B44C725-9EE2-4C5E-9922-9B4159EFD424}" type="sibTrans" cxnId="{9DEF9BE7-047A-4ADE-B85D-BF07D3387C80}">
      <dgm:prSet/>
      <dgm:spPr/>
      <dgm:t>
        <a:bodyPr/>
        <a:lstStyle/>
        <a:p>
          <a:endParaRPr lang="zh-TW" altLang="en-US"/>
        </a:p>
      </dgm:t>
    </dgm:pt>
    <dgm:pt modelId="{9F57CCD1-684B-464C-974C-8BB10CA8FB97}">
      <dgm:prSet/>
      <dgm:spPr/>
      <dgm:t>
        <a:bodyPr/>
        <a:lstStyle/>
        <a:p>
          <a:pPr algn="l" rtl="0"/>
          <a:r>
            <a:rPr lang="zh-TW" b="1"/>
            <a:t>七、認知宣導及教育訓練。</a:t>
          </a:r>
          <a:endParaRPr lang="zh-TW"/>
        </a:p>
      </dgm:t>
    </dgm:pt>
    <dgm:pt modelId="{CDA51F53-89ED-481C-AF3C-21388DD713A1}" type="parTrans" cxnId="{D9BFEB0B-640C-4009-97D3-562821640FD2}">
      <dgm:prSet/>
      <dgm:spPr/>
      <dgm:t>
        <a:bodyPr/>
        <a:lstStyle/>
        <a:p>
          <a:endParaRPr lang="zh-TW" altLang="en-US"/>
        </a:p>
      </dgm:t>
    </dgm:pt>
    <dgm:pt modelId="{9744A420-2CBF-4B71-ADB9-119A1C25205A}" type="sibTrans" cxnId="{D9BFEB0B-640C-4009-97D3-562821640FD2}">
      <dgm:prSet/>
      <dgm:spPr/>
      <dgm:t>
        <a:bodyPr/>
        <a:lstStyle/>
        <a:p>
          <a:endParaRPr lang="zh-TW" altLang="en-US"/>
        </a:p>
      </dgm:t>
    </dgm:pt>
    <dgm:pt modelId="{F22B06C0-3171-4EA4-917B-6FECC2167EB1}">
      <dgm:prSet/>
      <dgm:spPr/>
      <dgm:t>
        <a:bodyPr/>
        <a:lstStyle/>
        <a:p>
          <a:pPr algn="l" rtl="0"/>
          <a:r>
            <a:rPr lang="zh-TW" b="1"/>
            <a:t>八、設備安全管理。</a:t>
          </a:r>
          <a:endParaRPr lang="zh-TW"/>
        </a:p>
      </dgm:t>
    </dgm:pt>
    <dgm:pt modelId="{BC4059A8-1324-48CD-8E4B-E2F41D5A95F7}" type="parTrans" cxnId="{80A86D75-1ECD-4540-A43A-79A78353119F}">
      <dgm:prSet/>
      <dgm:spPr/>
      <dgm:t>
        <a:bodyPr/>
        <a:lstStyle/>
        <a:p>
          <a:endParaRPr lang="zh-TW" altLang="en-US"/>
        </a:p>
      </dgm:t>
    </dgm:pt>
    <dgm:pt modelId="{01652E25-B4A2-4664-A2A2-164A147B8732}" type="sibTrans" cxnId="{80A86D75-1ECD-4540-A43A-79A78353119F}">
      <dgm:prSet/>
      <dgm:spPr/>
      <dgm:t>
        <a:bodyPr/>
        <a:lstStyle/>
        <a:p>
          <a:endParaRPr lang="zh-TW" altLang="en-US"/>
        </a:p>
      </dgm:t>
    </dgm:pt>
    <dgm:pt modelId="{A318E132-24D3-4DC5-8142-E256812B4101}">
      <dgm:prSet/>
      <dgm:spPr/>
      <dgm:t>
        <a:bodyPr/>
        <a:lstStyle/>
        <a:p>
          <a:pPr algn="l" rtl="0"/>
          <a:r>
            <a:rPr lang="zh-TW" b="1"/>
            <a:t>九、資料安全稽核機制。</a:t>
          </a:r>
          <a:endParaRPr lang="zh-TW"/>
        </a:p>
      </dgm:t>
    </dgm:pt>
    <dgm:pt modelId="{B5D70E64-3DAC-486F-85E1-AC20F738F8F5}" type="parTrans" cxnId="{432A483E-F188-4D90-91B6-2C0DA8F34FBC}">
      <dgm:prSet/>
      <dgm:spPr/>
      <dgm:t>
        <a:bodyPr/>
        <a:lstStyle/>
        <a:p>
          <a:endParaRPr lang="zh-TW" altLang="en-US"/>
        </a:p>
      </dgm:t>
    </dgm:pt>
    <dgm:pt modelId="{5560F2EA-1598-4D84-BF54-A908033D2282}" type="sibTrans" cxnId="{432A483E-F188-4D90-91B6-2C0DA8F34FBC}">
      <dgm:prSet/>
      <dgm:spPr/>
      <dgm:t>
        <a:bodyPr/>
        <a:lstStyle/>
        <a:p>
          <a:endParaRPr lang="zh-TW" altLang="en-US"/>
        </a:p>
      </dgm:t>
    </dgm:pt>
    <dgm:pt modelId="{77250A26-0885-44A2-AFDC-DE22B5CF9F68}">
      <dgm:prSet/>
      <dgm:spPr/>
      <dgm:t>
        <a:bodyPr/>
        <a:lstStyle/>
        <a:p>
          <a:pPr algn="l" rtl="0"/>
          <a:r>
            <a:rPr lang="zh-TW" b="1"/>
            <a:t>十、使用紀錄、軌跡資料及證據保存。</a:t>
          </a:r>
          <a:endParaRPr lang="zh-TW"/>
        </a:p>
      </dgm:t>
    </dgm:pt>
    <dgm:pt modelId="{091D33E0-3C16-443B-AC54-B1EBB706395A}" type="parTrans" cxnId="{359A9411-E2C6-406B-AD93-039462FB9484}">
      <dgm:prSet/>
      <dgm:spPr/>
      <dgm:t>
        <a:bodyPr/>
        <a:lstStyle/>
        <a:p>
          <a:endParaRPr lang="zh-TW" altLang="en-US"/>
        </a:p>
      </dgm:t>
    </dgm:pt>
    <dgm:pt modelId="{AE73CE87-3C03-42D3-8204-09FB837C7413}" type="sibTrans" cxnId="{359A9411-E2C6-406B-AD93-039462FB9484}">
      <dgm:prSet/>
      <dgm:spPr/>
      <dgm:t>
        <a:bodyPr/>
        <a:lstStyle/>
        <a:p>
          <a:endParaRPr lang="zh-TW" altLang="en-US"/>
        </a:p>
      </dgm:t>
    </dgm:pt>
    <dgm:pt modelId="{4EE0E44B-1F1C-41A2-AE27-AEC41BAB3B79}">
      <dgm:prSet/>
      <dgm:spPr/>
      <dgm:t>
        <a:bodyPr/>
        <a:lstStyle/>
        <a:p>
          <a:pPr algn="l" rtl="0"/>
          <a:r>
            <a:rPr lang="zh-TW" b="1"/>
            <a:t>十一、個人資料安全維護之整體持續改善</a:t>
          </a:r>
          <a:endParaRPr lang="zh-TW"/>
        </a:p>
      </dgm:t>
    </dgm:pt>
    <dgm:pt modelId="{A27F2D5B-912C-4099-9D92-EF55C98168F6}" type="parTrans" cxnId="{E29334E6-48FB-4138-80BF-BBFE685733B2}">
      <dgm:prSet/>
      <dgm:spPr/>
      <dgm:t>
        <a:bodyPr/>
        <a:lstStyle/>
        <a:p>
          <a:endParaRPr lang="zh-TW" altLang="en-US"/>
        </a:p>
      </dgm:t>
    </dgm:pt>
    <dgm:pt modelId="{FD5D2189-128B-483C-89CF-5E1FDC157AB1}" type="sibTrans" cxnId="{E29334E6-48FB-4138-80BF-BBFE685733B2}">
      <dgm:prSet/>
      <dgm:spPr/>
      <dgm:t>
        <a:bodyPr/>
        <a:lstStyle/>
        <a:p>
          <a:endParaRPr lang="zh-TW" altLang="en-US"/>
        </a:p>
      </dgm:t>
    </dgm:pt>
    <dgm:pt modelId="{7DADEE3B-3063-41EF-93BD-E30BE9AB7DD7}" type="pres">
      <dgm:prSet presAssocID="{23641E25-DDC2-4C62-BD2F-00C5021BBE40}" presName="linearFlow" presStyleCnt="0">
        <dgm:presLayoutVars>
          <dgm:dir/>
          <dgm:resizeHandles val="exact"/>
        </dgm:presLayoutVars>
      </dgm:prSet>
      <dgm:spPr/>
      <dgm:t>
        <a:bodyPr/>
        <a:lstStyle/>
        <a:p>
          <a:endParaRPr lang="zh-TW" altLang="en-US"/>
        </a:p>
      </dgm:t>
    </dgm:pt>
    <dgm:pt modelId="{1F373F90-1573-4BD3-8095-D8A1CD30DC21}" type="pres">
      <dgm:prSet presAssocID="{DDB0F925-EB88-4A27-805A-4120D798CF89}" presName="composite" presStyleCnt="0"/>
      <dgm:spPr/>
    </dgm:pt>
    <dgm:pt modelId="{40DDD579-3A5C-4CCF-837C-F3908A369210}" type="pres">
      <dgm:prSet presAssocID="{DDB0F925-EB88-4A27-805A-4120D798CF89}" presName="imgShp" presStyleLbl="fgImgPlace1" presStyleIdx="0" presStyleCnt="11"/>
      <dgm:spPr/>
    </dgm:pt>
    <dgm:pt modelId="{95E655B8-D928-4014-8769-3F54A2711BF0}" type="pres">
      <dgm:prSet presAssocID="{DDB0F925-EB88-4A27-805A-4120D798CF89}" presName="txShp" presStyleLbl="node1" presStyleIdx="0" presStyleCnt="11">
        <dgm:presLayoutVars>
          <dgm:bulletEnabled val="1"/>
        </dgm:presLayoutVars>
      </dgm:prSet>
      <dgm:spPr/>
      <dgm:t>
        <a:bodyPr/>
        <a:lstStyle/>
        <a:p>
          <a:endParaRPr lang="zh-TW" altLang="en-US"/>
        </a:p>
      </dgm:t>
    </dgm:pt>
    <dgm:pt modelId="{80649660-79C0-4333-8337-70A3A6987972}" type="pres">
      <dgm:prSet presAssocID="{990114DC-08BB-4B1D-BFD6-F9F263EFD9EC}" presName="spacing" presStyleCnt="0"/>
      <dgm:spPr/>
    </dgm:pt>
    <dgm:pt modelId="{71AF63BB-35F2-4EA9-9FBC-80347977D0E9}" type="pres">
      <dgm:prSet presAssocID="{C8EDCD67-C7D8-4569-A02C-775C0A42519C}" presName="composite" presStyleCnt="0"/>
      <dgm:spPr/>
    </dgm:pt>
    <dgm:pt modelId="{553385A0-94B9-43D3-A101-C134B57F74C6}" type="pres">
      <dgm:prSet presAssocID="{C8EDCD67-C7D8-4569-A02C-775C0A42519C}" presName="imgShp" presStyleLbl="fgImgPlace1" presStyleIdx="1" presStyleCnt="11"/>
      <dgm:spPr/>
    </dgm:pt>
    <dgm:pt modelId="{DFC63808-841F-4E6B-B04B-5317882E20BC}" type="pres">
      <dgm:prSet presAssocID="{C8EDCD67-C7D8-4569-A02C-775C0A42519C}" presName="txShp" presStyleLbl="node1" presStyleIdx="1" presStyleCnt="11">
        <dgm:presLayoutVars>
          <dgm:bulletEnabled val="1"/>
        </dgm:presLayoutVars>
      </dgm:prSet>
      <dgm:spPr/>
      <dgm:t>
        <a:bodyPr/>
        <a:lstStyle/>
        <a:p>
          <a:endParaRPr lang="zh-TW" altLang="en-US"/>
        </a:p>
      </dgm:t>
    </dgm:pt>
    <dgm:pt modelId="{A2E95AA4-E920-4A18-B3D0-4F16BE310C3F}" type="pres">
      <dgm:prSet presAssocID="{2C831BBC-8380-4BDF-825A-2CE2C573A755}" presName="spacing" presStyleCnt="0"/>
      <dgm:spPr/>
    </dgm:pt>
    <dgm:pt modelId="{38E20AFE-1C5C-415C-9C9C-1F2AEFA1DB72}" type="pres">
      <dgm:prSet presAssocID="{67B6E98F-13FE-4B18-9E31-0D16C3027E99}" presName="composite" presStyleCnt="0"/>
      <dgm:spPr/>
    </dgm:pt>
    <dgm:pt modelId="{424384E8-D513-4C21-AF46-0F64BB9DABA8}" type="pres">
      <dgm:prSet presAssocID="{67B6E98F-13FE-4B18-9E31-0D16C3027E99}" presName="imgShp" presStyleLbl="fgImgPlace1" presStyleIdx="2" presStyleCnt="11"/>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2E8ECCD6-BC3F-4736-B416-C7EF38817E36}" type="pres">
      <dgm:prSet presAssocID="{67B6E98F-13FE-4B18-9E31-0D16C3027E99}" presName="txShp" presStyleLbl="node1" presStyleIdx="2" presStyleCnt="11">
        <dgm:presLayoutVars>
          <dgm:bulletEnabled val="1"/>
        </dgm:presLayoutVars>
      </dgm:prSet>
      <dgm:spPr/>
      <dgm:t>
        <a:bodyPr/>
        <a:lstStyle/>
        <a:p>
          <a:endParaRPr lang="zh-TW" altLang="en-US"/>
        </a:p>
      </dgm:t>
    </dgm:pt>
    <dgm:pt modelId="{6E754679-7D86-49F0-A19C-72F2059AB9CE}" type="pres">
      <dgm:prSet presAssocID="{20EE49D0-2D03-437A-927D-BC9F862964BC}" presName="spacing" presStyleCnt="0"/>
      <dgm:spPr/>
    </dgm:pt>
    <dgm:pt modelId="{F2BF0373-CC67-479C-A667-F53D75B63254}" type="pres">
      <dgm:prSet presAssocID="{5BA3B714-9065-49E8-B69B-57618CC8CC99}" presName="composite" presStyleCnt="0"/>
      <dgm:spPr/>
    </dgm:pt>
    <dgm:pt modelId="{BB4D1C9E-5F87-49E7-82D4-41811850F09D}" type="pres">
      <dgm:prSet presAssocID="{5BA3B714-9065-49E8-B69B-57618CC8CC99}" presName="imgShp" presStyleLbl="fgImgPlace1" presStyleIdx="3" presStyleCnt="11"/>
      <dgm:spPr/>
    </dgm:pt>
    <dgm:pt modelId="{FC2BFB88-44CF-4B78-9C8F-46058F372F60}" type="pres">
      <dgm:prSet presAssocID="{5BA3B714-9065-49E8-B69B-57618CC8CC99}" presName="txShp" presStyleLbl="node1" presStyleIdx="3" presStyleCnt="11">
        <dgm:presLayoutVars>
          <dgm:bulletEnabled val="1"/>
        </dgm:presLayoutVars>
      </dgm:prSet>
      <dgm:spPr/>
      <dgm:t>
        <a:bodyPr/>
        <a:lstStyle/>
        <a:p>
          <a:endParaRPr lang="zh-TW" altLang="en-US"/>
        </a:p>
      </dgm:t>
    </dgm:pt>
    <dgm:pt modelId="{D156E1E4-724D-4E34-84D1-E11F638530E6}" type="pres">
      <dgm:prSet presAssocID="{040FF2D2-16B1-474E-9C04-B854CCB0CCF8}" presName="spacing" presStyleCnt="0"/>
      <dgm:spPr/>
    </dgm:pt>
    <dgm:pt modelId="{CB7F65B8-1571-49A2-9485-0021A0CC4DE8}" type="pres">
      <dgm:prSet presAssocID="{0F40620D-559C-40EA-94AE-5B9D7C266117}" presName="composite" presStyleCnt="0"/>
      <dgm:spPr/>
    </dgm:pt>
    <dgm:pt modelId="{2E584DFC-DB60-45AD-AB48-577C944C9913}" type="pres">
      <dgm:prSet presAssocID="{0F40620D-559C-40EA-94AE-5B9D7C266117}" presName="imgShp" presStyleLbl="fgImgPlace1" presStyleIdx="4" presStyleCnt="11"/>
      <dgm:spPr/>
    </dgm:pt>
    <dgm:pt modelId="{18FC4CA5-41C5-4E0B-8AF2-705B5A4B4365}" type="pres">
      <dgm:prSet presAssocID="{0F40620D-559C-40EA-94AE-5B9D7C266117}" presName="txShp" presStyleLbl="node1" presStyleIdx="4" presStyleCnt="11">
        <dgm:presLayoutVars>
          <dgm:bulletEnabled val="1"/>
        </dgm:presLayoutVars>
      </dgm:prSet>
      <dgm:spPr/>
      <dgm:t>
        <a:bodyPr/>
        <a:lstStyle/>
        <a:p>
          <a:endParaRPr lang="zh-TW" altLang="en-US"/>
        </a:p>
      </dgm:t>
    </dgm:pt>
    <dgm:pt modelId="{33B8AA0D-CBAD-442E-9B93-3C564BE86370}" type="pres">
      <dgm:prSet presAssocID="{34117FE6-D9E3-4144-92DB-EFBE38FC0A18}" presName="spacing" presStyleCnt="0"/>
      <dgm:spPr/>
    </dgm:pt>
    <dgm:pt modelId="{FB2E29B9-DC39-4B3F-AD5D-4FF0EDD4F53C}" type="pres">
      <dgm:prSet presAssocID="{4E1FC633-B75D-426D-B0CB-C5C35D633E01}" presName="composite" presStyleCnt="0"/>
      <dgm:spPr/>
    </dgm:pt>
    <dgm:pt modelId="{8D94D123-BC2E-4855-89F7-39DEDFAA36CA}" type="pres">
      <dgm:prSet presAssocID="{4E1FC633-B75D-426D-B0CB-C5C35D633E01}" presName="imgShp" presStyleLbl="fgImgPlace1" presStyleIdx="5" presStyleCnt="11"/>
      <dgm:spPr/>
    </dgm:pt>
    <dgm:pt modelId="{AAB75750-32D1-40AB-915B-59D11FB784DB}" type="pres">
      <dgm:prSet presAssocID="{4E1FC633-B75D-426D-B0CB-C5C35D633E01}" presName="txShp" presStyleLbl="node1" presStyleIdx="5" presStyleCnt="11">
        <dgm:presLayoutVars>
          <dgm:bulletEnabled val="1"/>
        </dgm:presLayoutVars>
      </dgm:prSet>
      <dgm:spPr/>
      <dgm:t>
        <a:bodyPr/>
        <a:lstStyle/>
        <a:p>
          <a:endParaRPr lang="zh-TW" altLang="en-US"/>
        </a:p>
      </dgm:t>
    </dgm:pt>
    <dgm:pt modelId="{9D800FFB-D58F-448D-A61D-143BB6BAF838}" type="pres">
      <dgm:prSet presAssocID="{2B44C725-9EE2-4C5E-9922-9B4159EFD424}" presName="spacing" presStyleCnt="0"/>
      <dgm:spPr/>
    </dgm:pt>
    <dgm:pt modelId="{0799D7EA-ED85-4401-96C0-7C5049CB7599}" type="pres">
      <dgm:prSet presAssocID="{9F57CCD1-684B-464C-974C-8BB10CA8FB97}" presName="composite" presStyleCnt="0"/>
      <dgm:spPr/>
    </dgm:pt>
    <dgm:pt modelId="{16ACF650-3398-4D7F-BD0A-FF2DD674D992}" type="pres">
      <dgm:prSet presAssocID="{9F57CCD1-684B-464C-974C-8BB10CA8FB97}" presName="imgShp" presStyleLbl="fgImgPlace1" presStyleIdx="6" presStyleCnt="11"/>
      <dgm:spPr/>
    </dgm:pt>
    <dgm:pt modelId="{30E54FBD-0FC8-421E-A5CF-7E3F8EB8A2D5}" type="pres">
      <dgm:prSet presAssocID="{9F57CCD1-684B-464C-974C-8BB10CA8FB97}" presName="txShp" presStyleLbl="node1" presStyleIdx="6" presStyleCnt="11">
        <dgm:presLayoutVars>
          <dgm:bulletEnabled val="1"/>
        </dgm:presLayoutVars>
      </dgm:prSet>
      <dgm:spPr/>
      <dgm:t>
        <a:bodyPr/>
        <a:lstStyle/>
        <a:p>
          <a:endParaRPr lang="zh-TW" altLang="en-US"/>
        </a:p>
      </dgm:t>
    </dgm:pt>
    <dgm:pt modelId="{54E8E71D-F711-4177-A427-8E656E82FB8E}" type="pres">
      <dgm:prSet presAssocID="{9744A420-2CBF-4B71-ADB9-119A1C25205A}" presName="spacing" presStyleCnt="0"/>
      <dgm:spPr/>
    </dgm:pt>
    <dgm:pt modelId="{18DCD504-4AB3-4E51-8DEF-16C6DB88FB98}" type="pres">
      <dgm:prSet presAssocID="{F22B06C0-3171-4EA4-917B-6FECC2167EB1}" presName="composite" presStyleCnt="0"/>
      <dgm:spPr/>
    </dgm:pt>
    <dgm:pt modelId="{910EFEFE-3357-44D6-B638-FF422986EB40}" type="pres">
      <dgm:prSet presAssocID="{F22B06C0-3171-4EA4-917B-6FECC2167EB1}" presName="imgShp" presStyleLbl="fgImgPlace1" presStyleIdx="7" presStyleCnt="11"/>
      <dgm:spPr/>
    </dgm:pt>
    <dgm:pt modelId="{2D7731B8-4096-41C7-B257-976F8FB03975}" type="pres">
      <dgm:prSet presAssocID="{F22B06C0-3171-4EA4-917B-6FECC2167EB1}" presName="txShp" presStyleLbl="node1" presStyleIdx="7" presStyleCnt="11">
        <dgm:presLayoutVars>
          <dgm:bulletEnabled val="1"/>
        </dgm:presLayoutVars>
      </dgm:prSet>
      <dgm:spPr/>
      <dgm:t>
        <a:bodyPr/>
        <a:lstStyle/>
        <a:p>
          <a:endParaRPr lang="zh-TW" altLang="en-US"/>
        </a:p>
      </dgm:t>
    </dgm:pt>
    <dgm:pt modelId="{0D5B69EA-0EC2-4D3E-ADEC-9AA384A4A60E}" type="pres">
      <dgm:prSet presAssocID="{01652E25-B4A2-4664-A2A2-164A147B8732}" presName="spacing" presStyleCnt="0"/>
      <dgm:spPr/>
    </dgm:pt>
    <dgm:pt modelId="{F3946298-687C-405F-99E2-6B3F3C492BEE}" type="pres">
      <dgm:prSet presAssocID="{A318E132-24D3-4DC5-8142-E256812B4101}" presName="composite" presStyleCnt="0"/>
      <dgm:spPr/>
    </dgm:pt>
    <dgm:pt modelId="{4180CB22-17F0-43C0-966F-ADCE8E42270B}" type="pres">
      <dgm:prSet presAssocID="{A318E132-24D3-4DC5-8142-E256812B4101}" presName="imgShp" presStyleLbl="fgImgPlace1" presStyleIdx="8" presStyleCnt="11"/>
      <dgm:spPr/>
    </dgm:pt>
    <dgm:pt modelId="{CBCD9183-560F-4FBA-B269-B33DE6969CB4}" type="pres">
      <dgm:prSet presAssocID="{A318E132-24D3-4DC5-8142-E256812B4101}" presName="txShp" presStyleLbl="node1" presStyleIdx="8" presStyleCnt="11">
        <dgm:presLayoutVars>
          <dgm:bulletEnabled val="1"/>
        </dgm:presLayoutVars>
      </dgm:prSet>
      <dgm:spPr/>
      <dgm:t>
        <a:bodyPr/>
        <a:lstStyle/>
        <a:p>
          <a:endParaRPr lang="zh-TW" altLang="en-US"/>
        </a:p>
      </dgm:t>
    </dgm:pt>
    <dgm:pt modelId="{6A493500-820A-441A-BA5A-BA6E2315E74D}" type="pres">
      <dgm:prSet presAssocID="{5560F2EA-1598-4D84-BF54-A908033D2282}" presName="spacing" presStyleCnt="0"/>
      <dgm:spPr/>
    </dgm:pt>
    <dgm:pt modelId="{1169839D-B0C0-4BEF-9ED9-2D0DA8CF3B86}" type="pres">
      <dgm:prSet presAssocID="{77250A26-0885-44A2-AFDC-DE22B5CF9F68}" presName="composite" presStyleCnt="0"/>
      <dgm:spPr/>
    </dgm:pt>
    <dgm:pt modelId="{476AD817-EB36-4092-93F3-46FABD1B61EA}" type="pres">
      <dgm:prSet presAssocID="{77250A26-0885-44A2-AFDC-DE22B5CF9F68}" presName="imgShp" presStyleLbl="fgImgPlace1" presStyleIdx="9" presStyleCnt="11"/>
      <dgm:spPr/>
    </dgm:pt>
    <dgm:pt modelId="{A4B89E21-755E-4A0D-9782-F4775871F8A6}" type="pres">
      <dgm:prSet presAssocID="{77250A26-0885-44A2-AFDC-DE22B5CF9F68}" presName="txShp" presStyleLbl="node1" presStyleIdx="9" presStyleCnt="11">
        <dgm:presLayoutVars>
          <dgm:bulletEnabled val="1"/>
        </dgm:presLayoutVars>
      </dgm:prSet>
      <dgm:spPr/>
      <dgm:t>
        <a:bodyPr/>
        <a:lstStyle/>
        <a:p>
          <a:endParaRPr lang="zh-TW" altLang="en-US"/>
        </a:p>
      </dgm:t>
    </dgm:pt>
    <dgm:pt modelId="{BF287F2F-84A0-4EF5-82DA-9DED3FABB394}" type="pres">
      <dgm:prSet presAssocID="{AE73CE87-3C03-42D3-8204-09FB837C7413}" presName="spacing" presStyleCnt="0"/>
      <dgm:spPr/>
    </dgm:pt>
    <dgm:pt modelId="{C4EDC595-37EB-44AC-A76E-009F6428589B}" type="pres">
      <dgm:prSet presAssocID="{4EE0E44B-1F1C-41A2-AE27-AEC41BAB3B79}" presName="composite" presStyleCnt="0"/>
      <dgm:spPr/>
    </dgm:pt>
    <dgm:pt modelId="{862D8C0E-0071-446B-8E07-4FBE11EE5FF6}" type="pres">
      <dgm:prSet presAssocID="{4EE0E44B-1F1C-41A2-AE27-AEC41BAB3B79}" presName="imgShp" presStyleLbl="fgImgPlace1" presStyleIdx="10" presStyleCnt="11"/>
      <dgm:spPr/>
    </dgm:pt>
    <dgm:pt modelId="{A1DC432C-EBF6-400C-9AF9-79862F0D34A2}" type="pres">
      <dgm:prSet presAssocID="{4EE0E44B-1F1C-41A2-AE27-AEC41BAB3B79}" presName="txShp" presStyleLbl="node1" presStyleIdx="10" presStyleCnt="11">
        <dgm:presLayoutVars>
          <dgm:bulletEnabled val="1"/>
        </dgm:presLayoutVars>
      </dgm:prSet>
      <dgm:spPr/>
      <dgm:t>
        <a:bodyPr/>
        <a:lstStyle/>
        <a:p>
          <a:endParaRPr lang="zh-TW" altLang="en-US"/>
        </a:p>
      </dgm:t>
    </dgm:pt>
  </dgm:ptLst>
  <dgm:cxnLst>
    <dgm:cxn modelId="{D9BFEB0B-640C-4009-97D3-562821640FD2}" srcId="{23641E25-DDC2-4C62-BD2F-00C5021BBE40}" destId="{9F57CCD1-684B-464C-974C-8BB10CA8FB97}" srcOrd="6" destOrd="0" parTransId="{CDA51F53-89ED-481C-AF3C-21388DD713A1}" sibTransId="{9744A420-2CBF-4B71-ADB9-119A1C25205A}"/>
    <dgm:cxn modelId="{D6AE2FCD-28DD-4F5D-B4FD-B28862E8878E}" type="presOf" srcId="{0F40620D-559C-40EA-94AE-5B9D7C266117}" destId="{18FC4CA5-41C5-4E0B-8AF2-705B5A4B4365}" srcOrd="0" destOrd="0" presId="urn:microsoft.com/office/officeart/2005/8/layout/vList3"/>
    <dgm:cxn modelId="{E29334E6-48FB-4138-80BF-BBFE685733B2}" srcId="{23641E25-DDC2-4C62-BD2F-00C5021BBE40}" destId="{4EE0E44B-1F1C-41A2-AE27-AEC41BAB3B79}" srcOrd="10" destOrd="0" parTransId="{A27F2D5B-912C-4099-9D92-EF55C98168F6}" sibTransId="{FD5D2189-128B-483C-89CF-5E1FDC157AB1}"/>
    <dgm:cxn modelId="{7E0481F8-3131-41C5-A621-E15295C4764E}" type="presOf" srcId="{5BA3B714-9065-49E8-B69B-57618CC8CC99}" destId="{FC2BFB88-44CF-4B78-9C8F-46058F372F60}" srcOrd="0" destOrd="0" presId="urn:microsoft.com/office/officeart/2005/8/layout/vList3"/>
    <dgm:cxn modelId="{359A9411-E2C6-406B-AD93-039462FB9484}" srcId="{23641E25-DDC2-4C62-BD2F-00C5021BBE40}" destId="{77250A26-0885-44A2-AFDC-DE22B5CF9F68}" srcOrd="9" destOrd="0" parTransId="{091D33E0-3C16-443B-AC54-B1EBB706395A}" sibTransId="{AE73CE87-3C03-42D3-8204-09FB837C7413}"/>
    <dgm:cxn modelId="{D9812AEE-864D-4F71-912A-7BDA046F82FB}" type="presOf" srcId="{A318E132-24D3-4DC5-8142-E256812B4101}" destId="{CBCD9183-560F-4FBA-B269-B33DE6969CB4}" srcOrd="0" destOrd="0" presId="urn:microsoft.com/office/officeart/2005/8/layout/vList3"/>
    <dgm:cxn modelId="{432A483E-F188-4D90-91B6-2C0DA8F34FBC}" srcId="{23641E25-DDC2-4C62-BD2F-00C5021BBE40}" destId="{A318E132-24D3-4DC5-8142-E256812B4101}" srcOrd="8" destOrd="0" parTransId="{B5D70E64-3DAC-486F-85E1-AC20F738F8F5}" sibTransId="{5560F2EA-1598-4D84-BF54-A908033D2282}"/>
    <dgm:cxn modelId="{ABF0CD27-4A7F-457A-B9E0-9925CDDA6152}" srcId="{23641E25-DDC2-4C62-BD2F-00C5021BBE40}" destId="{67B6E98F-13FE-4B18-9E31-0D16C3027E99}" srcOrd="2" destOrd="0" parTransId="{D7F8016B-3A00-48FA-A5E9-F846D528CEF0}" sibTransId="{20EE49D0-2D03-437A-927D-BC9F862964BC}"/>
    <dgm:cxn modelId="{CAC2E348-C18D-49B1-8D59-584ACD16A914}" srcId="{23641E25-DDC2-4C62-BD2F-00C5021BBE40}" destId="{DDB0F925-EB88-4A27-805A-4120D798CF89}" srcOrd="0" destOrd="0" parTransId="{ECA35F95-D858-4B68-80C3-1D1886131A6A}" sibTransId="{990114DC-08BB-4B1D-BFD6-F9F263EFD9EC}"/>
    <dgm:cxn modelId="{26DC3639-11FE-40C0-8D2B-70D3EF3E9B2D}" type="presOf" srcId="{F22B06C0-3171-4EA4-917B-6FECC2167EB1}" destId="{2D7731B8-4096-41C7-B257-976F8FB03975}" srcOrd="0" destOrd="0" presId="urn:microsoft.com/office/officeart/2005/8/layout/vList3"/>
    <dgm:cxn modelId="{0034BF3D-AD3C-4870-AB20-635938B0E99A}" srcId="{23641E25-DDC2-4C62-BD2F-00C5021BBE40}" destId="{C8EDCD67-C7D8-4569-A02C-775C0A42519C}" srcOrd="1" destOrd="0" parTransId="{CC952F5E-2866-4E80-A0B0-2799912A0BE4}" sibTransId="{2C831BBC-8380-4BDF-825A-2CE2C573A755}"/>
    <dgm:cxn modelId="{C378EEC0-75BA-4AF3-90E2-649628E8F538}" srcId="{23641E25-DDC2-4C62-BD2F-00C5021BBE40}" destId="{0F40620D-559C-40EA-94AE-5B9D7C266117}" srcOrd="4" destOrd="0" parTransId="{73BA7335-5A2B-410B-AE57-F52F418DB06A}" sibTransId="{34117FE6-D9E3-4144-92DB-EFBE38FC0A18}"/>
    <dgm:cxn modelId="{3478B67B-5391-4317-A659-34FB087D9E58}" type="presOf" srcId="{23641E25-DDC2-4C62-BD2F-00C5021BBE40}" destId="{7DADEE3B-3063-41EF-93BD-E30BE9AB7DD7}" srcOrd="0" destOrd="0" presId="urn:microsoft.com/office/officeart/2005/8/layout/vList3"/>
    <dgm:cxn modelId="{44AEED6F-271F-4FFE-B7DE-398AB8A748FA}" type="presOf" srcId="{DDB0F925-EB88-4A27-805A-4120D798CF89}" destId="{95E655B8-D928-4014-8769-3F54A2711BF0}" srcOrd="0" destOrd="0" presId="urn:microsoft.com/office/officeart/2005/8/layout/vList3"/>
    <dgm:cxn modelId="{3D024C96-7AA8-4687-9115-0BB3D1E57ABC}" type="presOf" srcId="{67B6E98F-13FE-4B18-9E31-0D16C3027E99}" destId="{2E8ECCD6-BC3F-4736-B416-C7EF38817E36}" srcOrd="0" destOrd="0" presId="urn:microsoft.com/office/officeart/2005/8/layout/vList3"/>
    <dgm:cxn modelId="{3160F5CD-3D0E-42B3-951D-0889C0CDA163}" type="presOf" srcId="{9F57CCD1-684B-464C-974C-8BB10CA8FB97}" destId="{30E54FBD-0FC8-421E-A5CF-7E3F8EB8A2D5}" srcOrd="0" destOrd="0" presId="urn:microsoft.com/office/officeart/2005/8/layout/vList3"/>
    <dgm:cxn modelId="{9DEF9BE7-047A-4ADE-B85D-BF07D3387C80}" srcId="{23641E25-DDC2-4C62-BD2F-00C5021BBE40}" destId="{4E1FC633-B75D-426D-B0CB-C5C35D633E01}" srcOrd="5" destOrd="0" parTransId="{5E9EC9CD-B9E9-4951-9907-A997A1E3EB89}" sibTransId="{2B44C725-9EE2-4C5E-9922-9B4159EFD424}"/>
    <dgm:cxn modelId="{1F530A6A-74DC-498C-A1D3-CC8FBA687D33}" type="presOf" srcId="{77250A26-0885-44A2-AFDC-DE22B5CF9F68}" destId="{A4B89E21-755E-4A0D-9782-F4775871F8A6}" srcOrd="0" destOrd="0" presId="urn:microsoft.com/office/officeart/2005/8/layout/vList3"/>
    <dgm:cxn modelId="{C1654B11-026B-41E8-837B-586348EEFCAC}" type="presOf" srcId="{C8EDCD67-C7D8-4569-A02C-775C0A42519C}" destId="{DFC63808-841F-4E6B-B04B-5317882E20BC}" srcOrd="0" destOrd="0" presId="urn:microsoft.com/office/officeart/2005/8/layout/vList3"/>
    <dgm:cxn modelId="{80A86D75-1ECD-4540-A43A-79A78353119F}" srcId="{23641E25-DDC2-4C62-BD2F-00C5021BBE40}" destId="{F22B06C0-3171-4EA4-917B-6FECC2167EB1}" srcOrd="7" destOrd="0" parTransId="{BC4059A8-1324-48CD-8E4B-E2F41D5A95F7}" sibTransId="{01652E25-B4A2-4664-A2A2-164A147B8732}"/>
    <dgm:cxn modelId="{5E95687E-7BDF-4118-8653-587FCC7B6319}" srcId="{23641E25-DDC2-4C62-BD2F-00C5021BBE40}" destId="{5BA3B714-9065-49E8-B69B-57618CC8CC99}" srcOrd="3" destOrd="0" parTransId="{58D068C5-6A10-42AF-8CAD-06C1BB8513E8}" sibTransId="{040FF2D2-16B1-474E-9C04-B854CCB0CCF8}"/>
    <dgm:cxn modelId="{A3DEA6BB-6DCD-4E22-8AAC-CCF32E1503FC}" type="presOf" srcId="{4EE0E44B-1F1C-41A2-AE27-AEC41BAB3B79}" destId="{A1DC432C-EBF6-400C-9AF9-79862F0D34A2}" srcOrd="0" destOrd="0" presId="urn:microsoft.com/office/officeart/2005/8/layout/vList3"/>
    <dgm:cxn modelId="{6B72C3F2-E69A-4AB1-8556-105223E9C665}" type="presOf" srcId="{4E1FC633-B75D-426D-B0CB-C5C35D633E01}" destId="{AAB75750-32D1-40AB-915B-59D11FB784DB}" srcOrd="0" destOrd="0" presId="urn:microsoft.com/office/officeart/2005/8/layout/vList3"/>
    <dgm:cxn modelId="{B88DC430-A521-420B-9E1D-80579060B8FC}" type="presParOf" srcId="{7DADEE3B-3063-41EF-93BD-E30BE9AB7DD7}" destId="{1F373F90-1573-4BD3-8095-D8A1CD30DC21}" srcOrd="0" destOrd="0" presId="urn:microsoft.com/office/officeart/2005/8/layout/vList3"/>
    <dgm:cxn modelId="{C13659FE-C9A9-45A3-B1BC-3FFB9B1C13D5}" type="presParOf" srcId="{1F373F90-1573-4BD3-8095-D8A1CD30DC21}" destId="{40DDD579-3A5C-4CCF-837C-F3908A369210}" srcOrd="0" destOrd="0" presId="urn:microsoft.com/office/officeart/2005/8/layout/vList3"/>
    <dgm:cxn modelId="{7FE73767-CEFA-44AB-A26A-3A4DDC06CADE}" type="presParOf" srcId="{1F373F90-1573-4BD3-8095-D8A1CD30DC21}" destId="{95E655B8-D928-4014-8769-3F54A2711BF0}" srcOrd="1" destOrd="0" presId="urn:microsoft.com/office/officeart/2005/8/layout/vList3"/>
    <dgm:cxn modelId="{F3058D88-A485-468F-A61D-1FFCD5E1AB0F}" type="presParOf" srcId="{7DADEE3B-3063-41EF-93BD-E30BE9AB7DD7}" destId="{80649660-79C0-4333-8337-70A3A6987972}" srcOrd="1" destOrd="0" presId="urn:microsoft.com/office/officeart/2005/8/layout/vList3"/>
    <dgm:cxn modelId="{CB9788E9-E40A-4E6D-A892-F8BC4195CC4D}" type="presParOf" srcId="{7DADEE3B-3063-41EF-93BD-E30BE9AB7DD7}" destId="{71AF63BB-35F2-4EA9-9FBC-80347977D0E9}" srcOrd="2" destOrd="0" presId="urn:microsoft.com/office/officeart/2005/8/layout/vList3"/>
    <dgm:cxn modelId="{5EFE0885-D591-4E37-B033-C598FA60240C}" type="presParOf" srcId="{71AF63BB-35F2-4EA9-9FBC-80347977D0E9}" destId="{553385A0-94B9-43D3-A101-C134B57F74C6}" srcOrd="0" destOrd="0" presId="urn:microsoft.com/office/officeart/2005/8/layout/vList3"/>
    <dgm:cxn modelId="{187FA07E-03A9-4E18-A8F1-E7C3B90AE3B3}" type="presParOf" srcId="{71AF63BB-35F2-4EA9-9FBC-80347977D0E9}" destId="{DFC63808-841F-4E6B-B04B-5317882E20BC}" srcOrd="1" destOrd="0" presId="urn:microsoft.com/office/officeart/2005/8/layout/vList3"/>
    <dgm:cxn modelId="{D86791A6-C742-4D3D-9AB1-DA0C644F334C}" type="presParOf" srcId="{7DADEE3B-3063-41EF-93BD-E30BE9AB7DD7}" destId="{A2E95AA4-E920-4A18-B3D0-4F16BE310C3F}" srcOrd="3" destOrd="0" presId="urn:microsoft.com/office/officeart/2005/8/layout/vList3"/>
    <dgm:cxn modelId="{95961609-EE0B-42BF-B8D8-2DEEC46E22DC}" type="presParOf" srcId="{7DADEE3B-3063-41EF-93BD-E30BE9AB7DD7}" destId="{38E20AFE-1C5C-415C-9C9C-1F2AEFA1DB72}" srcOrd="4" destOrd="0" presId="urn:microsoft.com/office/officeart/2005/8/layout/vList3"/>
    <dgm:cxn modelId="{43ABD1BD-606A-48CB-B94D-1B94599AA39A}" type="presParOf" srcId="{38E20AFE-1C5C-415C-9C9C-1F2AEFA1DB72}" destId="{424384E8-D513-4C21-AF46-0F64BB9DABA8}" srcOrd="0" destOrd="0" presId="urn:microsoft.com/office/officeart/2005/8/layout/vList3"/>
    <dgm:cxn modelId="{80F41F6F-83C8-4064-9EDC-873E18F6011D}" type="presParOf" srcId="{38E20AFE-1C5C-415C-9C9C-1F2AEFA1DB72}" destId="{2E8ECCD6-BC3F-4736-B416-C7EF38817E36}" srcOrd="1" destOrd="0" presId="urn:microsoft.com/office/officeart/2005/8/layout/vList3"/>
    <dgm:cxn modelId="{97383986-7749-4DF9-9631-0712225A971B}" type="presParOf" srcId="{7DADEE3B-3063-41EF-93BD-E30BE9AB7DD7}" destId="{6E754679-7D86-49F0-A19C-72F2059AB9CE}" srcOrd="5" destOrd="0" presId="urn:microsoft.com/office/officeart/2005/8/layout/vList3"/>
    <dgm:cxn modelId="{E0F3BEED-8156-414D-91D8-BFAE682A8D37}" type="presParOf" srcId="{7DADEE3B-3063-41EF-93BD-E30BE9AB7DD7}" destId="{F2BF0373-CC67-479C-A667-F53D75B63254}" srcOrd="6" destOrd="0" presId="urn:microsoft.com/office/officeart/2005/8/layout/vList3"/>
    <dgm:cxn modelId="{C6A7536E-BF68-494C-89FD-9E4A24500123}" type="presParOf" srcId="{F2BF0373-CC67-479C-A667-F53D75B63254}" destId="{BB4D1C9E-5F87-49E7-82D4-41811850F09D}" srcOrd="0" destOrd="0" presId="urn:microsoft.com/office/officeart/2005/8/layout/vList3"/>
    <dgm:cxn modelId="{605FFCE1-85AA-4BB8-A55B-42532E552CC6}" type="presParOf" srcId="{F2BF0373-CC67-479C-A667-F53D75B63254}" destId="{FC2BFB88-44CF-4B78-9C8F-46058F372F60}" srcOrd="1" destOrd="0" presId="urn:microsoft.com/office/officeart/2005/8/layout/vList3"/>
    <dgm:cxn modelId="{BDE6433C-7746-4287-BCA2-52B70D981245}" type="presParOf" srcId="{7DADEE3B-3063-41EF-93BD-E30BE9AB7DD7}" destId="{D156E1E4-724D-4E34-84D1-E11F638530E6}" srcOrd="7" destOrd="0" presId="urn:microsoft.com/office/officeart/2005/8/layout/vList3"/>
    <dgm:cxn modelId="{0B7837B6-3E57-4DFC-AAE2-5D9BCDBFD19F}" type="presParOf" srcId="{7DADEE3B-3063-41EF-93BD-E30BE9AB7DD7}" destId="{CB7F65B8-1571-49A2-9485-0021A0CC4DE8}" srcOrd="8" destOrd="0" presId="urn:microsoft.com/office/officeart/2005/8/layout/vList3"/>
    <dgm:cxn modelId="{37C1F0F7-0A52-496B-B4E2-35936A7E2BD0}" type="presParOf" srcId="{CB7F65B8-1571-49A2-9485-0021A0CC4DE8}" destId="{2E584DFC-DB60-45AD-AB48-577C944C9913}" srcOrd="0" destOrd="0" presId="urn:microsoft.com/office/officeart/2005/8/layout/vList3"/>
    <dgm:cxn modelId="{B580FE54-E7D4-42C4-8AB8-0774DF49715D}" type="presParOf" srcId="{CB7F65B8-1571-49A2-9485-0021A0CC4DE8}" destId="{18FC4CA5-41C5-4E0B-8AF2-705B5A4B4365}" srcOrd="1" destOrd="0" presId="urn:microsoft.com/office/officeart/2005/8/layout/vList3"/>
    <dgm:cxn modelId="{A05DD5E5-BADD-4C4C-9872-69AC7FCB39B5}" type="presParOf" srcId="{7DADEE3B-3063-41EF-93BD-E30BE9AB7DD7}" destId="{33B8AA0D-CBAD-442E-9B93-3C564BE86370}" srcOrd="9" destOrd="0" presId="urn:microsoft.com/office/officeart/2005/8/layout/vList3"/>
    <dgm:cxn modelId="{C7B9CAFD-C95B-436D-B96A-589A6FE6CD4A}" type="presParOf" srcId="{7DADEE3B-3063-41EF-93BD-E30BE9AB7DD7}" destId="{FB2E29B9-DC39-4B3F-AD5D-4FF0EDD4F53C}" srcOrd="10" destOrd="0" presId="urn:microsoft.com/office/officeart/2005/8/layout/vList3"/>
    <dgm:cxn modelId="{3E6D80DB-3B64-4158-95D1-C98E01BD302D}" type="presParOf" srcId="{FB2E29B9-DC39-4B3F-AD5D-4FF0EDD4F53C}" destId="{8D94D123-BC2E-4855-89F7-39DEDFAA36CA}" srcOrd="0" destOrd="0" presId="urn:microsoft.com/office/officeart/2005/8/layout/vList3"/>
    <dgm:cxn modelId="{353AEF8F-2F7F-4166-A528-FC81C94CA43A}" type="presParOf" srcId="{FB2E29B9-DC39-4B3F-AD5D-4FF0EDD4F53C}" destId="{AAB75750-32D1-40AB-915B-59D11FB784DB}" srcOrd="1" destOrd="0" presId="urn:microsoft.com/office/officeart/2005/8/layout/vList3"/>
    <dgm:cxn modelId="{FD5CE828-E6E8-4D5C-B239-575104466C49}" type="presParOf" srcId="{7DADEE3B-3063-41EF-93BD-E30BE9AB7DD7}" destId="{9D800FFB-D58F-448D-A61D-143BB6BAF838}" srcOrd="11" destOrd="0" presId="urn:microsoft.com/office/officeart/2005/8/layout/vList3"/>
    <dgm:cxn modelId="{F08DF823-345F-48A9-90E4-E1FCC9A8DD2F}" type="presParOf" srcId="{7DADEE3B-3063-41EF-93BD-E30BE9AB7DD7}" destId="{0799D7EA-ED85-4401-96C0-7C5049CB7599}" srcOrd="12" destOrd="0" presId="urn:microsoft.com/office/officeart/2005/8/layout/vList3"/>
    <dgm:cxn modelId="{C544A8EF-C5BE-4186-9FC3-7D9FD8BEBB8B}" type="presParOf" srcId="{0799D7EA-ED85-4401-96C0-7C5049CB7599}" destId="{16ACF650-3398-4D7F-BD0A-FF2DD674D992}" srcOrd="0" destOrd="0" presId="urn:microsoft.com/office/officeart/2005/8/layout/vList3"/>
    <dgm:cxn modelId="{11028CD2-3A79-4E86-9C26-4895A40ED78D}" type="presParOf" srcId="{0799D7EA-ED85-4401-96C0-7C5049CB7599}" destId="{30E54FBD-0FC8-421E-A5CF-7E3F8EB8A2D5}" srcOrd="1" destOrd="0" presId="urn:microsoft.com/office/officeart/2005/8/layout/vList3"/>
    <dgm:cxn modelId="{31F8D9B5-D114-4467-B726-5C348253CA00}" type="presParOf" srcId="{7DADEE3B-3063-41EF-93BD-E30BE9AB7DD7}" destId="{54E8E71D-F711-4177-A427-8E656E82FB8E}" srcOrd="13" destOrd="0" presId="urn:microsoft.com/office/officeart/2005/8/layout/vList3"/>
    <dgm:cxn modelId="{A3923E2F-CCC4-4DEE-B304-82EB78D2EB40}" type="presParOf" srcId="{7DADEE3B-3063-41EF-93BD-E30BE9AB7DD7}" destId="{18DCD504-4AB3-4E51-8DEF-16C6DB88FB98}" srcOrd="14" destOrd="0" presId="urn:microsoft.com/office/officeart/2005/8/layout/vList3"/>
    <dgm:cxn modelId="{057FFDB6-3678-48B1-8F5F-94921AD455F0}" type="presParOf" srcId="{18DCD504-4AB3-4E51-8DEF-16C6DB88FB98}" destId="{910EFEFE-3357-44D6-B638-FF422986EB40}" srcOrd="0" destOrd="0" presId="urn:microsoft.com/office/officeart/2005/8/layout/vList3"/>
    <dgm:cxn modelId="{B5106070-97A0-440E-AB23-C7110A159FC4}" type="presParOf" srcId="{18DCD504-4AB3-4E51-8DEF-16C6DB88FB98}" destId="{2D7731B8-4096-41C7-B257-976F8FB03975}" srcOrd="1" destOrd="0" presId="urn:microsoft.com/office/officeart/2005/8/layout/vList3"/>
    <dgm:cxn modelId="{D5D73AC4-05FE-4A48-8DA0-7B85A311D7AF}" type="presParOf" srcId="{7DADEE3B-3063-41EF-93BD-E30BE9AB7DD7}" destId="{0D5B69EA-0EC2-4D3E-ADEC-9AA384A4A60E}" srcOrd="15" destOrd="0" presId="urn:microsoft.com/office/officeart/2005/8/layout/vList3"/>
    <dgm:cxn modelId="{2496B1AF-B3B0-43EA-97C4-9C81FDF6CEAD}" type="presParOf" srcId="{7DADEE3B-3063-41EF-93BD-E30BE9AB7DD7}" destId="{F3946298-687C-405F-99E2-6B3F3C492BEE}" srcOrd="16" destOrd="0" presId="urn:microsoft.com/office/officeart/2005/8/layout/vList3"/>
    <dgm:cxn modelId="{4A417E8A-AAFC-405B-BA7A-CDA36EDB2CAC}" type="presParOf" srcId="{F3946298-687C-405F-99E2-6B3F3C492BEE}" destId="{4180CB22-17F0-43C0-966F-ADCE8E42270B}" srcOrd="0" destOrd="0" presId="urn:microsoft.com/office/officeart/2005/8/layout/vList3"/>
    <dgm:cxn modelId="{B16D3137-D8FA-4ABA-ABDF-DE6F3EC284A4}" type="presParOf" srcId="{F3946298-687C-405F-99E2-6B3F3C492BEE}" destId="{CBCD9183-560F-4FBA-B269-B33DE6969CB4}" srcOrd="1" destOrd="0" presId="urn:microsoft.com/office/officeart/2005/8/layout/vList3"/>
    <dgm:cxn modelId="{342BF6FE-8A10-4C9D-8914-0A25DFFD91EB}" type="presParOf" srcId="{7DADEE3B-3063-41EF-93BD-E30BE9AB7DD7}" destId="{6A493500-820A-441A-BA5A-BA6E2315E74D}" srcOrd="17" destOrd="0" presId="urn:microsoft.com/office/officeart/2005/8/layout/vList3"/>
    <dgm:cxn modelId="{5F94E4E1-6FE9-495D-9B73-3C9BDC5BDA56}" type="presParOf" srcId="{7DADEE3B-3063-41EF-93BD-E30BE9AB7DD7}" destId="{1169839D-B0C0-4BEF-9ED9-2D0DA8CF3B86}" srcOrd="18" destOrd="0" presId="urn:microsoft.com/office/officeart/2005/8/layout/vList3"/>
    <dgm:cxn modelId="{A76B0406-E596-4605-9EC6-ABC24D4DF140}" type="presParOf" srcId="{1169839D-B0C0-4BEF-9ED9-2D0DA8CF3B86}" destId="{476AD817-EB36-4092-93F3-46FABD1B61EA}" srcOrd="0" destOrd="0" presId="urn:microsoft.com/office/officeart/2005/8/layout/vList3"/>
    <dgm:cxn modelId="{86971F0E-F83B-4D48-B1BE-19B9EB60AB71}" type="presParOf" srcId="{1169839D-B0C0-4BEF-9ED9-2D0DA8CF3B86}" destId="{A4B89E21-755E-4A0D-9782-F4775871F8A6}" srcOrd="1" destOrd="0" presId="urn:microsoft.com/office/officeart/2005/8/layout/vList3"/>
    <dgm:cxn modelId="{23E0B5E4-E921-4253-B625-3F2CABD0D9E9}" type="presParOf" srcId="{7DADEE3B-3063-41EF-93BD-E30BE9AB7DD7}" destId="{BF287F2F-84A0-4EF5-82DA-9DED3FABB394}" srcOrd="19" destOrd="0" presId="urn:microsoft.com/office/officeart/2005/8/layout/vList3"/>
    <dgm:cxn modelId="{2FE8CC05-702C-4374-B466-518E4CB519E4}" type="presParOf" srcId="{7DADEE3B-3063-41EF-93BD-E30BE9AB7DD7}" destId="{C4EDC595-37EB-44AC-A76E-009F6428589B}" srcOrd="20" destOrd="0" presId="urn:microsoft.com/office/officeart/2005/8/layout/vList3"/>
    <dgm:cxn modelId="{86F852CB-7C64-402C-AFC4-3BD21119D8FC}" type="presParOf" srcId="{C4EDC595-37EB-44AC-A76E-009F6428589B}" destId="{862D8C0E-0071-446B-8E07-4FBE11EE5FF6}" srcOrd="0" destOrd="0" presId="urn:microsoft.com/office/officeart/2005/8/layout/vList3"/>
    <dgm:cxn modelId="{25D0B07E-07C7-484C-B88E-9732CA9E9FE7}" type="presParOf" srcId="{C4EDC595-37EB-44AC-A76E-009F6428589B}" destId="{A1DC432C-EBF6-400C-9AF9-79862F0D34A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B3876-AF5E-4341-B889-3456C8AB5260}">
      <dsp:nvSpPr>
        <dsp:cNvPr id="0" name=""/>
        <dsp:cNvSpPr/>
      </dsp:nvSpPr>
      <dsp:spPr>
        <a:xfrm>
          <a:off x="582097"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一般資料</a:t>
          </a:r>
        </a:p>
      </dsp:txBody>
      <dsp:txXfrm>
        <a:off x="988362" y="406259"/>
        <a:ext cx="1961620" cy="1961592"/>
      </dsp:txXfrm>
    </dsp:sp>
    <dsp:sp modelId="{E2886D08-9119-46AB-A18D-631A75D9D0F2}">
      <dsp:nvSpPr>
        <dsp:cNvPr id="0" name=""/>
        <dsp:cNvSpPr/>
      </dsp:nvSpPr>
      <dsp:spPr>
        <a:xfrm>
          <a:off x="2009977" y="1850177"/>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其他資料</a:t>
          </a:r>
        </a:p>
      </dsp:txBody>
      <dsp:txXfrm>
        <a:off x="2416242" y="2256436"/>
        <a:ext cx="1961620" cy="1961592"/>
      </dsp:txXfrm>
    </dsp:sp>
    <dsp:sp modelId="{CF0E2DEA-C9F5-4F10-986F-36B4211800BF}">
      <dsp:nvSpPr>
        <dsp:cNvPr id="0" name=""/>
        <dsp:cNvSpPr/>
      </dsp:nvSpPr>
      <dsp:spPr>
        <a:xfrm>
          <a:off x="3436168"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特種資料</a:t>
          </a:r>
        </a:p>
      </dsp:txBody>
      <dsp:txXfrm>
        <a:off x="3842433" y="406259"/>
        <a:ext cx="1961620" cy="19615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37998-E85E-4177-94DE-54EC8B06484F}">
      <dsp:nvSpPr>
        <dsp:cNvPr id="0" name=""/>
        <dsp:cNvSpPr/>
      </dsp:nvSpPr>
      <dsp:spPr>
        <a:xfrm>
          <a:off x="1136357" y="0"/>
          <a:ext cx="1831740" cy="1813685"/>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r>
            <a:rPr lang="zh-TW" altLang="en-US" sz="2800" kern="1200" dirty="0">
              <a:solidFill>
                <a:schemeClr val="tx1"/>
              </a:solidFill>
            </a:rPr>
            <a:t>回復名譽</a:t>
          </a:r>
        </a:p>
      </dsp:txBody>
      <dsp:txXfrm>
        <a:off x="1136357" y="0"/>
        <a:ext cx="1831740" cy="1813685"/>
      </dsp:txXfrm>
    </dsp:sp>
    <dsp:sp modelId="{A6B39466-7AEB-4899-952A-972ACA1FFC1A}">
      <dsp:nvSpPr>
        <dsp:cNvPr id="0" name=""/>
        <dsp:cNvSpPr/>
      </dsp:nvSpPr>
      <dsp:spPr>
        <a:xfrm>
          <a:off x="568178" y="1813685"/>
          <a:ext cx="2968098" cy="1125157"/>
        </a:xfrm>
        <a:prstGeom prst="trapezoid">
          <a:avLst>
            <a:gd name="adj" fmla="val 50498"/>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a:t>500~20000</a:t>
          </a:r>
          <a:endParaRPr lang="zh-TW" altLang="en-US" sz="2400" kern="1200" dirty="0"/>
        </a:p>
      </dsp:txBody>
      <dsp:txXfrm>
        <a:off x="1087596" y="1813685"/>
        <a:ext cx="1929263" cy="1125157"/>
      </dsp:txXfrm>
    </dsp:sp>
    <dsp:sp modelId="{3CB565E2-8A86-402C-840C-6FA11110D6D2}">
      <dsp:nvSpPr>
        <dsp:cNvPr id="0" name=""/>
        <dsp:cNvSpPr/>
      </dsp:nvSpPr>
      <dsp:spPr>
        <a:xfrm>
          <a:off x="0" y="2938842"/>
          <a:ext cx="4104456" cy="1125157"/>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chemeClr val="tx1"/>
              </a:solidFill>
            </a:rPr>
            <a:t>無過失責任</a:t>
          </a:r>
        </a:p>
      </dsp:txBody>
      <dsp:txXfrm>
        <a:off x="718279" y="2938842"/>
        <a:ext cx="2667896" cy="1125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A56DB-EC2B-41DE-9CD5-9E9A45291502}">
      <dsp:nvSpPr>
        <dsp:cNvPr id="0" name=""/>
        <dsp:cNvSpPr/>
      </dsp:nvSpPr>
      <dsp:spPr>
        <a:xfrm rot="10800000">
          <a:off x="0" y="0"/>
          <a:ext cx="4104456" cy="1354666"/>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舉證免責</a:t>
          </a:r>
        </a:p>
      </dsp:txBody>
      <dsp:txXfrm rot="-10800000">
        <a:off x="718279" y="0"/>
        <a:ext cx="2667896" cy="1354666"/>
      </dsp:txXfrm>
    </dsp:sp>
    <dsp:sp modelId="{1DEECE7E-0FB0-406A-859C-848B194A2E3C}">
      <dsp:nvSpPr>
        <dsp:cNvPr id="0" name=""/>
        <dsp:cNvSpPr/>
      </dsp:nvSpPr>
      <dsp:spPr>
        <a:xfrm rot="10800000">
          <a:off x="684075" y="1354666"/>
          <a:ext cx="2736304" cy="1354666"/>
        </a:xfrm>
        <a:prstGeom prst="trapezoid">
          <a:avLst>
            <a:gd name="adj" fmla="val 50498"/>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推定２億</a:t>
          </a:r>
        </a:p>
      </dsp:txBody>
      <dsp:txXfrm rot="-10800000">
        <a:off x="1162929" y="1354666"/>
        <a:ext cx="1778597" cy="1354666"/>
      </dsp:txXfrm>
    </dsp:sp>
    <dsp:sp modelId="{FA0C4D7C-9D03-412B-942F-56C96D6C7E27}">
      <dsp:nvSpPr>
        <dsp:cNvPr id="0" name=""/>
        <dsp:cNvSpPr/>
      </dsp:nvSpPr>
      <dsp:spPr>
        <a:xfrm rot="10800000">
          <a:off x="1368151" y="2709333"/>
          <a:ext cx="1368152" cy="1354666"/>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a:t>
          </a:r>
          <a:r>
            <a:rPr lang="en-US" altLang="zh-TW" sz="3100" kern="1200" dirty="0"/>
            <a:t>&gt;2</a:t>
          </a:r>
          <a:r>
            <a:rPr lang="zh-TW" altLang="en-US" sz="3100" kern="1200" dirty="0"/>
            <a:t>億</a:t>
          </a:r>
        </a:p>
      </dsp:txBody>
      <dsp:txXfrm rot="-10800000">
        <a:off x="1368151" y="2709333"/>
        <a:ext cx="1368152" cy="1354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655B8-D928-4014-8769-3F54A2711BF0}">
      <dsp:nvSpPr>
        <dsp:cNvPr id="0" name=""/>
        <dsp:cNvSpPr/>
      </dsp:nvSpPr>
      <dsp:spPr>
        <a:xfrm rot="10800000">
          <a:off x="1415710" y="35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dirty="0"/>
            <a:t>一、配置管理之人員及相當資源。</a:t>
          </a:r>
          <a:endParaRPr lang="zh-TW" sz="1400" kern="1200" dirty="0"/>
        </a:p>
      </dsp:txBody>
      <dsp:txXfrm rot="10800000">
        <a:off x="1516809" y="3545"/>
        <a:ext cx="5118104" cy="404397"/>
      </dsp:txXfrm>
    </dsp:sp>
    <dsp:sp modelId="{40DDD579-3A5C-4CCF-837C-F3908A369210}">
      <dsp:nvSpPr>
        <dsp:cNvPr id="0" name=""/>
        <dsp:cNvSpPr/>
      </dsp:nvSpPr>
      <dsp:spPr>
        <a:xfrm>
          <a:off x="1213512" y="35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C63808-841F-4E6B-B04B-5317882E20BC}">
      <dsp:nvSpPr>
        <dsp:cNvPr id="0" name=""/>
        <dsp:cNvSpPr/>
      </dsp:nvSpPr>
      <dsp:spPr>
        <a:xfrm rot="10800000">
          <a:off x="1415710" y="52865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二、界定個人資料之範圍。</a:t>
          </a:r>
          <a:endParaRPr lang="zh-TW" sz="1400" kern="1200"/>
        </a:p>
      </dsp:txBody>
      <dsp:txXfrm rot="10800000">
        <a:off x="1516809" y="528657"/>
        <a:ext cx="5118104" cy="404397"/>
      </dsp:txXfrm>
    </dsp:sp>
    <dsp:sp modelId="{553385A0-94B9-43D3-A101-C134B57F74C6}">
      <dsp:nvSpPr>
        <dsp:cNvPr id="0" name=""/>
        <dsp:cNvSpPr/>
      </dsp:nvSpPr>
      <dsp:spPr>
        <a:xfrm>
          <a:off x="1213512" y="52865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8ECCD6-BC3F-4736-B416-C7EF38817E36}">
      <dsp:nvSpPr>
        <dsp:cNvPr id="0" name=""/>
        <dsp:cNvSpPr/>
      </dsp:nvSpPr>
      <dsp:spPr>
        <a:xfrm rot="10800000">
          <a:off x="1415710" y="10537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三、個人資料之</a:t>
          </a:r>
          <a:r>
            <a:rPr lang="zh-TW" sz="1400" b="1" kern="1200">
              <a:hlinkClick xmlns:r="http://schemas.openxmlformats.org/officeDocument/2006/relationships" r:id="rId1" action="ppaction://hlinkfile"/>
            </a:rPr>
            <a:t>風險評估</a:t>
          </a:r>
          <a:r>
            <a:rPr lang="zh-TW" sz="1400" b="1" kern="1200"/>
            <a:t>及管理機制。</a:t>
          </a:r>
          <a:endParaRPr lang="zh-TW" sz="1400" kern="1200"/>
        </a:p>
      </dsp:txBody>
      <dsp:txXfrm rot="10800000">
        <a:off x="1516809" y="1053770"/>
        <a:ext cx="5118104" cy="404397"/>
      </dsp:txXfrm>
    </dsp:sp>
    <dsp:sp modelId="{424384E8-D513-4C21-AF46-0F64BB9DABA8}">
      <dsp:nvSpPr>
        <dsp:cNvPr id="0" name=""/>
        <dsp:cNvSpPr/>
      </dsp:nvSpPr>
      <dsp:spPr>
        <a:xfrm>
          <a:off x="1213512" y="1053770"/>
          <a:ext cx="404397" cy="404397"/>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2BFB88-44CF-4B78-9C8F-46058F372F60}">
      <dsp:nvSpPr>
        <dsp:cNvPr id="0" name=""/>
        <dsp:cNvSpPr/>
      </dsp:nvSpPr>
      <dsp:spPr>
        <a:xfrm rot="10800000">
          <a:off x="1415710" y="1578882"/>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四、事故之預防、通報及應變機制。</a:t>
          </a:r>
          <a:endParaRPr lang="zh-TW" sz="1400" kern="1200"/>
        </a:p>
      </dsp:txBody>
      <dsp:txXfrm rot="10800000">
        <a:off x="1516809" y="1578882"/>
        <a:ext cx="5118104" cy="404397"/>
      </dsp:txXfrm>
    </dsp:sp>
    <dsp:sp modelId="{BB4D1C9E-5F87-49E7-82D4-41811850F09D}">
      <dsp:nvSpPr>
        <dsp:cNvPr id="0" name=""/>
        <dsp:cNvSpPr/>
      </dsp:nvSpPr>
      <dsp:spPr>
        <a:xfrm>
          <a:off x="1213512" y="1578882"/>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C4CA5-41C5-4E0B-8AF2-705B5A4B4365}">
      <dsp:nvSpPr>
        <dsp:cNvPr id="0" name=""/>
        <dsp:cNvSpPr/>
      </dsp:nvSpPr>
      <dsp:spPr>
        <a:xfrm rot="10800000">
          <a:off x="1415710" y="210399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五、個人資料蒐集、處理及利用之內部管理程序。</a:t>
          </a:r>
          <a:endParaRPr lang="zh-TW" sz="1400" kern="1200"/>
        </a:p>
      </dsp:txBody>
      <dsp:txXfrm rot="10800000">
        <a:off x="1516809" y="2103995"/>
        <a:ext cx="5118104" cy="404397"/>
      </dsp:txXfrm>
    </dsp:sp>
    <dsp:sp modelId="{2E584DFC-DB60-45AD-AB48-577C944C9913}">
      <dsp:nvSpPr>
        <dsp:cNvPr id="0" name=""/>
        <dsp:cNvSpPr/>
      </dsp:nvSpPr>
      <dsp:spPr>
        <a:xfrm>
          <a:off x="1213512" y="210399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B75750-32D1-40AB-915B-59D11FB784DB}">
      <dsp:nvSpPr>
        <dsp:cNvPr id="0" name=""/>
        <dsp:cNvSpPr/>
      </dsp:nvSpPr>
      <dsp:spPr>
        <a:xfrm rot="10800000">
          <a:off x="1415710" y="262910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六、資料安全管理及人員管理。</a:t>
          </a:r>
          <a:endParaRPr lang="zh-TW" sz="1400" kern="1200"/>
        </a:p>
      </dsp:txBody>
      <dsp:txXfrm rot="10800000">
        <a:off x="1516809" y="2629107"/>
        <a:ext cx="5118104" cy="404397"/>
      </dsp:txXfrm>
    </dsp:sp>
    <dsp:sp modelId="{8D94D123-BC2E-4855-89F7-39DEDFAA36CA}">
      <dsp:nvSpPr>
        <dsp:cNvPr id="0" name=""/>
        <dsp:cNvSpPr/>
      </dsp:nvSpPr>
      <dsp:spPr>
        <a:xfrm>
          <a:off x="1213512" y="262910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54FBD-0FC8-421E-A5CF-7E3F8EB8A2D5}">
      <dsp:nvSpPr>
        <dsp:cNvPr id="0" name=""/>
        <dsp:cNvSpPr/>
      </dsp:nvSpPr>
      <dsp:spPr>
        <a:xfrm rot="10800000">
          <a:off x="1415710" y="315422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七、認知宣導及教育訓練。</a:t>
          </a:r>
          <a:endParaRPr lang="zh-TW" sz="1400" kern="1200"/>
        </a:p>
      </dsp:txBody>
      <dsp:txXfrm rot="10800000">
        <a:off x="1516809" y="3154220"/>
        <a:ext cx="5118104" cy="404397"/>
      </dsp:txXfrm>
    </dsp:sp>
    <dsp:sp modelId="{16ACF650-3398-4D7F-BD0A-FF2DD674D992}">
      <dsp:nvSpPr>
        <dsp:cNvPr id="0" name=""/>
        <dsp:cNvSpPr/>
      </dsp:nvSpPr>
      <dsp:spPr>
        <a:xfrm>
          <a:off x="1213512" y="315422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731B8-4096-41C7-B257-976F8FB03975}">
      <dsp:nvSpPr>
        <dsp:cNvPr id="0" name=""/>
        <dsp:cNvSpPr/>
      </dsp:nvSpPr>
      <dsp:spPr>
        <a:xfrm rot="10800000">
          <a:off x="1415710" y="3679333"/>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八、設備安全管理。</a:t>
          </a:r>
          <a:endParaRPr lang="zh-TW" sz="1400" kern="1200"/>
        </a:p>
      </dsp:txBody>
      <dsp:txXfrm rot="10800000">
        <a:off x="1516809" y="3679333"/>
        <a:ext cx="5118104" cy="404397"/>
      </dsp:txXfrm>
    </dsp:sp>
    <dsp:sp modelId="{910EFEFE-3357-44D6-B638-FF422986EB40}">
      <dsp:nvSpPr>
        <dsp:cNvPr id="0" name=""/>
        <dsp:cNvSpPr/>
      </dsp:nvSpPr>
      <dsp:spPr>
        <a:xfrm>
          <a:off x="1213512" y="3679333"/>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D9183-560F-4FBA-B269-B33DE6969CB4}">
      <dsp:nvSpPr>
        <dsp:cNvPr id="0" name=""/>
        <dsp:cNvSpPr/>
      </dsp:nvSpPr>
      <dsp:spPr>
        <a:xfrm rot="10800000">
          <a:off x="1415710" y="42044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九、資料安全稽核機制。</a:t>
          </a:r>
          <a:endParaRPr lang="zh-TW" sz="1400" kern="1200"/>
        </a:p>
      </dsp:txBody>
      <dsp:txXfrm rot="10800000">
        <a:off x="1516809" y="4204445"/>
        <a:ext cx="5118104" cy="404397"/>
      </dsp:txXfrm>
    </dsp:sp>
    <dsp:sp modelId="{4180CB22-17F0-43C0-966F-ADCE8E42270B}">
      <dsp:nvSpPr>
        <dsp:cNvPr id="0" name=""/>
        <dsp:cNvSpPr/>
      </dsp:nvSpPr>
      <dsp:spPr>
        <a:xfrm>
          <a:off x="1213512" y="42044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B89E21-755E-4A0D-9782-F4775871F8A6}">
      <dsp:nvSpPr>
        <dsp:cNvPr id="0" name=""/>
        <dsp:cNvSpPr/>
      </dsp:nvSpPr>
      <dsp:spPr>
        <a:xfrm rot="10800000">
          <a:off x="1415710" y="4729558"/>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十、使用紀錄、軌跡資料及證據保存。</a:t>
          </a:r>
          <a:endParaRPr lang="zh-TW" sz="1400" kern="1200"/>
        </a:p>
      </dsp:txBody>
      <dsp:txXfrm rot="10800000">
        <a:off x="1516809" y="4729558"/>
        <a:ext cx="5118104" cy="404397"/>
      </dsp:txXfrm>
    </dsp:sp>
    <dsp:sp modelId="{476AD817-EB36-4092-93F3-46FABD1B61EA}">
      <dsp:nvSpPr>
        <dsp:cNvPr id="0" name=""/>
        <dsp:cNvSpPr/>
      </dsp:nvSpPr>
      <dsp:spPr>
        <a:xfrm>
          <a:off x="1213512" y="4729558"/>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DC432C-EBF6-400C-9AF9-79862F0D34A2}">
      <dsp:nvSpPr>
        <dsp:cNvPr id="0" name=""/>
        <dsp:cNvSpPr/>
      </dsp:nvSpPr>
      <dsp:spPr>
        <a:xfrm rot="10800000">
          <a:off x="1415710" y="52546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十一、個人資料安全維護之整體持續改善</a:t>
          </a:r>
          <a:endParaRPr lang="zh-TW" sz="1400" kern="1200"/>
        </a:p>
      </dsp:txBody>
      <dsp:txXfrm rot="10800000">
        <a:off x="1516809" y="5254670"/>
        <a:ext cx="5118104" cy="404397"/>
      </dsp:txXfrm>
    </dsp:sp>
    <dsp:sp modelId="{862D8C0E-0071-446B-8E07-4FBE11EE5FF6}">
      <dsp:nvSpPr>
        <dsp:cNvPr id="0" name=""/>
        <dsp:cNvSpPr/>
      </dsp:nvSpPr>
      <dsp:spPr>
        <a:xfrm>
          <a:off x="1213512" y="525467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互連式環形圖"/>
  <dgm:desc val="用來顯示重疊或交互關聯的想法或概念。前 7 行 [階層 1] 的文字會各對應到一個圓。未使用的文字不會出現，但只要切換版面配置，仍然可以使用。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6B835-EF1A-45B5-97AC-950C4F4B9C37}" type="datetimeFigureOut">
              <a:rPr lang="zh-TW" altLang="en-US" smtClean="0"/>
              <a:t>2025/6/30</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D8263-9C38-44A4-9FD1-0DEB01F44AF5}" type="slidenum">
              <a:rPr lang="zh-TW" altLang="en-US" smtClean="0"/>
              <a:t>‹#›</a:t>
            </a:fld>
            <a:endParaRPr lang="zh-TW" altLang="en-US"/>
          </a:p>
        </p:txBody>
      </p:sp>
    </p:spTree>
    <p:extLst>
      <p:ext uri="{BB962C8B-B14F-4D97-AF65-F5344CB8AC3E}">
        <p14:creationId xmlns:p14="http://schemas.microsoft.com/office/powerpoint/2010/main" val="113280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n.wikipedia.org/wiki/Information_security_management_system"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a:t>
            </a:fld>
            <a:endParaRPr lang="zh-TW" altLang="en-US"/>
          </a:p>
        </p:txBody>
      </p:sp>
    </p:spTree>
    <p:extLst>
      <p:ext uri="{BB962C8B-B14F-4D97-AF65-F5344CB8AC3E}">
        <p14:creationId xmlns:p14="http://schemas.microsoft.com/office/powerpoint/2010/main" val="399737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數位科技增進患者體驗與醫病關係，流程機器人（</a:t>
            </a:r>
            <a:r>
              <a:rPr lang="en-US" altLang="zh-TW" dirty="0"/>
              <a:t>PRA</a:t>
            </a:r>
            <a:r>
              <a:rPr lang="zh-TW" altLang="en-US" dirty="0"/>
              <a:t>）和</a:t>
            </a:r>
            <a:r>
              <a:rPr lang="en-US" altLang="zh-TW" dirty="0"/>
              <a:t>AI</a:t>
            </a:r>
            <a:r>
              <a:rPr lang="zh-TW" altLang="en-US" dirty="0"/>
              <a:t>，數位供應鏈、自動化及機器人提升營運管理和後台效率。</a:t>
            </a:r>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40</a:t>
            </a:fld>
            <a:endParaRPr lang="zh-TW" altLang="en-US"/>
          </a:p>
        </p:txBody>
      </p:sp>
    </p:spTree>
    <p:extLst>
      <p:ext uri="{BB962C8B-B14F-4D97-AF65-F5344CB8AC3E}">
        <p14:creationId xmlns:p14="http://schemas.microsoft.com/office/powerpoint/2010/main" val="224199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病人在壽險公司</a:t>
            </a:r>
            <a:r>
              <a:rPr lang="en-US" altLang="zh-TW" dirty="0"/>
              <a:t>App</a:t>
            </a:r>
            <a:r>
              <a:rPr lang="zh-TW" altLang="en-US" dirty="0"/>
              <a:t>提出理賠申請</a:t>
            </a:r>
            <a:endParaRPr lang="en-US" altLang="zh-TW" dirty="0"/>
          </a:p>
          <a:p>
            <a:r>
              <a:rPr lang="zh-TW" altLang="en-US" dirty="0"/>
              <a:t>壽險公司傳送病人授權和個資給高榮</a:t>
            </a:r>
            <a:endParaRPr lang="en-US" altLang="zh-TW" dirty="0"/>
          </a:p>
          <a:p>
            <a:r>
              <a:rPr lang="zh-TW" altLang="en-US" dirty="0"/>
              <a:t>高榮再將病歷資料傳給壽險公司來理賠</a:t>
            </a:r>
            <a:endParaRPr lang="en-US" altLang="zh-TW" dirty="0"/>
          </a:p>
          <a:p>
            <a:r>
              <a:rPr lang="zh-TW" altLang="en-US" dirty="0"/>
              <a:t>病人登入區塊鏈平臺，查看病歷資料和理賠進度</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50</a:t>
            </a:fld>
            <a:endParaRPr lang="zh-TW" altLang="en-US"/>
          </a:p>
        </p:txBody>
      </p:sp>
    </p:spTree>
    <p:extLst>
      <p:ext uri="{BB962C8B-B14F-4D97-AF65-F5344CB8AC3E}">
        <p14:creationId xmlns:p14="http://schemas.microsoft.com/office/powerpoint/2010/main" val="5172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TW" dirty="0"/>
              <a:t>Data</a:t>
            </a:r>
            <a:r>
              <a:rPr lang="zh-TW" altLang="en-US" dirty="0"/>
              <a:t>數據上</a:t>
            </a:r>
            <a:r>
              <a:rPr lang="en-US" altLang="zh-TW" dirty="0"/>
              <a:t>Cloud</a:t>
            </a:r>
            <a:r>
              <a:rPr lang="zh-TW" altLang="en-US" dirty="0"/>
              <a:t>雲端前</a:t>
            </a:r>
            <a:r>
              <a:rPr lang="en-US" altLang="zh-TW" dirty="0"/>
              <a:t>, </a:t>
            </a:r>
            <a:r>
              <a:rPr lang="zh-TW" altLang="en-US" dirty="0"/>
              <a:t>先來看看</a:t>
            </a:r>
            <a:endParaRPr lang="en-US" altLang="zh-TW"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51</a:t>
            </a:fld>
            <a:endParaRPr lang="zh-TW" altLang="en-US"/>
          </a:p>
        </p:txBody>
      </p:sp>
    </p:spTree>
    <p:extLst>
      <p:ext uri="{BB962C8B-B14F-4D97-AF65-F5344CB8AC3E}">
        <p14:creationId xmlns:p14="http://schemas.microsoft.com/office/powerpoint/2010/main" val="3623324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6"/>
          <p:cNvSpPr txBox="1">
            <a:spLocks noGrp="1"/>
          </p:cNvSpPr>
          <p:nvPr>
            <p:ph type="sldNum" sz="quarter" idx="5"/>
          </p:nvPr>
        </p:nvSpPr>
        <p:spPr>
          <a:ln/>
        </p:spPr>
        <p:txBody>
          <a:bodyPr lIns="0" tIns="0" rIns="0" bIns="0" anchor="b">
            <a:noAutofit/>
          </a:bodyPr>
          <a:lstStyle/>
          <a:p>
            <a:pPr lvl="0"/>
            <a:fld id="{9AA59C21-D179-4350-81CC-CE353A69ACA1}" type="slidenum">
              <a:t>52</a:t>
            </a:fld>
            <a:endParaRPr lang="en-US"/>
          </a:p>
        </p:txBody>
      </p:sp>
      <p:sp>
        <p:nvSpPr>
          <p:cNvPr id="2" name="投影片圖像版面配置區 1"/>
          <p:cNvSpPr>
            <a:spLocks noGrp="1" noRot="1" noChangeAspect="1" noResize="1"/>
          </p:cNvSpPr>
          <p:nvPr>
            <p:ph type="sldImg"/>
          </p:nvPr>
        </p:nvSpPr>
        <p:spPr>
          <a:xfrm>
            <a:off x="1371600" y="763588"/>
            <a:ext cx="5029200" cy="3771900"/>
          </a:xfrm>
          <a:solidFill>
            <a:srgbClr val="99CCFF"/>
          </a:solidFill>
          <a:ln w="25400">
            <a:solidFill>
              <a:srgbClr val="000000"/>
            </a:solidFill>
            <a:prstDash val="solid"/>
          </a:ln>
        </p:spPr>
      </p:sp>
      <p:sp>
        <p:nvSpPr>
          <p:cNvPr id="3" name="備忘稿版面配置區 2"/>
          <p:cNvSpPr txBox="1">
            <a:spLocks noGrp="1"/>
          </p:cNvSpPr>
          <p:nvPr>
            <p:ph type="body" sz="quarter" idx="1"/>
          </p:nvPr>
        </p:nvSpPr>
        <p:spPr>
          <a:xfrm>
            <a:off x="777239" y="4777560"/>
            <a:ext cx="6217560" cy="4525920"/>
          </a:xfrm>
        </p:spPr>
        <p:txBody>
          <a:bodyPr/>
          <a:lstStyle/>
          <a:p>
            <a:endParaRPr lang="en-US" altLang="zh-TW"/>
          </a:p>
        </p:txBody>
      </p:sp>
    </p:spTree>
    <p:extLst>
      <p:ext uri="{BB962C8B-B14F-4D97-AF65-F5344CB8AC3E}">
        <p14:creationId xmlns:p14="http://schemas.microsoft.com/office/powerpoint/2010/main" val="4137783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54</a:t>
            </a:fld>
            <a:endParaRPr lang="zh-TW" altLang="en-US"/>
          </a:p>
        </p:txBody>
      </p:sp>
    </p:spTree>
    <p:extLst>
      <p:ext uri="{BB962C8B-B14F-4D97-AF65-F5344CB8AC3E}">
        <p14:creationId xmlns:p14="http://schemas.microsoft.com/office/powerpoint/2010/main" val="172269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t>「未來兩年內的十大全球風險」：</a:t>
            </a:r>
          </a:p>
          <a:p>
            <a:r>
              <a:rPr lang="zh-TW" altLang="en-US" b="1" dirty="0"/>
              <a:t>錯誤資訊與虛假資訊</a:t>
            </a:r>
            <a:endParaRPr lang="zh-TW" altLang="en-US" dirty="0"/>
          </a:p>
          <a:p>
            <a:r>
              <a:rPr lang="zh-TW" altLang="en-US" b="1" dirty="0"/>
              <a:t>極端天氣事件</a:t>
            </a:r>
            <a:endParaRPr lang="zh-TW" altLang="en-US" dirty="0"/>
          </a:p>
          <a:p>
            <a:r>
              <a:rPr lang="zh-TW" altLang="en-US" b="1" dirty="0"/>
              <a:t>國家間武裝衝突</a:t>
            </a:r>
            <a:endParaRPr lang="zh-TW" altLang="en-US" dirty="0"/>
          </a:p>
          <a:p>
            <a:r>
              <a:rPr lang="zh-TW" altLang="en-US" b="1" dirty="0"/>
              <a:t>社會極化</a:t>
            </a:r>
            <a:endParaRPr lang="zh-TW" altLang="en-US" dirty="0"/>
          </a:p>
          <a:p>
            <a:r>
              <a:rPr lang="zh-TW" altLang="en-US" b="1" dirty="0"/>
              <a:t>網路間諜與戰爭</a:t>
            </a:r>
            <a:endParaRPr lang="zh-TW" altLang="en-US" dirty="0"/>
          </a:p>
          <a:p>
            <a:r>
              <a:rPr lang="zh-TW" altLang="en-US" b="1" dirty="0"/>
              <a:t>污染</a:t>
            </a:r>
            <a:endParaRPr lang="zh-TW" altLang="en-US" dirty="0"/>
          </a:p>
          <a:p>
            <a:r>
              <a:rPr lang="zh-TW" altLang="en-US" b="1" dirty="0"/>
              <a:t>不平等</a:t>
            </a:r>
            <a:endParaRPr lang="zh-TW" altLang="en-US" dirty="0"/>
          </a:p>
          <a:p>
            <a:r>
              <a:rPr lang="zh-TW" altLang="en-US" b="1" dirty="0"/>
              <a:t>非自願移民或流離失所</a:t>
            </a:r>
            <a:endParaRPr lang="zh-TW" altLang="en-US" dirty="0"/>
          </a:p>
          <a:p>
            <a:r>
              <a:rPr lang="zh-TW" altLang="en-US" b="1" dirty="0"/>
              <a:t>地緣經濟對抗</a:t>
            </a:r>
            <a:endParaRPr lang="zh-TW" altLang="en-US" dirty="0"/>
          </a:p>
          <a:p>
            <a:r>
              <a:rPr lang="zh-TW" altLang="en-US" b="1" dirty="0"/>
              <a:t>人權和／或公民自由的侵蝕</a:t>
            </a:r>
            <a:r>
              <a:rPr lang="en-US" altLang="zh-TW" b="1" dirty="0"/>
              <a:t/>
            </a:r>
            <a:br>
              <a:rPr lang="en-US" altLang="zh-TW" b="1" dirty="0"/>
            </a:br>
            <a:r>
              <a:rPr lang="en-US" altLang="zh-TW" b="1" dirty="0"/>
              <a:t>10</a:t>
            </a:r>
            <a:r>
              <a:rPr lang="zh-TW" altLang="en-US" b="1" dirty="0"/>
              <a:t>年</a:t>
            </a:r>
            <a:endParaRPr lang="zh-TW" altLang="en-US" dirty="0"/>
          </a:p>
          <a:p>
            <a:r>
              <a:rPr lang="zh-TW" altLang="en-US" dirty="0"/>
              <a:t>極端天氣事件</a:t>
            </a:r>
          </a:p>
          <a:p>
            <a:r>
              <a:rPr lang="zh-TW" altLang="en-US" dirty="0"/>
              <a:t>生物多樣性喪失和生態系統崩潰</a:t>
            </a:r>
          </a:p>
          <a:p>
            <a:r>
              <a:rPr lang="zh-TW" altLang="en-US" dirty="0"/>
              <a:t>地球系統的臨界變化</a:t>
            </a:r>
          </a:p>
          <a:p>
            <a:r>
              <a:rPr lang="zh-TW" altLang="en-US" dirty="0"/>
              <a:t>自然資源短缺</a:t>
            </a:r>
          </a:p>
          <a:p>
            <a:r>
              <a:rPr lang="zh-TW" altLang="en-US" dirty="0"/>
              <a:t>錯誤和虛假資訊</a:t>
            </a:r>
          </a:p>
          <a:p>
            <a:r>
              <a:rPr lang="zh-TW" altLang="en-US" dirty="0"/>
              <a:t>人工智慧技術的不利後果</a:t>
            </a:r>
          </a:p>
          <a:p>
            <a:r>
              <a:rPr lang="zh-TW" altLang="en-US" dirty="0"/>
              <a:t>不平等</a:t>
            </a:r>
          </a:p>
          <a:p>
            <a:r>
              <a:rPr lang="zh-TW" altLang="en-US" dirty="0"/>
              <a:t>社會兩極分化</a:t>
            </a:r>
          </a:p>
          <a:p>
            <a:r>
              <a:rPr lang="zh-TW" altLang="en-US" dirty="0"/>
              <a:t>網路間諜活動和網路戰爭</a:t>
            </a:r>
          </a:p>
          <a:p>
            <a:r>
              <a:rPr lang="zh-TW" altLang="en-US" dirty="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57</a:t>
            </a:fld>
            <a:endParaRPr lang="zh-TW" altLang="en-US"/>
          </a:p>
        </p:txBody>
      </p:sp>
    </p:spTree>
    <p:extLst>
      <p:ext uri="{BB962C8B-B14F-4D97-AF65-F5344CB8AC3E}">
        <p14:creationId xmlns:p14="http://schemas.microsoft.com/office/powerpoint/2010/main" val="4048581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2023</a:t>
            </a:r>
            <a:endParaRPr lang="zh-TW" altLang="en-US" dirty="0"/>
          </a:p>
          <a:p>
            <a:r>
              <a:rPr lang="en-US" altLang="zh-TW" dirty="0"/>
              <a:t>SC01:2023 </a:t>
            </a:r>
            <a:r>
              <a:rPr lang="zh-TW" altLang="en-US" dirty="0"/>
              <a:t>重入攻擊</a:t>
            </a:r>
          </a:p>
          <a:p>
            <a:r>
              <a:rPr lang="en-US" altLang="zh-TW" dirty="0"/>
              <a:t>SC02:2023 </a:t>
            </a:r>
            <a:r>
              <a:rPr lang="zh-TW" altLang="en-US" dirty="0"/>
              <a:t>整數溢出和下溢</a:t>
            </a:r>
          </a:p>
          <a:p>
            <a:r>
              <a:rPr lang="en-US" altLang="zh-TW" dirty="0"/>
              <a:t>SC03:2023 </a:t>
            </a:r>
            <a:r>
              <a:rPr lang="zh-TW" altLang="en-US" dirty="0"/>
              <a:t>時間戳依賴 </a:t>
            </a:r>
            <a:r>
              <a:rPr lang="en-US" altLang="zh-TW" dirty="0"/>
              <a:t>(</a:t>
            </a:r>
            <a:r>
              <a:rPr lang="zh-TW" altLang="en-US" dirty="0"/>
              <a:t>已移除</a:t>
            </a:r>
            <a:r>
              <a:rPr lang="en-US" altLang="zh-TW" dirty="0"/>
              <a:t>)</a:t>
            </a:r>
          </a:p>
          <a:p>
            <a:r>
              <a:rPr lang="en-US" altLang="zh-TW" dirty="0"/>
              <a:t>SC04:2023 </a:t>
            </a:r>
            <a:r>
              <a:rPr lang="zh-TW" altLang="en-US" dirty="0"/>
              <a:t>存取控制漏洞</a:t>
            </a:r>
          </a:p>
          <a:p>
            <a:r>
              <a:rPr lang="en-US" altLang="zh-TW" dirty="0"/>
              <a:t>SC05:2023 </a:t>
            </a:r>
            <a:r>
              <a:rPr lang="zh-TW" altLang="en-US" dirty="0"/>
              <a:t>搶先交易攻擊 </a:t>
            </a:r>
            <a:r>
              <a:rPr lang="en-US" altLang="zh-TW" dirty="0"/>
              <a:t>(</a:t>
            </a:r>
            <a:r>
              <a:rPr lang="zh-TW" altLang="en-US" dirty="0"/>
              <a:t>已移除</a:t>
            </a:r>
            <a:r>
              <a:rPr lang="en-US" altLang="zh-TW" dirty="0"/>
              <a:t>)</a:t>
            </a:r>
          </a:p>
          <a:p>
            <a:r>
              <a:rPr lang="en-US" altLang="zh-TW" dirty="0"/>
              <a:t>SC06:2023 </a:t>
            </a:r>
            <a:r>
              <a:rPr lang="zh-TW" altLang="en-US" dirty="0"/>
              <a:t>阻斷服務 </a:t>
            </a:r>
            <a:r>
              <a:rPr lang="en-US" altLang="zh-TW" dirty="0"/>
              <a:t>(</a:t>
            </a:r>
            <a:r>
              <a:rPr lang="en-US" altLang="zh-TW" dirty="0" err="1"/>
              <a:t>DoS</a:t>
            </a:r>
            <a:r>
              <a:rPr lang="en-US" altLang="zh-TW" dirty="0"/>
              <a:t>) </a:t>
            </a:r>
            <a:r>
              <a:rPr lang="zh-TW" altLang="en-US" dirty="0"/>
              <a:t>攻擊</a:t>
            </a:r>
          </a:p>
          <a:p>
            <a:r>
              <a:rPr lang="en-US" altLang="zh-TW" dirty="0"/>
              <a:t>SC07:2023 </a:t>
            </a:r>
            <a:r>
              <a:rPr lang="zh-TW" altLang="en-US" dirty="0"/>
              <a:t>邏輯錯誤</a:t>
            </a:r>
          </a:p>
          <a:p>
            <a:r>
              <a:rPr lang="en-US" altLang="zh-TW" dirty="0"/>
              <a:t>SC08:2023 </a:t>
            </a:r>
            <a:r>
              <a:rPr lang="zh-TW" altLang="en-US" dirty="0"/>
              <a:t>不安全的隨機性</a:t>
            </a:r>
          </a:p>
          <a:p>
            <a:r>
              <a:rPr lang="en-US" altLang="zh-TW" dirty="0"/>
              <a:t>SC09:2023 Gas </a:t>
            </a:r>
            <a:r>
              <a:rPr lang="zh-TW" altLang="en-US" dirty="0"/>
              <a:t>限制漏洞 </a:t>
            </a:r>
            <a:r>
              <a:rPr lang="en-US" altLang="zh-TW" dirty="0"/>
              <a:t>(</a:t>
            </a:r>
            <a:r>
              <a:rPr lang="zh-TW" altLang="en-US" dirty="0"/>
              <a:t>已移除</a:t>
            </a:r>
            <a:r>
              <a:rPr lang="en-US" altLang="zh-TW" dirty="0"/>
              <a:t>)</a:t>
            </a:r>
          </a:p>
          <a:p>
            <a:r>
              <a:rPr lang="en-US" altLang="zh-TW" dirty="0"/>
              <a:t>SC10:2023 </a:t>
            </a:r>
            <a:r>
              <a:rPr lang="zh-TW" altLang="en-US" dirty="0"/>
              <a:t>未經檢查的外部呼叫</a:t>
            </a:r>
          </a:p>
          <a:p>
            <a:r>
              <a:rPr lang="en-US" altLang="zh-TW" b="1" dirty="0"/>
              <a:t>2025</a:t>
            </a:r>
            <a:endParaRPr lang="zh-TW" altLang="en-US" dirty="0"/>
          </a:p>
          <a:p>
            <a:r>
              <a:rPr lang="en-US" altLang="zh-TW" dirty="0"/>
              <a:t>SC01:2025 </a:t>
            </a:r>
            <a:r>
              <a:rPr lang="zh-TW" altLang="en-US" dirty="0"/>
              <a:t>存取控制漏洞</a:t>
            </a:r>
          </a:p>
          <a:p>
            <a:r>
              <a:rPr lang="en-US" altLang="zh-TW" dirty="0"/>
              <a:t>SC02:2025 </a:t>
            </a:r>
            <a:r>
              <a:rPr lang="zh-TW" altLang="en-US" dirty="0"/>
              <a:t>價格預言機操控 </a:t>
            </a:r>
            <a:r>
              <a:rPr lang="en-US" altLang="zh-TW" dirty="0"/>
              <a:t>(</a:t>
            </a:r>
            <a:r>
              <a:rPr lang="zh-TW" altLang="en-US" dirty="0"/>
              <a:t>新增</a:t>
            </a:r>
            <a:r>
              <a:rPr lang="en-US" altLang="zh-TW" dirty="0"/>
              <a:t>)</a:t>
            </a:r>
          </a:p>
          <a:p>
            <a:r>
              <a:rPr lang="en-US" altLang="zh-TW" dirty="0"/>
              <a:t>SC03:2025 </a:t>
            </a:r>
            <a:r>
              <a:rPr lang="zh-TW" altLang="en-US" dirty="0"/>
              <a:t>邏輯錯誤</a:t>
            </a:r>
          </a:p>
          <a:p>
            <a:r>
              <a:rPr lang="en-US" altLang="zh-TW" dirty="0"/>
              <a:t>SC04:2025 </a:t>
            </a:r>
            <a:r>
              <a:rPr lang="zh-TW" altLang="en-US" dirty="0"/>
              <a:t>缺乏輸入驗證 </a:t>
            </a:r>
            <a:r>
              <a:rPr lang="en-US" altLang="zh-TW" dirty="0"/>
              <a:t>(</a:t>
            </a:r>
            <a:r>
              <a:rPr lang="zh-TW" altLang="en-US" dirty="0"/>
              <a:t>新增</a:t>
            </a:r>
            <a:r>
              <a:rPr lang="en-US" altLang="zh-TW" dirty="0"/>
              <a:t>)</a:t>
            </a:r>
          </a:p>
          <a:p>
            <a:r>
              <a:rPr lang="en-US" altLang="zh-TW" dirty="0"/>
              <a:t>SC05:2025 </a:t>
            </a:r>
            <a:r>
              <a:rPr lang="zh-TW" altLang="en-US" dirty="0"/>
              <a:t>重入攻擊</a:t>
            </a:r>
          </a:p>
          <a:p>
            <a:r>
              <a:rPr lang="en-US" altLang="zh-TW" dirty="0"/>
              <a:t>SC06:2025 </a:t>
            </a:r>
            <a:r>
              <a:rPr lang="zh-TW" altLang="en-US" dirty="0"/>
              <a:t>未經檢查的外部呼叫</a:t>
            </a:r>
          </a:p>
          <a:p>
            <a:r>
              <a:rPr lang="en-US" altLang="zh-TW" dirty="0"/>
              <a:t>SC07:2025 </a:t>
            </a:r>
            <a:r>
              <a:rPr lang="zh-TW" altLang="en-US" dirty="0"/>
              <a:t>閃電貸攻擊 </a:t>
            </a:r>
            <a:r>
              <a:rPr lang="en-US" altLang="zh-TW" dirty="0"/>
              <a:t>(</a:t>
            </a:r>
            <a:r>
              <a:rPr lang="zh-TW" altLang="en-US" dirty="0"/>
              <a:t>新增</a:t>
            </a:r>
            <a:r>
              <a:rPr lang="en-US" altLang="zh-TW" dirty="0"/>
              <a:t>)</a:t>
            </a:r>
          </a:p>
          <a:p>
            <a:r>
              <a:rPr lang="en-US" altLang="zh-TW" dirty="0"/>
              <a:t>SC08:2025 </a:t>
            </a:r>
            <a:r>
              <a:rPr lang="zh-TW" altLang="en-US" dirty="0"/>
              <a:t>整數溢出和下溢</a:t>
            </a:r>
          </a:p>
          <a:p>
            <a:r>
              <a:rPr lang="en-US" altLang="zh-TW" dirty="0"/>
              <a:t>SC09:2025 </a:t>
            </a:r>
            <a:r>
              <a:rPr lang="zh-TW" altLang="en-US" dirty="0"/>
              <a:t>不安全的隨機性</a:t>
            </a:r>
          </a:p>
          <a:p>
            <a:r>
              <a:rPr lang="en-US" altLang="zh-TW" dirty="0"/>
              <a:t>SC10:2025 </a:t>
            </a:r>
            <a:r>
              <a:rPr lang="zh-TW" altLang="en-US" dirty="0"/>
              <a:t>阻斷服務 </a:t>
            </a:r>
            <a:r>
              <a:rPr lang="en-US" altLang="zh-TW" dirty="0"/>
              <a:t>(</a:t>
            </a:r>
            <a:r>
              <a:rPr lang="en-US" altLang="zh-TW" dirty="0" err="1"/>
              <a:t>DoS</a:t>
            </a:r>
            <a:r>
              <a:rPr lang="en-US" altLang="zh-TW" dirty="0"/>
              <a:t>) </a:t>
            </a:r>
            <a:r>
              <a:rPr lang="zh-TW" altLang="en-US" dirty="0"/>
              <a:t>攻擊</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65</a:t>
            </a:fld>
            <a:endParaRPr lang="zh-TW" altLang="en-US"/>
          </a:p>
        </p:txBody>
      </p:sp>
    </p:spTree>
    <p:extLst>
      <p:ext uri="{BB962C8B-B14F-4D97-AF65-F5344CB8AC3E}">
        <p14:creationId xmlns:p14="http://schemas.microsoft.com/office/powerpoint/2010/main" val="2347393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sz="17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72</a:t>
            </a:fld>
            <a:endParaRPr lang="zh-CN" altLang="en-US"/>
          </a:p>
        </p:txBody>
      </p:sp>
    </p:spTree>
    <p:extLst>
      <p:ext uri="{BB962C8B-B14F-4D97-AF65-F5344CB8AC3E}">
        <p14:creationId xmlns:p14="http://schemas.microsoft.com/office/powerpoint/2010/main" val="605536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sz="15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73</a:t>
            </a:fld>
            <a:endParaRPr lang="zh-CN" altLang="en-US"/>
          </a:p>
        </p:txBody>
      </p:sp>
    </p:spTree>
    <p:extLst>
      <p:ext uri="{BB962C8B-B14F-4D97-AF65-F5344CB8AC3E}">
        <p14:creationId xmlns:p14="http://schemas.microsoft.com/office/powerpoint/2010/main" val="2086502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a:extLst>
              <a:ext uri="{FF2B5EF4-FFF2-40B4-BE49-F238E27FC236}">
                <a16:creationId xmlns:a16="http://schemas.microsoft.com/office/drawing/2014/main" id="{E1C0BD98-2AC6-4777-BDF3-29C9C30E56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備忘稿版面配置區 2">
            <a:extLst>
              <a:ext uri="{FF2B5EF4-FFF2-40B4-BE49-F238E27FC236}">
                <a16:creationId xmlns:a16="http://schemas.microsoft.com/office/drawing/2014/main" id="{245EF418-B62A-44E6-85E2-61FE71BD5D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b="1" i="1" dirty="0">
                <a:hlinkClick r:id="rId3"/>
              </a:rPr>
              <a:t>Information security management system</a:t>
            </a:r>
            <a:endParaRPr lang="en-US" altLang="zh-TW" b="1" dirty="0"/>
          </a:p>
        </p:txBody>
      </p:sp>
      <p:sp>
        <p:nvSpPr>
          <p:cNvPr id="61444" name="投影片編號版面配置區 3">
            <a:extLst>
              <a:ext uri="{FF2B5EF4-FFF2-40B4-BE49-F238E27FC236}">
                <a16:creationId xmlns:a16="http://schemas.microsoft.com/office/drawing/2014/main" id="{AC2855D4-E828-4D26-A39B-48497E29AB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5CD55F-249D-43E4-AC95-76DA7013B5A9}" type="slidenum">
              <a:rPr lang="zh-TW" altLang="en-US" smtClean="0"/>
              <a:pPr/>
              <a:t>80</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p:sp>
      <p:sp>
        <p:nvSpPr>
          <p:cNvPr id="25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491737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6">
            <a:extLst>
              <a:ext uri="{FF2B5EF4-FFF2-40B4-BE49-F238E27FC236}">
                <a16:creationId xmlns:a16="http://schemas.microsoft.com/office/drawing/2014/main" id="{DBDADE77-984B-4E68-9031-F542AE002378}"/>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7E83A0B0-2225-4C3B-932B-0CA15CAE581A}" type="slidenum">
              <a:rPr lang="en-US" altLang="zh-TW"/>
              <a:pPr/>
              <a:t>108</a:t>
            </a:fld>
            <a:endParaRPr lang="en-US" altLang="zh-TW"/>
          </a:p>
        </p:txBody>
      </p:sp>
      <p:sp>
        <p:nvSpPr>
          <p:cNvPr id="49155" name="投影片圖像版面配置區 1">
            <a:extLst>
              <a:ext uri="{FF2B5EF4-FFF2-40B4-BE49-F238E27FC236}">
                <a16:creationId xmlns:a16="http://schemas.microsoft.com/office/drawing/2014/main" id="{8ED8FA6A-8D00-4CF4-AD2A-44DFCC1D7AD1}"/>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9ABC8131-7794-4209-9681-C1262CCBD1E1}"/>
              </a:ext>
            </a:extLst>
          </p:cNvPr>
          <p:cNvSpPr txBox="1">
            <a:spLocks noGrp="1"/>
          </p:cNvSpPr>
          <p:nvPr>
            <p:ph type="body" sz="quarter" idx="1"/>
          </p:nvPr>
        </p:nvSpPr>
        <p:spPr>
          <a:xfrm>
            <a:off x="755650" y="5078413"/>
            <a:ext cx="6048375" cy="4810125"/>
          </a:xfrm>
        </p:spPr>
        <p:txBody>
          <a:bodyPr/>
          <a:lstStyle/>
          <a:p>
            <a:pPr>
              <a:defRPr/>
            </a:pPr>
            <a:endParaRPr lang="en-US" altLang="zh-TW" sz="2810"/>
          </a:p>
        </p:txBody>
      </p:sp>
    </p:spTree>
    <p:extLst>
      <p:ext uri="{BB962C8B-B14F-4D97-AF65-F5344CB8AC3E}">
        <p14:creationId xmlns:p14="http://schemas.microsoft.com/office/powerpoint/2010/main" val="3282302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編號版面配置區 6">
            <a:extLst>
              <a:ext uri="{FF2B5EF4-FFF2-40B4-BE49-F238E27FC236}">
                <a16:creationId xmlns:a16="http://schemas.microsoft.com/office/drawing/2014/main" id="{E8E06D20-2A04-42C6-922E-9773B62B802E}"/>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1729A3FD-3C9D-4E19-B63B-7C14A58E2960}" type="slidenum">
              <a:rPr lang="en-US" altLang="zh-TW"/>
              <a:pPr/>
              <a:t>109</a:t>
            </a:fld>
            <a:endParaRPr lang="en-US" altLang="zh-TW"/>
          </a:p>
        </p:txBody>
      </p:sp>
      <p:sp>
        <p:nvSpPr>
          <p:cNvPr id="45059" name="投影片圖像版面配置區 1">
            <a:extLst>
              <a:ext uri="{FF2B5EF4-FFF2-40B4-BE49-F238E27FC236}">
                <a16:creationId xmlns:a16="http://schemas.microsoft.com/office/drawing/2014/main" id="{76B1C8E5-50FB-4F1C-BA79-FC6A65649496}"/>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7FCD68EE-E1EA-48EE-AA3C-FA7A7E749804}"/>
              </a:ext>
            </a:extLst>
          </p:cNvPr>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extLst>
      <p:ext uri="{BB962C8B-B14F-4D97-AF65-F5344CB8AC3E}">
        <p14:creationId xmlns:p14="http://schemas.microsoft.com/office/powerpoint/2010/main" val="3163395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146</a:t>
            </a:fld>
            <a:endParaRPr lang="zh-TW" altLang="en-US"/>
          </a:p>
        </p:txBody>
      </p:sp>
    </p:spTree>
    <p:extLst>
      <p:ext uri="{BB962C8B-B14F-4D97-AF65-F5344CB8AC3E}">
        <p14:creationId xmlns:p14="http://schemas.microsoft.com/office/powerpoint/2010/main" val="2486072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2016</a:t>
            </a:r>
            <a:r>
              <a:rPr lang="zh-TW" altLang="en-US" dirty="0"/>
              <a:t>年在</a:t>
            </a:r>
            <a:r>
              <a:rPr lang="en-US" altLang="zh-TW" dirty="0" err="1"/>
              <a:t>Tanet</a:t>
            </a:r>
            <a:r>
              <a:rPr lang="zh-TW" altLang="en-US" dirty="0"/>
              <a:t>找開遠端桌面的機器</a:t>
            </a:r>
            <a:r>
              <a:rPr lang="en-US" altLang="zh-TW" dirty="0"/>
              <a:t>:1677</a:t>
            </a:r>
            <a:r>
              <a:rPr lang="zh-TW" altLang="en-US" dirty="0"/>
              <a:t>個</a:t>
            </a:r>
            <a:r>
              <a:rPr lang="en-US" altLang="zh-TW" dirty="0"/>
              <a:t>, </a:t>
            </a:r>
            <a:r>
              <a:rPr lang="zh-TW" altLang="en-US" dirty="0"/>
              <a:t>在北京開</a:t>
            </a:r>
            <a:r>
              <a:rPr lang="en-US" altLang="zh-TW" dirty="0" err="1"/>
              <a:t>MangoDB</a:t>
            </a:r>
            <a:r>
              <a:rPr lang="zh-TW" altLang="en-US" dirty="0"/>
              <a:t>的機器</a:t>
            </a:r>
            <a:r>
              <a:rPr lang="en-US" altLang="zh-TW" dirty="0"/>
              <a:t>, </a:t>
            </a:r>
            <a:r>
              <a:rPr lang="en-US" altLang="zh-TW" dirty="0" err="1"/>
              <a:t>WinXP</a:t>
            </a:r>
            <a:r>
              <a:rPr lang="zh-TW" altLang="en-US" dirty="0"/>
              <a:t>開</a:t>
            </a:r>
            <a:r>
              <a:rPr lang="en-US" altLang="zh-TW" dirty="0"/>
              <a:t>Apache</a:t>
            </a:r>
            <a:r>
              <a:rPr lang="zh-TW" altLang="en-US" dirty="0"/>
              <a:t>的機器</a:t>
            </a:r>
            <a:r>
              <a:rPr lang="en-US" altLang="zh-TW" dirty="0"/>
              <a:t>…, </a:t>
            </a:r>
            <a:r>
              <a:rPr lang="zh-TW" altLang="en-US" dirty="0"/>
              <a:t>風力發電機</a:t>
            </a:r>
            <a:r>
              <a:rPr lang="en-US" altLang="zh-TW" dirty="0"/>
              <a:t>IP, </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151</a:t>
            </a:fld>
            <a:endParaRPr lang="zh-TW" altLang="en-US"/>
          </a:p>
        </p:txBody>
      </p:sp>
    </p:spTree>
    <p:extLst>
      <p:ext uri="{BB962C8B-B14F-4D97-AF65-F5344CB8AC3E}">
        <p14:creationId xmlns:p14="http://schemas.microsoft.com/office/powerpoint/2010/main" val="3571187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https://www.singtao.ca/3215712/2019-02-21/post-</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170</a:t>
            </a:fld>
            <a:endParaRPr lang="zh-TW" altLang="en-US"/>
          </a:p>
        </p:txBody>
      </p:sp>
    </p:spTree>
    <p:extLst>
      <p:ext uri="{BB962C8B-B14F-4D97-AF65-F5344CB8AC3E}">
        <p14:creationId xmlns:p14="http://schemas.microsoft.com/office/powerpoint/2010/main" val="299589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前</a:t>
            </a:r>
            <a:r>
              <a:rPr lang="en-US" altLang="zh-TW" dirty="0"/>
              <a:t>3</a:t>
            </a:r>
            <a:r>
              <a:rPr lang="zh-TW" altLang="en-US" dirty="0"/>
              <a:t>高的情況，當天都超過</a:t>
            </a:r>
            <a:r>
              <a:rPr lang="en-US" altLang="zh-TW" dirty="0"/>
              <a:t>2.5</a:t>
            </a:r>
            <a:r>
              <a:rPr lang="zh-TW" altLang="en-US" dirty="0"/>
              <a:t>億</a:t>
            </a:r>
            <a:r>
              <a:rPr lang="en-US" altLang="zh-TW" dirty="0"/>
              <a:t/>
            </a:r>
            <a:br>
              <a:rPr lang="en-US" altLang="zh-TW" dirty="0"/>
            </a:br>
            <a:r>
              <a:rPr lang="zh-TW" altLang="en-US" dirty="0"/>
              <a:t>駭客在</a:t>
            </a:r>
            <a:r>
              <a:rPr lang="en-US" altLang="zh-TW" dirty="0"/>
              <a:t>YouTube</a:t>
            </a:r>
            <a:r>
              <a:rPr lang="zh-TW" altLang="en-US" dirty="0"/>
              <a:t>上傳一系列教學影片，從如何利用</a:t>
            </a:r>
            <a:r>
              <a:rPr lang="en-US" altLang="zh-TW" dirty="0"/>
              <a:t>Google</a:t>
            </a:r>
            <a:r>
              <a:rPr lang="zh-TW" altLang="en-US" dirty="0"/>
              <a:t>搜尋引擎，找出網站潛在的</a:t>
            </a:r>
            <a:r>
              <a:rPr lang="en-US" altLang="zh-TW" dirty="0"/>
              <a:t>SQL</a:t>
            </a:r>
            <a:r>
              <a:rPr lang="zh-TW" altLang="en-US" dirty="0"/>
              <a:t>注入漏洞開始；待觀看者看完，會播放另一段影片，解析滲透的執行步驟</a:t>
            </a:r>
            <a:r>
              <a:rPr lang="en-US" altLang="zh-TW" dirty="0"/>
              <a:t/>
            </a:r>
            <a:br>
              <a:rPr lang="en-US" altLang="zh-TW" dirty="0"/>
            </a:br>
            <a:r>
              <a:rPr lang="en-US" altLang="zh-TW" dirty="0" err="1"/>
              <a:t>SNIPR</a:t>
            </a:r>
            <a:r>
              <a:rPr lang="zh-TW" altLang="en-US" dirty="0"/>
              <a:t>的零售價為</a:t>
            </a:r>
            <a:r>
              <a:rPr lang="en-US" altLang="zh-TW" dirty="0"/>
              <a:t>20</a:t>
            </a:r>
            <a:r>
              <a:rPr lang="zh-TW" altLang="en-US" dirty="0"/>
              <a:t>美元，其他整合包工具的開價也不高，還有另一款透過暗網推出的</a:t>
            </a:r>
            <a:r>
              <a:rPr lang="en-US" altLang="zh-TW" dirty="0"/>
              <a:t>STORM</a:t>
            </a:r>
            <a:r>
              <a:rPr lang="zh-TW" altLang="en-US" dirty="0"/>
              <a:t>，零售價約為</a:t>
            </a:r>
            <a:r>
              <a:rPr lang="en-US" altLang="zh-TW" dirty="0"/>
              <a:t>52 </a:t>
            </a:r>
            <a:r>
              <a:rPr lang="zh-TW" altLang="en-US" dirty="0"/>
              <a:t>美元</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180</a:t>
            </a:fld>
            <a:endParaRPr lang="zh-TW" altLang="en-US"/>
          </a:p>
        </p:txBody>
      </p:sp>
    </p:spTree>
    <p:extLst>
      <p:ext uri="{BB962C8B-B14F-4D97-AF65-F5344CB8AC3E}">
        <p14:creationId xmlns:p14="http://schemas.microsoft.com/office/powerpoint/2010/main" val="2745812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220</a:t>
            </a:fld>
            <a:endParaRPr lang="zh-TW" altLang="en-US"/>
          </a:p>
        </p:txBody>
      </p:sp>
    </p:spTree>
    <p:extLst>
      <p:ext uri="{BB962C8B-B14F-4D97-AF65-F5344CB8AC3E}">
        <p14:creationId xmlns:p14="http://schemas.microsoft.com/office/powerpoint/2010/main" val="4187908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bwMode="gray">
      <p:bgPr>
        <a:blipFill dpi="0" rotWithShape="0">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a:xfrm>
            <a:off x="971550" y="1773238"/>
            <a:ext cx="7129463" cy="1944687"/>
          </a:xfrm>
        </p:spPr>
        <p:txBody>
          <a:bodyPr/>
          <a:lstStyle>
            <a:lvl1pPr>
              <a:defRPr sz="6000">
                <a:latin typeface="SimHei" pitchFamily="49" charset="-122"/>
                <a:ea typeface="SimHei" pitchFamily="49" charset="-122"/>
              </a:defRPr>
            </a:lvl1pPr>
          </a:lstStyle>
          <a:p>
            <a:pPr lvl="0"/>
            <a:r>
              <a:rPr lang="zh-TW" altLang="en-US" noProof="0" dirty="0"/>
              <a:t>按一下以編輯母片標題樣式</a:t>
            </a:r>
            <a:endParaRPr lang="en-US" altLang="ko-KR" noProof="0" dirty="0"/>
          </a:p>
        </p:txBody>
      </p:sp>
      <p:sp>
        <p:nvSpPr>
          <p:cNvPr id="13334" name="Rectangle 22"/>
          <p:cNvSpPr>
            <a:spLocks noGrp="1" noChangeArrowheads="1"/>
          </p:cNvSpPr>
          <p:nvPr>
            <p:ph type="subTitle" sz="quarter" idx="1"/>
          </p:nvPr>
        </p:nvSpPr>
        <p:spPr>
          <a:xfrm>
            <a:off x="971550" y="4097338"/>
            <a:ext cx="7129463" cy="987425"/>
          </a:xfrm>
        </p:spPr>
        <p:txBody>
          <a:bodyPr/>
          <a:lstStyle>
            <a:lvl1pPr marL="0" indent="0" algn="ctr">
              <a:buFont typeface="Wingdings" pitchFamily="2" charset="2"/>
              <a:buNone/>
              <a:defRPr sz="3200">
                <a:latin typeface="SimHei" pitchFamily="49" charset="-122"/>
                <a:ea typeface="SimHei" pitchFamily="49" charset="-122"/>
              </a:defRPr>
            </a:lvl1pPr>
          </a:lstStyle>
          <a:p>
            <a:pPr lvl="0"/>
            <a:r>
              <a:rPr lang="zh-TW" altLang="en-US" noProof="0" dirty="0"/>
              <a:t>按一下以編輯母片副標題樣式</a:t>
            </a:r>
            <a:endParaRPr lang="en-US" altLang="ko-KR" noProof="0" dirty="0"/>
          </a:p>
        </p:txBody>
      </p:sp>
      <p:sp>
        <p:nvSpPr>
          <p:cNvPr id="13335" name="Rectangle 23"/>
          <p:cNvSpPr>
            <a:spLocks noGrp="1" noChangeArrowheads="1"/>
          </p:cNvSpPr>
          <p:nvPr>
            <p:ph type="dt" sz="quarter" idx="2"/>
          </p:nvPr>
        </p:nvSpPr>
        <p:spPr>
          <a:xfrm>
            <a:off x="457200" y="6553200"/>
            <a:ext cx="2133600" cy="152400"/>
          </a:xfrm>
          <a:prstGeom prst="rect">
            <a:avLst/>
          </a:prstGeom>
        </p:spPr>
        <p:txBody>
          <a:bodyPr/>
          <a:lstStyle>
            <a:lvl1pPr>
              <a:defRPr sz="1400">
                <a:latin typeface="Times New Roman" pitchFamily="18" charset="0"/>
              </a:defRPr>
            </a:lvl1pPr>
          </a:lstStyle>
          <a:p>
            <a:endParaRPr lang="en-US" altLang="ko-KR"/>
          </a:p>
        </p:txBody>
      </p:sp>
      <p:sp>
        <p:nvSpPr>
          <p:cNvPr id="13336" name="Rectangle 24"/>
          <p:cNvSpPr>
            <a:spLocks noGrp="1" noChangeArrowheads="1"/>
          </p:cNvSpPr>
          <p:nvPr>
            <p:ph type="ftr" sz="quarter" idx="3"/>
          </p:nvPr>
        </p:nvSpPr>
        <p:spPr>
          <a:xfrm>
            <a:off x="3124200" y="6553200"/>
            <a:ext cx="2895600" cy="152400"/>
          </a:xfrm>
          <a:prstGeom prst="rect">
            <a:avLst/>
          </a:prstGeom>
        </p:spPr>
        <p:txBody>
          <a:bodyPr/>
          <a:lstStyle>
            <a:lvl1pPr algn="ctr">
              <a:defRPr sz="1400">
                <a:latin typeface="Times New Roman" pitchFamily="18" charset="0"/>
              </a:defRPr>
            </a:lvl1pPr>
          </a:lstStyle>
          <a:p>
            <a:endParaRPr lang="en-US" altLang="ko-KR"/>
          </a:p>
        </p:txBody>
      </p:sp>
      <p:sp>
        <p:nvSpPr>
          <p:cNvPr id="13337" name="Rectangle 25"/>
          <p:cNvSpPr>
            <a:spLocks noGrp="1" noChangeArrowheads="1"/>
          </p:cNvSpPr>
          <p:nvPr>
            <p:ph type="sldNum" sz="quarter" idx="4"/>
          </p:nvPr>
        </p:nvSpPr>
        <p:spPr>
          <a:xfrm>
            <a:off x="6553200" y="6553200"/>
            <a:ext cx="2133600" cy="152400"/>
          </a:xfrm>
        </p:spPr>
        <p:txBody>
          <a:bodyPr/>
          <a:lstStyle>
            <a:lvl1pPr algn="r">
              <a:defRPr sz="1400">
                <a:latin typeface="Times New Roman" pitchFamily="18" charset="0"/>
              </a:defRPr>
            </a:lvl1pPr>
          </a:lstStyle>
          <a:p>
            <a:fld id="{597BEF58-B130-46A6-BF15-0FC4E884DC25}" type="slidenum">
              <a:rPr lang="ko-KR" altLang="en-US"/>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投影片編號版面配置區 5"/>
          <p:cNvSpPr>
            <a:spLocks noGrp="1"/>
          </p:cNvSpPr>
          <p:nvPr>
            <p:ph type="sldNum" sz="quarter" idx="12"/>
          </p:nvPr>
        </p:nvSpPr>
        <p:spPr/>
        <p:txBody>
          <a:bodyPr/>
          <a:lstStyle>
            <a:lvl1pPr>
              <a:defRPr/>
            </a:lvl1pPr>
          </a:lstStyle>
          <a:p>
            <a:fld id="{8F9E8651-6AF1-4D07-8C4A-4AD3426F9393}" type="slidenum">
              <a:rPr lang="ko-KR" altLang="en-US"/>
              <a:pPr/>
              <a:t>‹#›</a:t>
            </a:fld>
            <a:endParaRPr lang="en-US" altLang="ko-KR"/>
          </a:p>
        </p:txBody>
      </p:sp>
    </p:spTree>
    <p:extLst>
      <p:ext uri="{BB962C8B-B14F-4D97-AF65-F5344CB8AC3E}">
        <p14:creationId xmlns:p14="http://schemas.microsoft.com/office/powerpoint/2010/main" val="43370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6" name="投影片編號版面配置區 5"/>
          <p:cNvSpPr>
            <a:spLocks noGrp="1"/>
          </p:cNvSpPr>
          <p:nvPr>
            <p:ph type="sldNum" sz="quarter" idx="12"/>
          </p:nvPr>
        </p:nvSpPr>
        <p:spPr/>
        <p:txBody>
          <a:bodyPr/>
          <a:lstStyle>
            <a:lvl1pPr>
              <a:defRPr/>
            </a:lvl1pPr>
          </a:lstStyle>
          <a:p>
            <a:fld id="{7A0F6CC2-E2F1-4E16-9D8E-3428A98D0139}" type="slidenum">
              <a:rPr lang="ko-KR" altLang="en-US"/>
              <a:pPr/>
              <a:t>‹#›</a:t>
            </a:fld>
            <a:endParaRPr lang="en-US" altLang="ko-KR"/>
          </a:p>
        </p:txBody>
      </p:sp>
    </p:spTree>
    <p:extLst>
      <p:ext uri="{BB962C8B-B14F-4D97-AF65-F5344CB8AC3E}">
        <p14:creationId xmlns:p14="http://schemas.microsoft.com/office/powerpoint/2010/main" val="421585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6"/>
          <p:cNvSpPr>
            <a:spLocks noGrp="1"/>
          </p:cNvSpPr>
          <p:nvPr>
            <p:ph type="sldNum" sz="quarter" idx="12"/>
          </p:nvPr>
        </p:nvSpPr>
        <p:spPr/>
        <p:txBody>
          <a:bodyPr/>
          <a:lstStyle>
            <a:lvl1pPr>
              <a:defRPr/>
            </a:lvl1pPr>
          </a:lstStyle>
          <a:p>
            <a:fld id="{D3D669BE-1812-4C36-934D-24017D93CBCD}" type="slidenum">
              <a:rPr lang="ko-KR" altLang="en-US"/>
              <a:pPr/>
              <a:t>‹#›</a:t>
            </a:fld>
            <a:endParaRPr lang="en-US" altLang="ko-KR"/>
          </a:p>
        </p:txBody>
      </p:sp>
    </p:spTree>
    <p:extLst>
      <p:ext uri="{BB962C8B-B14F-4D97-AF65-F5344CB8AC3E}">
        <p14:creationId xmlns:p14="http://schemas.microsoft.com/office/powerpoint/2010/main" val="417597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9" name="投影片編號版面配置區 8"/>
          <p:cNvSpPr>
            <a:spLocks noGrp="1"/>
          </p:cNvSpPr>
          <p:nvPr>
            <p:ph type="sldNum" sz="quarter" idx="12"/>
          </p:nvPr>
        </p:nvSpPr>
        <p:spPr/>
        <p:txBody>
          <a:bodyPr/>
          <a:lstStyle>
            <a:lvl1pPr>
              <a:defRPr/>
            </a:lvl1pPr>
          </a:lstStyle>
          <a:p>
            <a:fld id="{46BD11B2-6162-44D3-B554-F5425C4C785C}" type="slidenum">
              <a:rPr lang="ko-KR" altLang="en-US"/>
              <a:pPr/>
              <a:t>‹#›</a:t>
            </a:fld>
            <a:endParaRPr lang="en-US" altLang="ko-KR"/>
          </a:p>
        </p:txBody>
      </p:sp>
    </p:spTree>
    <p:extLst>
      <p:ext uri="{BB962C8B-B14F-4D97-AF65-F5344CB8AC3E}">
        <p14:creationId xmlns:p14="http://schemas.microsoft.com/office/powerpoint/2010/main" val="8964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5" name="投影片編號版面配置區 4"/>
          <p:cNvSpPr>
            <a:spLocks noGrp="1"/>
          </p:cNvSpPr>
          <p:nvPr>
            <p:ph type="sldNum" sz="quarter" idx="12"/>
          </p:nvPr>
        </p:nvSpPr>
        <p:spPr/>
        <p:txBody>
          <a:bodyPr/>
          <a:lstStyle>
            <a:lvl1pPr>
              <a:defRPr/>
            </a:lvl1pPr>
          </a:lstStyle>
          <a:p>
            <a:fld id="{4C42B7B2-C265-47BE-8E2E-C2EFD75E8932}" type="slidenum">
              <a:rPr lang="ko-KR" altLang="en-US"/>
              <a:pPr/>
              <a:t>‹#›</a:t>
            </a:fld>
            <a:endParaRPr lang="en-US" altLang="ko-KR"/>
          </a:p>
        </p:txBody>
      </p:sp>
    </p:spTree>
    <p:extLst>
      <p:ext uri="{BB962C8B-B14F-4D97-AF65-F5344CB8AC3E}">
        <p14:creationId xmlns:p14="http://schemas.microsoft.com/office/powerpoint/2010/main" val="251830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327025" y="6477000"/>
            <a:ext cx="2514600" cy="304800"/>
          </a:xfrm>
          <a:prstGeom prst="rect">
            <a:avLst/>
          </a:prstGeom>
        </p:spPr>
        <p:txBody>
          <a:bodyPr/>
          <a:lstStyle>
            <a:lvl1pPr>
              <a:defRPr/>
            </a:lvl1pPr>
          </a:lstStyle>
          <a:p>
            <a:r>
              <a:rPr lang="en-US" altLang="ko-KR" dirty="0"/>
              <a:t>itchen.class.kmu.edu.tw</a:t>
            </a:r>
          </a:p>
        </p:txBody>
      </p:sp>
      <p:sp>
        <p:nvSpPr>
          <p:cNvPr id="4" name="投影片編號版面配置區 3"/>
          <p:cNvSpPr>
            <a:spLocks noGrp="1"/>
          </p:cNvSpPr>
          <p:nvPr>
            <p:ph type="sldNum" sz="quarter" idx="12"/>
          </p:nvPr>
        </p:nvSpPr>
        <p:spPr/>
        <p:txBody>
          <a:bodyPr/>
          <a:lstStyle>
            <a:lvl1pPr>
              <a:defRPr/>
            </a:lvl1pPr>
          </a:lstStyle>
          <a:p>
            <a:fld id="{AC1081DB-EC72-4BE7-9C75-6ABB63D6F0A0}" type="slidenum">
              <a:rPr lang="ko-KR" altLang="en-US"/>
              <a:pPr/>
              <a:t>‹#›</a:t>
            </a:fld>
            <a:endParaRPr lang="en-US" altLang="ko-KR"/>
          </a:p>
        </p:txBody>
      </p:sp>
    </p:spTree>
    <p:extLst>
      <p:ext uri="{BB962C8B-B14F-4D97-AF65-F5344CB8AC3E}">
        <p14:creationId xmlns:p14="http://schemas.microsoft.com/office/powerpoint/2010/main" val="134049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C45372B4-8BC2-4928-8F64-E0501AF586AC}" type="slidenum">
              <a:rPr lang="ko-KR" altLang="en-US"/>
              <a:pPr/>
              <a:t>‹#›</a:t>
            </a:fld>
            <a:endParaRPr lang="en-US" altLang="ko-KR"/>
          </a:p>
        </p:txBody>
      </p:sp>
    </p:spTree>
    <p:extLst>
      <p:ext uri="{BB962C8B-B14F-4D97-AF65-F5344CB8AC3E}">
        <p14:creationId xmlns:p14="http://schemas.microsoft.com/office/powerpoint/2010/main" val="25571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31172E69-F535-4661-92B9-1DAFE1EDE706}" type="slidenum">
              <a:rPr lang="ko-KR" altLang="en-US"/>
              <a:pPr/>
              <a:t>‹#›</a:t>
            </a:fld>
            <a:endParaRPr lang="en-US" altLang="ko-KR"/>
          </a:p>
        </p:txBody>
      </p:sp>
    </p:spTree>
    <p:extLst>
      <p:ext uri="{BB962C8B-B14F-4D97-AF65-F5344CB8AC3E}">
        <p14:creationId xmlns:p14="http://schemas.microsoft.com/office/powerpoint/2010/main" val="282776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E1A3B5ED-0880-4ECB-A41D-FB5DBC5C48A3}" type="slidenum">
              <a:rPr lang="ko-KR" altLang="en-US"/>
              <a:pPr/>
              <a:t>‹#›</a:t>
            </a:fld>
            <a:endParaRPr lang="en-US" altLang="ko-KR"/>
          </a:p>
        </p:txBody>
      </p:sp>
    </p:spTree>
    <p:extLst>
      <p:ext uri="{BB962C8B-B14F-4D97-AF65-F5344CB8AC3E}">
        <p14:creationId xmlns:p14="http://schemas.microsoft.com/office/powerpoint/2010/main" val="277969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304800"/>
            <a:ext cx="2057400" cy="60198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304800"/>
            <a:ext cx="6019800" cy="6019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CFD245D9-C169-4C8F-A1FB-3F580BE17C72}" type="slidenum">
              <a:rPr lang="ko-KR" altLang="en-US"/>
              <a:pPr/>
              <a:t>‹#›</a:t>
            </a:fld>
            <a:endParaRPr lang="en-US" altLang="ko-KR"/>
          </a:p>
        </p:txBody>
      </p:sp>
    </p:spTree>
    <p:extLst>
      <p:ext uri="{BB962C8B-B14F-4D97-AF65-F5344CB8AC3E}">
        <p14:creationId xmlns:p14="http://schemas.microsoft.com/office/powerpoint/2010/main" val="1722395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820738"/>
          </a:xfrm>
        </p:spPr>
        <p:txBody>
          <a:bodyPr/>
          <a:lstStyle/>
          <a:p>
            <a:r>
              <a:rPr lang="zh-TW" altLang="en-US"/>
              <a:t>按一下以編輯母片標題樣式</a:t>
            </a:r>
          </a:p>
        </p:txBody>
      </p:sp>
      <p:sp>
        <p:nvSpPr>
          <p:cNvPr id="3" name="圖表版面配置區 2"/>
          <p:cNvSpPr>
            <a:spLocks noGrp="1"/>
          </p:cNvSpPr>
          <p:nvPr>
            <p:ph type="chart" idx="1"/>
          </p:nvPr>
        </p:nvSpPr>
        <p:spPr>
          <a:xfrm>
            <a:off x="457200" y="1371600"/>
            <a:ext cx="8229600" cy="4953000"/>
          </a:xfrm>
        </p:spPr>
        <p:txBody>
          <a:bodyPr/>
          <a:lstStyle/>
          <a:p>
            <a:r>
              <a:rPr lang="zh-TW" altLang="en-US"/>
              <a:t>按一下圖示以新增圖表</a:t>
            </a:r>
          </a:p>
        </p:txBody>
      </p:sp>
      <p:sp>
        <p:nvSpPr>
          <p:cNvPr id="6" name="投影片編號版面配置區 5"/>
          <p:cNvSpPr>
            <a:spLocks noGrp="1"/>
          </p:cNvSpPr>
          <p:nvPr>
            <p:ph type="sldNum" sz="quarter" idx="12"/>
          </p:nvPr>
        </p:nvSpPr>
        <p:spPr>
          <a:xfrm>
            <a:off x="3276600" y="6477000"/>
            <a:ext cx="2133600" cy="304800"/>
          </a:xfrm>
        </p:spPr>
        <p:txBody>
          <a:bodyPr/>
          <a:lstStyle>
            <a:lvl1pPr>
              <a:defRPr/>
            </a:lvl1pPr>
          </a:lstStyle>
          <a:p>
            <a:fld id="{8BE3F9ED-83CC-44BD-9856-744F7A7E66A3}" type="slidenum">
              <a:rPr lang="ko-KR" altLang="en-US"/>
              <a:pPr/>
              <a:t>‹#›</a:t>
            </a:fld>
            <a:endParaRPr lang="en-US" altLang="ko-KR"/>
          </a:p>
        </p:txBody>
      </p:sp>
    </p:spTree>
    <p:extLst>
      <p:ext uri="{BB962C8B-B14F-4D97-AF65-F5344CB8AC3E}">
        <p14:creationId xmlns:p14="http://schemas.microsoft.com/office/powerpoint/2010/main" val="131143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4">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309" name="Rectangle 21"/>
          <p:cNvSpPr>
            <a:spLocks noGrp="1" noChangeArrowheads="1"/>
          </p:cNvSpPr>
          <p:nvPr>
            <p:ph type="title"/>
          </p:nvPr>
        </p:nvSpPr>
        <p:spPr bwMode="black">
          <a:xfrm>
            <a:off x="457200" y="304800"/>
            <a:ext cx="8218488" cy="82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endParaRPr lang="en-US" altLang="ko-KR" dirty="0"/>
          </a:p>
        </p:txBody>
      </p:sp>
      <p:sp>
        <p:nvSpPr>
          <p:cNvPr id="12310" name="Rectangle 22"/>
          <p:cNvSpPr>
            <a:spLocks noGrp="1" noChangeArrowheads="1"/>
          </p:cNvSpPr>
          <p:nvPr>
            <p:ph type="body" idx="1"/>
          </p:nvPr>
        </p:nvSpPr>
        <p:spPr bwMode="auto">
          <a:xfrm>
            <a:off x="457200" y="1371600"/>
            <a:ext cx="8229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altLang="ko-KR" dirty="0"/>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effectLst>
                  <a:outerShdw blurRad="38100" dist="38100" dir="2700000" algn="tl">
                    <a:srgbClr val="C0C0C0"/>
                  </a:outerShdw>
                </a:effectLst>
                <a:latin typeface="+mn-lt"/>
                <a:ea typeface="Gulim" pitchFamily="34" charset="-127"/>
              </a:defRPr>
            </a:lvl1pPr>
          </a:lstStyle>
          <a:p>
            <a:fld id="{3C74B1EE-C182-466B-A71E-8A9917A2AD1C}"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sldNum="0" hdr="0"/>
  <p:txStyles>
    <p:titleStyle>
      <a:lvl1pPr algn="ctr" rtl="0" eaLnBrk="1" fontAlgn="base" hangingPunct="1">
        <a:spcBef>
          <a:spcPct val="0"/>
        </a:spcBef>
        <a:spcAft>
          <a:spcPct val="0"/>
        </a:spcAft>
        <a:defRPr sz="4400">
          <a:solidFill>
            <a:schemeClr val="tx2"/>
          </a:solidFill>
          <a:latin typeface="SimHei" pitchFamily="49" charset="-122"/>
          <a:ea typeface="SimHei" pitchFamily="49" charset="-122"/>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n"/>
        <a:defRPr sz="2800">
          <a:solidFill>
            <a:schemeClr val="tx1"/>
          </a:solidFill>
          <a:latin typeface="SimHei" pitchFamily="49" charset="-122"/>
          <a:ea typeface="SimHei" pitchFamily="49" charset="-122"/>
          <a:cs typeface="+mn-cs"/>
        </a:defRPr>
      </a:lvl1pPr>
      <a:lvl2pPr marL="742950" indent="-285750" algn="l" rtl="0" eaLnBrk="1" fontAlgn="base" hangingPunct="1">
        <a:spcBef>
          <a:spcPct val="20000"/>
        </a:spcBef>
        <a:spcAft>
          <a:spcPct val="0"/>
        </a:spcAft>
        <a:buClr>
          <a:schemeClr val="tx2"/>
        </a:buClr>
        <a:buSzPct val="80000"/>
        <a:buFont typeface="Arial" pitchFamily="34" charset="0"/>
        <a:buChar char="–"/>
        <a:defRPr sz="2400">
          <a:solidFill>
            <a:schemeClr val="tx1"/>
          </a:solidFill>
          <a:latin typeface="SimHei" pitchFamily="49" charset="-122"/>
          <a:ea typeface="SimHei" pitchFamily="49" charset="-122"/>
        </a:defRPr>
      </a:lvl2pPr>
      <a:lvl3pPr marL="1143000" indent="-228600" algn="l" rtl="0" eaLnBrk="1" fontAlgn="base" hangingPunct="1">
        <a:spcBef>
          <a:spcPct val="20000"/>
        </a:spcBef>
        <a:spcAft>
          <a:spcPct val="0"/>
        </a:spcAft>
        <a:buClr>
          <a:schemeClr val="tx1"/>
        </a:buClr>
        <a:buSzPct val="60000"/>
        <a:buFont typeface="Wingdings" pitchFamily="2" charset="2"/>
        <a:buChar char="l"/>
        <a:defRPr sz="2400">
          <a:solidFill>
            <a:schemeClr val="tx1"/>
          </a:solidFill>
          <a:latin typeface="SimHei" pitchFamily="49" charset="-122"/>
          <a:ea typeface="SimHei" pitchFamily="49" charset="-122"/>
        </a:defRPr>
      </a:lvl3pPr>
      <a:lvl4pPr marL="1600200" indent="-228600" algn="l" rtl="0" eaLnBrk="1" fontAlgn="base" hangingPunct="1">
        <a:spcBef>
          <a:spcPct val="20000"/>
        </a:spcBef>
        <a:spcAft>
          <a:spcPct val="0"/>
        </a:spcAft>
        <a:buClr>
          <a:schemeClr val="tx1"/>
        </a:buClr>
        <a:buSzPct val="70000"/>
        <a:buFont typeface="Arial" pitchFamily="34" charset="0"/>
        <a:buChar char="–"/>
        <a:defRPr sz="2000">
          <a:solidFill>
            <a:schemeClr val="tx1"/>
          </a:solidFill>
          <a:latin typeface="SimHei" pitchFamily="49" charset="-122"/>
          <a:ea typeface="SimHei" pitchFamily="49" charset="-122"/>
        </a:defRPr>
      </a:lvl4pPr>
      <a:lvl5pPr marL="20574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SimHei" pitchFamily="49" charset="-122"/>
          <a:ea typeface="SimHei" pitchFamily="49" charset="-122"/>
        </a:defRPr>
      </a:lvl5pPr>
      <a:lvl6pPr marL="25146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69.png"/></Relationships>
</file>

<file path=ppt/slides/_rels/slide5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owasp.org/Top10/zh_TW" TargetMode="External"/><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88.gi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2.xml"/><Relationship Id="rId4" Type="http://schemas.openxmlformats.org/officeDocument/2006/relationships/image" Target="../media/image9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hyperlink" Target="report163.15.172.28.html" TargetMode="Externa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s://csrc.nist.gov/publications/detail/sp/800-207/final"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hyperlink" Target="https://www.ithome.com.tw/news/145709"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11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hyperlink" Target="https://phishingquiz.withgoogle.com/" TargetMode="External"/><Relationship Id="rId2" Type="http://schemas.openxmlformats.org/officeDocument/2006/relationships/hyperlink" Target="https://isecure.kmu.edu.tw/"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s://www.youtube.com/watch?v=8DqE21SBHl0" TargetMode="Externa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21.png"/><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26.png"/><Relationship Id="rId4" Type="http://schemas.openxmlformats.org/officeDocument/2006/relationships/image" Target="../media/image125.wmf"/></Relationships>
</file>

<file path=ppt/slides/_rels/slide12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2.xml"/><Relationship Id="rId5" Type="http://schemas.openxmlformats.org/officeDocument/2006/relationships/image" Target="../media/image140.jpeg"/><Relationship Id="rId4" Type="http://schemas.openxmlformats.org/officeDocument/2006/relationships/image" Target="../media/image139.png"/></Relationships>
</file>

<file path=ppt/slides/_rels/slide14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47.sv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www.cybermdx.com/news/cybermdx-reports-vulnerabilities-allowing-attackers-to-commandeer-infusion-pumps" TargetMode="External"/><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hyperlink" Target="https://www.bd.com/en-us/support/product-security-and-privacy/product-security-bulletins/alaris-gateway-workstation-web-browser-user-interface-lack-of-authentication-" TargetMode="Externa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itchen.class.kmu.edu.tw/Crypto/wannacry.mp4" TargetMode="Externa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eg"/><Relationship Id="rId1" Type="http://schemas.openxmlformats.org/officeDocument/2006/relationships/slideLayout" Target="../slideLayouts/slideLayout2.xml"/><Relationship Id="rId4" Type="http://schemas.openxmlformats.org/officeDocument/2006/relationships/image" Target="../media/image176.jpeg"/></Relationships>
</file>

<file path=ppt/slides/_rels/slide193.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8" Type="http://schemas.openxmlformats.org/officeDocument/2006/relationships/hyperlink" Target="http://hl7.org/fhir/R4/auditevent.html" TargetMode="External"/><Relationship Id="rId13" Type="http://schemas.openxmlformats.org/officeDocument/2006/relationships/image" Target="../media/image190.png"/><Relationship Id="rId3" Type="http://schemas.openxmlformats.org/officeDocument/2006/relationships/hyperlink" Target="http://hl7.org/fhir/R4/security.html#authentication" TargetMode="External"/><Relationship Id="rId7" Type="http://schemas.openxmlformats.org/officeDocument/2006/relationships/hyperlink" Target="http://hl7.org/fhir/R4/provenance.html" TargetMode="External"/><Relationship Id="rId12" Type="http://schemas.openxmlformats.org/officeDocument/2006/relationships/hyperlink" Target="http://hl7.org/fhir/R4/security.html#narrative" TargetMode="External"/><Relationship Id="rId2" Type="http://schemas.openxmlformats.org/officeDocument/2006/relationships/hyperlink" Target="http://hl7.org/fhir/R4/security.html#http" TargetMode="External"/><Relationship Id="rId1" Type="http://schemas.openxmlformats.org/officeDocument/2006/relationships/slideLayout" Target="../slideLayouts/slideLayout2.xml"/><Relationship Id="rId6" Type="http://schemas.openxmlformats.org/officeDocument/2006/relationships/hyperlink" Target="http://hl7.org/fhir/R4/security.html#audit" TargetMode="External"/><Relationship Id="rId11" Type="http://schemas.openxmlformats.org/officeDocument/2006/relationships/hyperlink" Target="http://hl7.org/fhir/R4/security-labels.html" TargetMode="External"/><Relationship Id="rId5" Type="http://schemas.openxmlformats.org/officeDocument/2006/relationships/hyperlink" Target="http://hl7.org/fhir/R4/security.html#binding" TargetMode="External"/><Relationship Id="rId10" Type="http://schemas.openxmlformats.org/officeDocument/2006/relationships/hyperlink" Target="http://hl7.org/fhir/R4/security.html#attachments" TargetMode="External"/><Relationship Id="rId4" Type="http://schemas.openxmlformats.org/officeDocument/2006/relationships/hyperlink" Target="http://docs.smarthealthit.org/" TargetMode="External"/><Relationship Id="rId9" Type="http://schemas.openxmlformats.org/officeDocument/2006/relationships/hyperlink" Target="http://hl7.org/fhir/R4/signatures.html" TargetMode="External"/></Relationships>
</file>

<file path=ppt/slides/_rels/slide205.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hyperlink" Target="https://confluence.hl7.org/display/FHIR/Open+Source+Implementations" TargetMode="External"/><Relationship Id="rId2" Type="http://schemas.openxmlformats.org/officeDocument/2006/relationships/image" Target="../media/image194.png"/><Relationship Id="rId1" Type="http://schemas.openxmlformats.org/officeDocument/2006/relationships/slideLayout" Target="../slideLayouts/slideLayout2.xml"/><Relationship Id="rId4" Type="http://schemas.openxmlformats.org/officeDocument/2006/relationships/hyperlink" Target="https://fire.ly/vonk" TargetMode="External"/></Relationships>
</file>

<file path=ppt/slides/_rels/slide210.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a:xfrm>
            <a:off x="611560" y="1773238"/>
            <a:ext cx="7920880" cy="1944687"/>
          </a:xfrm>
        </p:spPr>
        <p:txBody>
          <a:bodyPr/>
          <a:lstStyle/>
          <a:p>
            <a:r>
              <a:rPr lang="zh-TW" altLang="en-US" sz="4400" b="1" dirty="0">
                <a:ea typeface="華康勘亭流" panose="02010609000101010101" pitchFamily="49" charset="-120"/>
              </a:rPr>
              <a:t>醫療資訊安全</a:t>
            </a:r>
          </a:p>
        </p:txBody>
      </p:sp>
      <p:sp>
        <p:nvSpPr>
          <p:cNvPr id="3" name="副標題 2"/>
          <p:cNvSpPr>
            <a:spLocks noGrp="1"/>
          </p:cNvSpPr>
          <p:nvPr>
            <p:ph type="subTitle" sz="quarter" idx="1"/>
          </p:nvPr>
        </p:nvSpPr>
        <p:spPr>
          <a:xfrm>
            <a:off x="251520" y="3501008"/>
            <a:ext cx="8640960" cy="2952328"/>
          </a:xfrm>
        </p:spPr>
        <p:txBody>
          <a:bodyPr/>
          <a:lstStyle/>
          <a:p>
            <a:r>
              <a:rPr lang="en-US" altLang="zh-TW" dirty="0">
                <a:latin typeface="Arial Black" panose="020B0A04020102020204" pitchFamily="34" charset="0"/>
                <a:ea typeface="華康勘亭流" panose="02010609000101010101" pitchFamily="49" charset="-120"/>
              </a:rPr>
              <a:t>KMU</a:t>
            </a:r>
          </a:p>
          <a:p>
            <a:r>
              <a:rPr lang="zh-TW" altLang="en-US" dirty="0"/>
              <a:t>醫務管理暨醫療資訊學系</a:t>
            </a:r>
            <a:r>
              <a:rPr lang="en-US" altLang="zh-TW" dirty="0"/>
              <a:t>&amp;</a:t>
            </a:r>
            <a:r>
              <a:rPr lang="zh-TW" altLang="en-US" sz="4000" b="1" dirty="0">
                <a:solidFill>
                  <a:srgbClr val="0000FF"/>
                </a:solidFill>
              </a:rPr>
              <a:t>醫管碩專班</a:t>
            </a:r>
            <a:endParaRPr lang="en-US" altLang="zh-TW" sz="4000" b="1" dirty="0">
              <a:solidFill>
                <a:srgbClr val="0000FF"/>
              </a:solidFill>
              <a:latin typeface="Arial Black" panose="020B0A04020102020204" pitchFamily="34" charset="0"/>
              <a:ea typeface="華康勘亭流" panose="02010609000101010101" pitchFamily="49" charset="-120"/>
            </a:endParaRPr>
          </a:p>
          <a:p>
            <a:r>
              <a:rPr lang="en-US" altLang="zh-TW" dirty="0">
                <a:latin typeface="Arial Black" panose="020B0A04020102020204" pitchFamily="34" charset="0"/>
                <a:ea typeface="華康勘亭流" panose="02010609000101010101" pitchFamily="49" charset="-120"/>
              </a:rPr>
              <a:t>AI</a:t>
            </a:r>
            <a:r>
              <a:rPr lang="zh-TW" altLang="en-US" dirty="0"/>
              <a:t>健康產業應用碩士學位學程</a:t>
            </a:r>
            <a:endParaRPr lang="en-US" altLang="zh-TW" dirty="0"/>
          </a:p>
          <a:p>
            <a:r>
              <a:rPr lang="zh-TW" altLang="en-US" dirty="0">
                <a:latin typeface="Arial Black" panose="020B0A04020102020204" pitchFamily="34" charset="0"/>
                <a:ea typeface="華康勘亭流" panose="02010609000101010101" pitchFamily="49" charset="-120"/>
              </a:rPr>
              <a:t>陳以德 </a:t>
            </a:r>
            <a:r>
              <a:rPr lang="zh-TW" altLang="en-US" dirty="0"/>
              <a:t>主任</a:t>
            </a:r>
            <a:endParaRPr lang="en-US" altLang="zh-TW" dirty="0">
              <a:latin typeface="Arial Black" panose="020B0A04020102020204" pitchFamily="34" charset="0"/>
              <a:ea typeface="華康勘亭流" panose="02010609000101010101" pitchFamily="49" charset="-120"/>
            </a:endParaRPr>
          </a:p>
          <a:p>
            <a:r>
              <a:rPr lang="en-US" altLang="zh-TW" dirty="0">
                <a:latin typeface="Arial Black" panose="020B0A04020102020204" pitchFamily="34" charset="0"/>
                <a:ea typeface="華康勘亭流" panose="02010609000101010101" pitchFamily="49" charset="-120"/>
              </a:rPr>
              <a:t>2024.7.3</a:t>
            </a:r>
          </a:p>
        </p:txBody>
      </p:sp>
    </p:spTree>
    <p:extLst>
      <p:ext uri="{BB962C8B-B14F-4D97-AF65-F5344CB8AC3E}">
        <p14:creationId xmlns:p14="http://schemas.microsoft.com/office/powerpoint/2010/main" val="332637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  歷</a:t>
            </a:r>
          </a:p>
        </p:txBody>
      </p:sp>
      <p:sp>
        <p:nvSpPr>
          <p:cNvPr id="3" name="內容版面配置區 2"/>
          <p:cNvSpPr>
            <a:spLocks noGrp="1"/>
          </p:cNvSpPr>
          <p:nvPr>
            <p:ph idx="1"/>
          </p:nvPr>
        </p:nvSpPr>
        <p:spPr>
          <a:xfrm>
            <a:off x="0" y="1371600"/>
            <a:ext cx="9144000" cy="4953000"/>
          </a:xfrm>
        </p:spPr>
        <p:txBody>
          <a:bodyPr/>
          <a:lstStyle/>
          <a:p>
            <a:r>
              <a:rPr lang="zh-TW" altLang="en-US" b="1" dirty="0">
                <a:latin typeface="微軟正黑體" panose="020B0604030504040204" pitchFamily="34" charset="-120"/>
                <a:ea typeface="微軟正黑體" panose="020B0604030504040204" pitchFamily="34" charset="-120"/>
              </a:rPr>
              <a:t>專科	</a:t>
            </a:r>
            <a:r>
              <a:rPr lang="en-US" altLang="zh-TW" b="1" dirty="0">
                <a:latin typeface="微軟正黑體" panose="020B0604030504040204" pitchFamily="34" charset="-120"/>
                <a:ea typeface="微軟正黑體" panose="020B0604030504040204" pitchFamily="34" charset="-120"/>
              </a:rPr>
              <a:t>1989 </a:t>
            </a:r>
            <a:r>
              <a:rPr lang="zh-TW" altLang="en-US" b="1" dirty="0">
                <a:solidFill>
                  <a:srgbClr val="0000FF"/>
                </a:solidFill>
                <a:latin typeface="微軟正黑體" panose="020B0604030504040204" pitchFamily="34" charset="-120"/>
                <a:ea typeface="微軟正黑體" panose="020B0604030504040204" pitchFamily="34" charset="-120"/>
              </a:rPr>
              <a:t>高雄工專</a:t>
            </a:r>
            <a:r>
              <a:rPr lang="zh-TW" altLang="en-US" b="1" dirty="0">
                <a:latin typeface="微軟正黑體" panose="020B0604030504040204" pitchFamily="34" charset="-120"/>
                <a:ea typeface="微軟正黑體" panose="020B0604030504040204" pitchFamily="34" charset="-120"/>
              </a:rPr>
              <a:t>化工轉電子工程科畢業</a:t>
            </a:r>
          </a:p>
          <a:p>
            <a:r>
              <a:rPr lang="zh-TW" altLang="en-US" b="1" dirty="0">
                <a:latin typeface="微軟正黑體" panose="020B0604030504040204" pitchFamily="34" charset="-120"/>
                <a:ea typeface="微軟正黑體" panose="020B0604030504040204" pitchFamily="34" charset="-120"/>
              </a:rPr>
              <a:t>大學	</a:t>
            </a:r>
            <a:r>
              <a:rPr lang="en-US" altLang="zh-TW" b="1" dirty="0">
                <a:latin typeface="微軟正黑體" panose="020B0604030504040204" pitchFamily="34" charset="-120"/>
                <a:ea typeface="微軟正黑體" panose="020B0604030504040204" pitchFamily="34" charset="-120"/>
              </a:rPr>
              <a:t>1995 </a:t>
            </a:r>
            <a:r>
              <a:rPr lang="zh-TW" altLang="en-US" b="1" dirty="0">
                <a:solidFill>
                  <a:srgbClr val="0000FF"/>
                </a:solidFill>
                <a:latin typeface="微軟正黑體" panose="020B0604030504040204" pitchFamily="34" charset="-120"/>
                <a:ea typeface="微軟正黑體" panose="020B0604030504040204" pitchFamily="34" charset="-120"/>
              </a:rPr>
              <a:t>政治大學</a:t>
            </a:r>
            <a:r>
              <a:rPr lang="zh-TW" altLang="en-US" b="1" dirty="0">
                <a:latin typeface="微軟正黑體" panose="020B0604030504040204" pitchFamily="34" charset="-120"/>
                <a:ea typeface="微軟正黑體" panose="020B0604030504040204" pitchFamily="34" charset="-120"/>
              </a:rPr>
              <a:t>應用數學系</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輔修教育系</a:t>
            </a:r>
          </a:p>
          <a:p>
            <a:r>
              <a:rPr lang="zh-TW" altLang="en-US" b="1" dirty="0">
                <a:latin typeface="微軟正黑體" panose="020B0604030504040204" pitchFamily="34" charset="-120"/>
                <a:ea typeface="微軟正黑體" panose="020B0604030504040204" pitchFamily="34" charset="-120"/>
              </a:rPr>
              <a:t>碩士	</a:t>
            </a:r>
            <a:r>
              <a:rPr lang="en-US" altLang="zh-TW" b="1" dirty="0">
                <a:latin typeface="微軟正黑體" panose="020B0604030504040204" pitchFamily="34" charset="-120"/>
                <a:ea typeface="微軟正黑體" panose="020B0604030504040204" pitchFamily="34" charset="-120"/>
              </a:rPr>
              <a:t>1997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資訊工程學所畢業</a:t>
            </a:r>
          </a:p>
          <a:p>
            <a:r>
              <a:rPr lang="zh-TW" altLang="en-US" b="1" dirty="0">
                <a:latin typeface="微軟正黑體" panose="020B0604030504040204" pitchFamily="34" charset="-120"/>
                <a:ea typeface="微軟正黑體" panose="020B0604030504040204" pitchFamily="34" charset="-120"/>
              </a:rPr>
              <a:t>政治大學</a:t>
            </a:r>
            <a:r>
              <a:rPr lang="en-US" altLang="zh-TW" b="1" dirty="0">
                <a:latin typeface="微軟正黑體" panose="020B0604030504040204" pitchFamily="34" charset="-120"/>
                <a:ea typeface="微軟正黑體" panose="020B0604030504040204" pitchFamily="34" charset="-120"/>
              </a:rPr>
              <a:t>	1998 </a:t>
            </a:r>
            <a:r>
              <a:rPr lang="zh-TW" altLang="en-US" b="1" dirty="0">
                <a:latin typeface="微軟正黑體" panose="020B0604030504040204" pitchFamily="34" charset="-120"/>
                <a:ea typeface="微軟正黑體" panose="020B0604030504040204" pitchFamily="34" charset="-120"/>
              </a:rPr>
              <a:t>教師英文第二專長班結業</a:t>
            </a:r>
          </a:p>
          <a:p>
            <a:r>
              <a:rPr lang="zh-TW" altLang="en-US" b="1" dirty="0">
                <a:latin typeface="微軟正黑體" panose="020B0604030504040204" pitchFamily="34" charset="-120"/>
                <a:ea typeface="微軟正黑體" panose="020B0604030504040204" pitchFamily="34" charset="-120"/>
              </a:rPr>
              <a:t>博士	</a:t>
            </a:r>
            <a:r>
              <a:rPr lang="en-US" altLang="zh-TW" b="1" dirty="0">
                <a:latin typeface="微軟正黑體" panose="020B0604030504040204" pitchFamily="34" charset="-120"/>
                <a:ea typeface="微軟正黑體" panose="020B0604030504040204" pitchFamily="34" charset="-120"/>
              </a:rPr>
              <a:t>2005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資訊工程系</a:t>
            </a:r>
            <a:endParaRPr lang="en-US" altLang="zh-TW" b="1" dirty="0">
              <a:latin typeface="微軟正黑體" panose="020B0604030504040204" pitchFamily="34" charset="-120"/>
              <a:ea typeface="微軟正黑體" panose="020B0604030504040204" pitchFamily="34" charset="-120"/>
            </a:endParaRPr>
          </a:p>
          <a:p>
            <a:pPr marL="0" indent="0">
              <a:buNone/>
            </a:pPr>
            <a:endParaRPr lang="en-US" altLang="zh-TW" b="1" dirty="0">
              <a:latin typeface="微軟正黑體" panose="020B0604030504040204" pitchFamily="34" charset="-120"/>
              <a:ea typeface="微軟正黑體" panose="020B0604030504040204" pitchFamily="34" charset="-120"/>
            </a:endParaRPr>
          </a:p>
          <a:p>
            <a:pPr marL="0" indent="0">
              <a:buNone/>
            </a:pP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b="1" dirty="0">
                <a:latin typeface="微軟正黑體" panose="020B0604030504040204" pitchFamily="34" charset="-120"/>
                <a:ea typeface="微軟正黑體" panose="020B0604030504040204" pitchFamily="34" charset="-120"/>
              </a:rPr>
              <a:t>現任</a:t>
            </a: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醫務管理暨醫療資訊學系</a:t>
            </a:r>
            <a:r>
              <a:rPr lang="en-US" altLang="zh-TW" sz="2700" b="1" dirty="0">
                <a:latin typeface="微軟正黑體" panose="020B0604030504040204" pitchFamily="34" charset="-120"/>
                <a:ea typeface="微軟正黑體" panose="020B0604030504040204" pitchFamily="34" charset="-120"/>
              </a:rPr>
              <a:t>/AI</a:t>
            </a:r>
            <a:r>
              <a:rPr lang="zh-TW" altLang="en-US" sz="2700" b="1" dirty="0">
                <a:latin typeface="微軟正黑體" panose="020B0604030504040204" pitchFamily="34" charset="-120"/>
                <a:ea typeface="微軟正黑體" panose="020B0604030504040204" pitchFamily="34" charset="-120"/>
              </a:rPr>
              <a:t>健康產業應用碩士學程   主任</a:t>
            </a:r>
          </a:p>
          <a:p>
            <a:pPr marL="0" indent="0">
              <a:buNone/>
            </a:pPr>
            <a:r>
              <a:rPr lang="zh-TW" altLang="en-US" sz="2700" b="1" dirty="0">
                <a:latin typeface="微軟正黑體" panose="020B0604030504040204" pitchFamily="34" charset="-120"/>
                <a:ea typeface="微軟正黑體" panose="020B0604030504040204" pitchFamily="34" charset="-120"/>
              </a:rPr>
              <a:t>精實管理暨資訊安全研究中心 主任</a:t>
            </a:r>
            <a:r>
              <a:rPr lang="en-US" altLang="zh-TW" sz="27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大數據研究中心 副主任</a:t>
            </a:r>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876" y="0"/>
            <a:ext cx="3369975" cy="2407125"/>
          </a:xfrm>
          <a:prstGeom prst="rect">
            <a:avLst/>
          </a:prstGeom>
        </p:spPr>
      </p:pic>
      <p:pic>
        <p:nvPicPr>
          <p:cNvPr id="6" name="圖片 5">
            <a:extLst>
              <a:ext uri="{FF2B5EF4-FFF2-40B4-BE49-F238E27FC236}">
                <a16:creationId xmlns:a16="http://schemas.microsoft.com/office/drawing/2014/main" id="{EA77B804-6DA1-4C64-9EF9-AA5F85E56D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08370" y="3140968"/>
            <a:ext cx="3223889" cy="2386516"/>
          </a:xfrm>
          <a:prstGeom prst="ellipse">
            <a:avLst/>
          </a:prstGeom>
          <a:ln>
            <a:noFill/>
          </a:ln>
          <a:effectLst>
            <a:softEdge rad="112500"/>
          </a:effectLst>
        </p:spPr>
      </p:pic>
    </p:spTree>
    <p:extLst>
      <p:ext uri="{BB962C8B-B14F-4D97-AF65-F5344CB8AC3E}">
        <p14:creationId xmlns:p14="http://schemas.microsoft.com/office/powerpoint/2010/main" val="127220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經  歷</a:t>
            </a:r>
          </a:p>
        </p:txBody>
      </p:sp>
      <p:sp>
        <p:nvSpPr>
          <p:cNvPr id="3" name="內容版面配置區 2"/>
          <p:cNvSpPr>
            <a:spLocks noGrp="1"/>
          </p:cNvSpPr>
          <p:nvPr>
            <p:ph idx="1"/>
          </p:nvPr>
        </p:nvSpPr>
        <p:spPr>
          <a:xfrm>
            <a:off x="179512" y="1196752"/>
            <a:ext cx="8856984" cy="5472608"/>
          </a:xfrm>
        </p:spPr>
        <p:txBody>
          <a:bodyPr/>
          <a:lstStyle/>
          <a:p>
            <a:r>
              <a:rPr lang="en-US" altLang="zh-TW" dirty="0"/>
              <a:t>2001	     </a:t>
            </a:r>
            <a:r>
              <a:rPr lang="zh-TW" altLang="en-US" dirty="0">
                <a:solidFill>
                  <a:srgbClr val="0000FF"/>
                </a:solidFill>
              </a:rPr>
              <a:t>中華電信研究所</a:t>
            </a:r>
            <a:r>
              <a:rPr lang="zh-TW" altLang="en-US" dirty="0"/>
              <a:t>網路信賴服務專案</a:t>
            </a:r>
          </a:p>
          <a:p>
            <a:r>
              <a:rPr lang="en-US" altLang="zh-TW" dirty="0"/>
              <a:t>2006-2023 	</a:t>
            </a:r>
            <a:r>
              <a:rPr lang="zh-TW" altLang="en-US" dirty="0"/>
              <a:t>高雄醫學大學</a:t>
            </a:r>
            <a:r>
              <a:rPr lang="zh-TW" altLang="en-US" dirty="0">
                <a:solidFill>
                  <a:srgbClr val="0000FF"/>
                </a:solidFill>
              </a:rPr>
              <a:t>助理教授、副教授</a:t>
            </a:r>
            <a:endParaRPr lang="en-US" altLang="zh-TW" dirty="0">
              <a:solidFill>
                <a:srgbClr val="0000FF"/>
              </a:solidFill>
            </a:endParaRPr>
          </a:p>
          <a:p>
            <a:pPr marL="457200" lvl="1" indent="0">
              <a:buNone/>
            </a:pPr>
            <a:r>
              <a:rPr lang="en-US" altLang="zh-TW" dirty="0"/>
              <a:t>			</a:t>
            </a:r>
            <a:r>
              <a:rPr lang="zh-TW" altLang="en-US" sz="2800" dirty="0"/>
              <a:t>推廣教育組長</a:t>
            </a:r>
            <a:r>
              <a:rPr lang="en-US" altLang="zh-TW" sz="2800" dirty="0"/>
              <a:t>, </a:t>
            </a:r>
            <a:r>
              <a:rPr lang="zh-TW" altLang="en-US" sz="2800" dirty="0"/>
              <a:t>課外活動組長</a:t>
            </a:r>
            <a:endParaRPr lang="en-US" altLang="zh-TW" sz="2800" dirty="0">
              <a:solidFill>
                <a:srgbClr val="0033CC"/>
              </a:solidFill>
            </a:endParaRPr>
          </a:p>
          <a:p>
            <a:r>
              <a:rPr lang="en-US" altLang="zh-TW" dirty="0"/>
              <a:t>2013-2018	</a:t>
            </a:r>
            <a:r>
              <a:rPr lang="zh-TW" altLang="en-US" dirty="0"/>
              <a:t>中華民國資訊安全學會</a:t>
            </a:r>
            <a:r>
              <a:rPr lang="zh-TW" altLang="en-US" dirty="0">
                <a:solidFill>
                  <a:srgbClr val="0000FF"/>
                </a:solidFill>
              </a:rPr>
              <a:t>副秘書長</a:t>
            </a:r>
            <a:endParaRPr lang="en-US" altLang="zh-TW" dirty="0">
              <a:solidFill>
                <a:srgbClr val="0000FF"/>
              </a:solidFill>
            </a:endParaRPr>
          </a:p>
          <a:p>
            <a:r>
              <a:rPr lang="en-US" altLang="zh-TW" dirty="0"/>
              <a:t>2015-2021	</a:t>
            </a:r>
            <a:r>
              <a:rPr lang="zh-TW" altLang="en-US" dirty="0"/>
              <a:t>中華民國資訊安全學會</a:t>
            </a:r>
            <a:r>
              <a:rPr lang="zh-TW" altLang="en-US" dirty="0">
                <a:solidFill>
                  <a:srgbClr val="0000FF"/>
                </a:solidFill>
              </a:rPr>
              <a:t>理事</a:t>
            </a:r>
            <a:endParaRPr lang="en-US" altLang="zh-TW" dirty="0">
              <a:solidFill>
                <a:srgbClr val="0000FF"/>
              </a:solidFill>
            </a:endParaRPr>
          </a:p>
          <a:p>
            <a:r>
              <a:rPr lang="en-US" altLang="zh-TW" dirty="0"/>
              <a:t>2021-2027</a:t>
            </a:r>
            <a:r>
              <a:rPr lang="en-US" altLang="zh-TW" dirty="0">
                <a:solidFill>
                  <a:srgbClr val="0000FF"/>
                </a:solidFill>
              </a:rPr>
              <a:t>	</a:t>
            </a:r>
            <a:r>
              <a:rPr lang="zh-TW" altLang="en-US" dirty="0"/>
              <a:t>高雄醫學大學醫管資系主任</a:t>
            </a:r>
            <a:endParaRPr lang="en-US" altLang="zh-TW" dirty="0"/>
          </a:p>
          <a:p>
            <a:pPr marL="2743200" lvl="6" indent="0">
              <a:buNone/>
            </a:pPr>
            <a:r>
              <a:rPr lang="en-US" altLang="zh-TW" sz="2800" dirty="0">
                <a:latin typeface="Tahoma" panose="020B0604030504040204" pitchFamily="34" charset="0"/>
                <a:cs typeface="Tahoma" panose="020B0604030504040204" pitchFamily="34" charset="0"/>
              </a:rPr>
              <a:t>AI</a:t>
            </a:r>
            <a:r>
              <a:rPr lang="zh-TW" altLang="en-US" sz="2800" dirty="0">
                <a:latin typeface="Tahoma" panose="020B0604030504040204" pitchFamily="34" charset="0"/>
                <a:cs typeface="Tahoma" panose="020B0604030504040204" pitchFamily="34" charset="0"/>
              </a:rPr>
              <a:t>健康產業應用碩士學程主任</a:t>
            </a:r>
            <a:endParaRPr lang="en-US" altLang="zh-TW" sz="2800" dirty="0">
              <a:latin typeface="Tahoma" panose="020B0604030504040204" pitchFamily="34" charset="0"/>
              <a:cs typeface="Tahoma" panose="020B0604030504040204" pitchFamily="34" charset="0"/>
            </a:endParaRPr>
          </a:p>
          <a:p>
            <a:pPr marL="2743200" lvl="6" indent="0">
              <a:buNone/>
            </a:pPr>
            <a:r>
              <a:rPr lang="zh-TW" altLang="en-US" sz="2800" dirty="0">
                <a:latin typeface="Tahoma" panose="020B0604030504040204" pitchFamily="34" charset="0"/>
                <a:cs typeface="Tahoma" panose="020B0604030504040204" pitchFamily="34" charset="0"/>
              </a:rPr>
              <a:t>大數據中心副主任</a:t>
            </a:r>
            <a:endParaRPr lang="en-US" altLang="zh-TW" sz="2800" dirty="0">
              <a:latin typeface="Tahoma" panose="020B0604030504040204" pitchFamily="34" charset="0"/>
              <a:cs typeface="Tahoma" panose="020B0604030504040204" pitchFamily="34" charset="0"/>
            </a:endParaRPr>
          </a:p>
          <a:p>
            <a:endParaRPr lang="en-US" altLang="zh-TW" dirty="0"/>
          </a:p>
          <a:p>
            <a:r>
              <a:rPr lang="en-US" altLang="zh-TW" sz="3600" dirty="0"/>
              <a:t>2024 - </a:t>
            </a:r>
            <a:r>
              <a:rPr lang="zh-TW" altLang="en-US" sz="3600" b="1" dirty="0">
                <a:solidFill>
                  <a:srgbClr val="C00000"/>
                </a:solidFill>
              </a:rPr>
              <a:t>精實管理暨資訊安全研究中心</a:t>
            </a:r>
            <a:r>
              <a:rPr lang="zh-TW" altLang="en-US" sz="3600" dirty="0"/>
              <a:t>主任</a:t>
            </a:r>
            <a:endParaRPr lang="en-US" altLang="zh-TW" sz="3600" dirty="0"/>
          </a:p>
          <a:p>
            <a:pPr marL="2743200" lvl="6" indent="0">
              <a:buNone/>
            </a:pPr>
            <a:endParaRPr lang="en-US" altLang="zh-TW" sz="28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881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04800"/>
            <a:ext cx="8218488" cy="820738"/>
          </a:xfrm>
        </p:spPr>
        <p:txBody>
          <a:bodyPr/>
          <a:lstStyle/>
          <a:p>
            <a:r>
              <a:rPr lang="en-US" altLang="zh-TW" dirty="0">
                <a:latin typeface="Segoe UI Semibold" panose="020B0702040204020203" pitchFamily="34" charset="0"/>
                <a:cs typeface="Segoe UI Semibold" panose="020B0702040204020203" pitchFamily="34" charset="0"/>
              </a:rPr>
              <a:t>Google </a:t>
            </a:r>
            <a:r>
              <a:rPr lang="en-US" altLang="zh-TW" dirty="0" err="1">
                <a:latin typeface="Segoe UI Semibold" panose="020B0702040204020203" pitchFamily="34" charset="0"/>
                <a:cs typeface="Segoe UI Semibold" panose="020B0702040204020203" pitchFamily="34" charset="0"/>
              </a:rPr>
              <a:t>Yiter</a:t>
            </a:r>
            <a:r>
              <a:rPr lang="en-US" altLang="zh-TW" dirty="0">
                <a:latin typeface="Segoe UI Semibold" panose="020B0702040204020203" pitchFamily="34" charset="0"/>
                <a:cs typeface="Segoe UI Semibold" panose="020B0702040204020203" pitchFamily="34" charset="0"/>
              </a:rPr>
              <a:t> or </a:t>
            </a:r>
            <a:r>
              <a:rPr lang="zh-TW" altLang="en-US" dirty="0">
                <a:latin typeface="Segoe UI Semibold" panose="020B0702040204020203" pitchFamily="34" charset="0"/>
                <a:cs typeface="Segoe UI Semibold" panose="020B0702040204020203" pitchFamily="34" charset="0"/>
              </a:rPr>
              <a:t>陳以德</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7308" y="1125538"/>
            <a:ext cx="8458271" cy="5687838"/>
          </a:xfrm>
          <a:prstGeom prst="rect">
            <a:avLst/>
          </a:prstGeom>
        </p:spPr>
      </p:pic>
    </p:spTree>
    <p:extLst>
      <p:ext uri="{BB962C8B-B14F-4D97-AF65-F5344CB8AC3E}">
        <p14:creationId xmlns:p14="http://schemas.microsoft.com/office/powerpoint/2010/main" val="199498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16632"/>
            <a:ext cx="8125121" cy="6264696"/>
          </a:xfrm>
          <a:prstGeom prst="rect">
            <a:avLst/>
          </a:prstGeom>
        </p:spPr>
      </p:pic>
      <p:sp>
        <p:nvSpPr>
          <p:cNvPr id="2" name="矩形 1"/>
          <p:cNvSpPr/>
          <p:nvPr/>
        </p:nvSpPr>
        <p:spPr>
          <a:xfrm>
            <a:off x="4067944" y="6309320"/>
            <a:ext cx="4563622" cy="430887"/>
          </a:xfrm>
          <a:prstGeom prst="rect">
            <a:avLst/>
          </a:prstGeom>
        </p:spPr>
        <p:txBody>
          <a:bodyPr wrap="none">
            <a:spAutoFit/>
          </a:bodyPr>
          <a:lstStyle/>
          <a:p>
            <a:r>
              <a:rPr lang="zh-TW" altLang="en-US" sz="2200" dirty="0"/>
              <a:t>https://forms.gle/a7gF1yTcQby6fEraA</a:t>
            </a:r>
          </a:p>
        </p:txBody>
      </p:sp>
    </p:spTree>
    <p:extLst>
      <p:ext uri="{BB962C8B-B14F-4D97-AF65-F5344CB8AC3E}">
        <p14:creationId xmlns:p14="http://schemas.microsoft.com/office/powerpoint/2010/main" val="154101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資安演講</a:t>
            </a:r>
          </a:p>
        </p:txBody>
      </p:sp>
      <p:sp>
        <p:nvSpPr>
          <p:cNvPr id="3" name="內容版面配置區 2"/>
          <p:cNvSpPr>
            <a:spLocks noGrp="1"/>
          </p:cNvSpPr>
          <p:nvPr>
            <p:ph idx="1"/>
          </p:nvPr>
        </p:nvSpPr>
        <p:spPr>
          <a:xfrm>
            <a:off x="0" y="1196752"/>
            <a:ext cx="9144000" cy="5297760"/>
          </a:xfrm>
        </p:spPr>
        <p:txBody>
          <a:bodyPr/>
          <a:lstStyle/>
          <a:p>
            <a:r>
              <a:rPr lang="zh-TW" altLang="zh-TW" sz="2400" dirty="0"/>
              <a:t>國家文官學院</a:t>
            </a:r>
            <a:r>
              <a:rPr lang="en-US" altLang="zh-TW" sz="2400" dirty="0"/>
              <a:t>, </a:t>
            </a:r>
            <a:r>
              <a:rPr lang="zh-TW" altLang="zh-TW" sz="2400" dirty="0"/>
              <a:t>資訊安全講座</a:t>
            </a:r>
            <a:r>
              <a:rPr lang="en-US" altLang="zh-TW" sz="2400" dirty="0"/>
              <a:t>, 2023/5/30, 2023/12/12, 2024/1/9, 2024/5/28, 2024/12/9</a:t>
            </a:r>
            <a:endParaRPr lang="zh-TW" altLang="zh-TW" sz="2400" dirty="0"/>
          </a:p>
          <a:p>
            <a:pPr lvl="0"/>
            <a:r>
              <a:rPr lang="zh-TW" altLang="zh-TW" sz="2400" dirty="0"/>
              <a:t>國立政治大學</a:t>
            </a:r>
            <a:r>
              <a:rPr lang="en-US" altLang="zh-TW" sz="2400" dirty="0"/>
              <a:t>, </a:t>
            </a:r>
            <a:r>
              <a:rPr lang="zh-TW" altLang="zh-TW" sz="2400" dirty="0"/>
              <a:t>醫療資安</a:t>
            </a:r>
            <a:r>
              <a:rPr lang="en-US" altLang="zh-TW" sz="2400" dirty="0"/>
              <a:t>, </a:t>
            </a:r>
            <a:r>
              <a:rPr lang="zh-TW" altLang="zh-TW" sz="2400" dirty="0"/>
              <a:t>台北</a:t>
            </a:r>
            <a:r>
              <a:rPr lang="en-US" altLang="zh-TW" sz="2400" dirty="0"/>
              <a:t>, 2022/12/12.</a:t>
            </a:r>
            <a:endParaRPr lang="zh-TW" altLang="zh-TW" sz="2400" dirty="0"/>
          </a:p>
          <a:p>
            <a:r>
              <a:rPr lang="zh-TW" altLang="zh-TW" sz="2400" dirty="0"/>
              <a:t>弘光科技大學</a:t>
            </a:r>
            <a:r>
              <a:rPr lang="en-US" altLang="zh-TW" sz="2400" dirty="0"/>
              <a:t>, </a:t>
            </a:r>
            <a:r>
              <a:rPr lang="zh-TW" altLang="zh-TW" sz="2400" dirty="0"/>
              <a:t>生物醫學工程系</a:t>
            </a:r>
            <a:r>
              <a:rPr lang="en-US" altLang="zh-TW" sz="2400" dirty="0"/>
              <a:t>, </a:t>
            </a:r>
            <a:r>
              <a:rPr lang="zh-TW" altLang="zh-TW" sz="2400" dirty="0"/>
              <a:t>醫療物聯網教學與其資安問題</a:t>
            </a:r>
            <a:r>
              <a:rPr lang="en-US" altLang="zh-TW" sz="2400" dirty="0"/>
              <a:t>, </a:t>
            </a:r>
            <a:r>
              <a:rPr lang="zh-TW" altLang="zh-TW" sz="2400" dirty="0"/>
              <a:t>台中</a:t>
            </a:r>
            <a:r>
              <a:rPr lang="en-US" altLang="zh-TW" sz="2400" dirty="0"/>
              <a:t>, 2021/10/20.</a:t>
            </a:r>
            <a:endParaRPr lang="zh-TW" altLang="zh-TW" sz="2400" dirty="0"/>
          </a:p>
          <a:p>
            <a:pPr lvl="0"/>
            <a:r>
              <a:rPr lang="zh-TW" altLang="zh-TW" sz="2400" dirty="0"/>
              <a:t>中華醫事科技大學</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2020/7/30.</a:t>
            </a:r>
            <a:endParaRPr lang="zh-TW" altLang="zh-TW" sz="2400" dirty="0"/>
          </a:p>
          <a:p>
            <a:r>
              <a:rPr lang="en-US" altLang="zh-TW" sz="2400" dirty="0"/>
              <a:t>1111</a:t>
            </a:r>
            <a:r>
              <a:rPr lang="zh-HK" altLang="zh-TW" sz="2400" dirty="0"/>
              <a:t>人力銀行</a:t>
            </a:r>
            <a:r>
              <a:rPr lang="en-US" altLang="zh-TW" sz="2400" dirty="0"/>
              <a:t>, </a:t>
            </a:r>
            <a:r>
              <a:rPr lang="zh-TW" altLang="zh-TW" sz="2400" dirty="0"/>
              <a:t>資訊安全認知與防護</a:t>
            </a:r>
            <a:r>
              <a:rPr lang="en-US" altLang="zh-TW" sz="2400" dirty="0"/>
              <a:t>, </a:t>
            </a:r>
            <a:r>
              <a:rPr lang="zh-TW" altLang="zh-TW" sz="2400" dirty="0"/>
              <a:t>高雄</a:t>
            </a:r>
            <a:r>
              <a:rPr lang="en-US" altLang="zh-TW" sz="2400" dirty="0"/>
              <a:t>, 2019/8/13.</a:t>
            </a:r>
            <a:endParaRPr lang="zh-TW" altLang="zh-TW" sz="2400" dirty="0"/>
          </a:p>
          <a:p>
            <a:pPr lvl="0"/>
            <a:r>
              <a:rPr lang="zh-HK" altLang="zh-TW" sz="2400" dirty="0"/>
              <a:t>德和醫管資學會</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2019/6/28.</a:t>
            </a:r>
            <a:endParaRPr lang="zh-TW" altLang="zh-TW" sz="2400" dirty="0"/>
          </a:p>
          <a:p>
            <a:pPr lvl="0"/>
            <a:r>
              <a:rPr lang="zh-TW" altLang="zh-TW" sz="2400" dirty="0"/>
              <a:t>勞動部</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2019/1/25.</a:t>
            </a:r>
            <a:endParaRPr lang="zh-TW" altLang="zh-TW" sz="2400" dirty="0"/>
          </a:p>
          <a:p>
            <a:r>
              <a:rPr lang="zh-TW" altLang="zh-TW" sz="2400" dirty="0"/>
              <a:t>先進醫資股份有限公司</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2018/10/31.</a:t>
            </a:r>
            <a:endParaRPr lang="zh-TW" altLang="zh-TW" sz="2400" dirty="0"/>
          </a:p>
          <a:p>
            <a:pPr lvl="0"/>
            <a:r>
              <a:rPr lang="zh-TW" altLang="zh-TW" sz="2400" dirty="0"/>
              <a:t>衛福部南區老人之家</a:t>
            </a:r>
            <a:r>
              <a:rPr lang="en-US" altLang="zh-TW" sz="2400" dirty="0"/>
              <a:t>, </a:t>
            </a:r>
            <a:r>
              <a:rPr lang="zh-TW" altLang="zh-TW" sz="2400" dirty="0"/>
              <a:t>少年教養科</a:t>
            </a:r>
            <a:r>
              <a:rPr lang="en-US" altLang="zh-TW" sz="2400" dirty="0"/>
              <a:t>, </a:t>
            </a:r>
            <a:r>
              <a:rPr lang="zh-TW" altLang="zh-TW" sz="2400" dirty="0"/>
              <a:t>資訊安全</a:t>
            </a:r>
            <a:r>
              <a:rPr lang="en-US" altLang="zh-TW" sz="2400" dirty="0"/>
              <a:t>, </a:t>
            </a:r>
            <a:r>
              <a:rPr lang="zh-HK" altLang="zh-TW" sz="2400" dirty="0"/>
              <a:t>屏東</a:t>
            </a:r>
            <a:r>
              <a:rPr lang="en-US" altLang="zh-TW" sz="2400" dirty="0"/>
              <a:t>, 2016/3/12.</a:t>
            </a:r>
            <a:endParaRPr lang="zh-TW" altLang="zh-TW" sz="2400" dirty="0"/>
          </a:p>
          <a:p>
            <a:pPr lvl="0"/>
            <a:r>
              <a:rPr lang="zh-TW" altLang="zh-TW" sz="2400" dirty="0"/>
              <a:t>移民署</a:t>
            </a:r>
            <a:r>
              <a:rPr lang="en-US" altLang="zh-TW" sz="2400" dirty="0"/>
              <a:t>, </a:t>
            </a:r>
            <a:r>
              <a:rPr lang="zh-TW" altLang="zh-TW" sz="2400" dirty="0"/>
              <a:t>資安威脅手法與防禦</a:t>
            </a:r>
            <a:r>
              <a:rPr lang="en-US" altLang="zh-TW" sz="2400" dirty="0"/>
              <a:t>, </a:t>
            </a:r>
            <a:r>
              <a:rPr lang="zh-TW" altLang="zh-TW" sz="2400" dirty="0"/>
              <a:t>台北</a:t>
            </a:r>
            <a:r>
              <a:rPr lang="en-US" altLang="zh-TW" sz="2400" dirty="0"/>
              <a:t>, 2014/11/21.</a:t>
            </a:r>
          </a:p>
          <a:p>
            <a:pPr lvl="0"/>
            <a:r>
              <a:rPr lang="en-US" altLang="zh-TW" sz="2400" dirty="0"/>
              <a:t>…</a:t>
            </a:r>
            <a:endParaRPr lang="zh-TW" altLang="zh-TW" sz="2400" dirty="0"/>
          </a:p>
        </p:txBody>
      </p:sp>
    </p:spTree>
    <p:extLst>
      <p:ext uri="{BB962C8B-B14F-4D97-AF65-F5344CB8AC3E}">
        <p14:creationId xmlns:p14="http://schemas.microsoft.com/office/powerpoint/2010/main" val="300342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醫院資安演講</a:t>
            </a:r>
          </a:p>
        </p:txBody>
      </p:sp>
      <p:sp>
        <p:nvSpPr>
          <p:cNvPr id="3" name="內容版面配置區 2"/>
          <p:cNvSpPr>
            <a:spLocks noGrp="1"/>
          </p:cNvSpPr>
          <p:nvPr>
            <p:ph idx="1"/>
          </p:nvPr>
        </p:nvSpPr>
        <p:spPr>
          <a:xfrm>
            <a:off x="0" y="1268760"/>
            <a:ext cx="9144000" cy="4953000"/>
          </a:xfrm>
        </p:spPr>
        <p:txBody>
          <a:bodyPr/>
          <a:lstStyle/>
          <a:p>
            <a:pPr lvl="0"/>
            <a:r>
              <a:rPr lang="zh-TW" altLang="zh-TW" dirty="0"/>
              <a:t>屏東基督教醫院</a:t>
            </a:r>
            <a:r>
              <a:rPr lang="en-US" altLang="zh-TW" dirty="0"/>
              <a:t>, </a:t>
            </a:r>
            <a:r>
              <a:rPr lang="zh-TW" altLang="zh-TW" dirty="0"/>
              <a:t>醫療資安</a:t>
            </a:r>
            <a:r>
              <a:rPr lang="en-US" altLang="zh-TW" dirty="0"/>
              <a:t>, </a:t>
            </a:r>
            <a:r>
              <a:rPr lang="zh-TW" altLang="zh-TW" dirty="0"/>
              <a:t>屏東</a:t>
            </a:r>
            <a:r>
              <a:rPr lang="en-US" altLang="zh-TW" dirty="0"/>
              <a:t>, 2025/7/3</a:t>
            </a:r>
            <a:endParaRPr lang="zh-TW" altLang="zh-TW" dirty="0"/>
          </a:p>
          <a:p>
            <a:pPr lvl="0"/>
            <a:r>
              <a:rPr lang="zh-TW" altLang="zh-TW" dirty="0"/>
              <a:t>高雄醫學大學</a:t>
            </a:r>
            <a:r>
              <a:rPr lang="en-US" altLang="zh-TW" dirty="0"/>
              <a:t>, </a:t>
            </a:r>
            <a:r>
              <a:rPr lang="zh-TW" altLang="zh-TW" dirty="0"/>
              <a:t>醫療資安</a:t>
            </a:r>
            <a:r>
              <a:rPr lang="en-US" altLang="zh-TW" dirty="0"/>
              <a:t>, </a:t>
            </a:r>
            <a:r>
              <a:rPr lang="zh-TW" altLang="zh-TW" dirty="0"/>
              <a:t>高雄</a:t>
            </a:r>
            <a:r>
              <a:rPr lang="en-US" altLang="zh-TW" dirty="0"/>
              <a:t>, 2025/5/21</a:t>
            </a:r>
          </a:p>
          <a:p>
            <a:r>
              <a:rPr lang="zh-TW" altLang="zh-TW" dirty="0"/>
              <a:t>陽明交大</a:t>
            </a:r>
            <a:r>
              <a:rPr lang="en-US" altLang="zh-TW" dirty="0"/>
              <a:t>, </a:t>
            </a:r>
            <a:r>
              <a:rPr lang="zh-TW" altLang="zh-TW" dirty="0"/>
              <a:t>醫療資安</a:t>
            </a:r>
            <a:r>
              <a:rPr lang="en-US" altLang="zh-TW" dirty="0"/>
              <a:t>, </a:t>
            </a:r>
            <a:r>
              <a:rPr lang="zh-TW" altLang="zh-TW" dirty="0"/>
              <a:t>台南</a:t>
            </a:r>
            <a:r>
              <a:rPr lang="en-US" altLang="zh-TW" dirty="0"/>
              <a:t>, 2023/10/20</a:t>
            </a:r>
            <a:endParaRPr lang="zh-TW" altLang="zh-TW" dirty="0"/>
          </a:p>
          <a:p>
            <a:pPr lvl="0"/>
            <a:r>
              <a:rPr lang="zh-TW" altLang="zh-TW" dirty="0"/>
              <a:t>台南醫院</a:t>
            </a:r>
            <a:r>
              <a:rPr lang="en-US" altLang="zh-TW" dirty="0"/>
              <a:t>, </a:t>
            </a:r>
            <a:r>
              <a:rPr lang="zh-TW" altLang="zh-TW" dirty="0"/>
              <a:t>醫療資安</a:t>
            </a:r>
            <a:r>
              <a:rPr lang="en-US" altLang="zh-TW" dirty="0"/>
              <a:t>, </a:t>
            </a:r>
            <a:r>
              <a:rPr lang="zh-TW" altLang="zh-TW" dirty="0"/>
              <a:t>台南</a:t>
            </a:r>
            <a:r>
              <a:rPr lang="en-US" altLang="zh-TW" dirty="0"/>
              <a:t>, 2023/09/01</a:t>
            </a:r>
            <a:endParaRPr lang="zh-TW" altLang="zh-TW" dirty="0"/>
          </a:p>
          <a:p>
            <a:pPr lvl="0"/>
            <a:r>
              <a:rPr lang="zh-TW" altLang="zh-TW" dirty="0"/>
              <a:t>高雄榮總</a:t>
            </a:r>
            <a:r>
              <a:rPr lang="en-US" altLang="zh-TW" dirty="0"/>
              <a:t>, </a:t>
            </a:r>
            <a:r>
              <a:rPr lang="zh-TW" altLang="zh-TW" dirty="0"/>
              <a:t>智慧醫院與醫療資安</a:t>
            </a:r>
            <a:r>
              <a:rPr lang="en-US" altLang="zh-TW" dirty="0"/>
              <a:t>, </a:t>
            </a:r>
            <a:r>
              <a:rPr lang="zh-TW" altLang="zh-TW" dirty="0"/>
              <a:t>高雄</a:t>
            </a:r>
            <a:r>
              <a:rPr lang="en-US" altLang="zh-TW" dirty="0"/>
              <a:t>, 2023/02/08</a:t>
            </a:r>
            <a:endParaRPr lang="zh-TW" altLang="zh-TW" dirty="0"/>
          </a:p>
          <a:p>
            <a:r>
              <a:rPr lang="zh-TW" altLang="zh-TW" dirty="0"/>
              <a:t>健仁醫院</a:t>
            </a:r>
            <a:r>
              <a:rPr lang="en-US" altLang="zh-TW" dirty="0"/>
              <a:t>, FHIR</a:t>
            </a:r>
            <a:r>
              <a:rPr lang="zh-TW" altLang="zh-TW" dirty="0"/>
              <a:t>電子病歷格式與雲端代管病歷的資安議題</a:t>
            </a:r>
            <a:r>
              <a:rPr lang="en-US" altLang="zh-TW" dirty="0"/>
              <a:t>, </a:t>
            </a:r>
            <a:r>
              <a:rPr lang="zh-TW" altLang="zh-TW" dirty="0"/>
              <a:t>高雄</a:t>
            </a:r>
            <a:r>
              <a:rPr lang="en-US" altLang="zh-TW" dirty="0"/>
              <a:t>, 2022/7/13</a:t>
            </a:r>
          </a:p>
          <a:p>
            <a:endParaRPr lang="en-US" altLang="zh-TW" dirty="0"/>
          </a:p>
          <a:p>
            <a:pPr lvl="0"/>
            <a:r>
              <a:rPr lang="en-US" altLang="zh-TW" dirty="0"/>
              <a:t>KMU</a:t>
            </a:r>
            <a:r>
              <a:rPr lang="zh-TW" altLang="zh-TW" dirty="0"/>
              <a:t>人力資源室</a:t>
            </a:r>
            <a:r>
              <a:rPr lang="en-US" altLang="zh-TW" dirty="0"/>
              <a:t>, </a:t>
            </a:r>
            <a:r>
              <a:rPr lang="zh-TW" altLang="zh-TW" dirty="0"/>
              <a:t>資訊安全教育訓練</a:t>
            </a:r>
            <a:r>
              <a:rPr lang="en-US" altLang="zh-TW" dirty="0"/>
              <a:t>, </a:t>
            </a:r>
            <a:r>
              <a:rPr lang="zh-TW" altLang="zh-TW" dirty="0"/>
              <a:t>高雄</a:t>
            </a:r>
            <a:r>
              <a:rPr lang="en-US" altLang="zh-TW" dirty="0"/>
              <a:t>, 2021/10/13, 2019/10/29, 2018/9/4, 2013/6/27, 7/4…</a:t>
            </a:r>
            <a:endParaRPr lang="zh-TW" altLang="zh-TW" dirty="0"/>
          </a:p>
          <a:p>
            <a:endParaRPr lang="zh-TW" altLang="zh-TW" sz="2400" dirty="0"/>
          </a:p>
        </p:txBody>
      </p:sp>
    </p:spTree>
    <p:extLst>
      <p:ext uri="{BB962C8B-B14F-4D97-AF65-F5344CB8AC3E}">
        <p14:creationId xmlns:p14="http://schemas.microsoft.com/office/powerpoint/2010/main" val="3237598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Outline</a:t>
            </a:r>
            <a:endParaRPr lang="zh-TW" altLang="en-US" dirty="0"/>
          </a:p>
        </p:txBody>
      </p:sp>
      <p:sp>
        <p:nvSpPr>
          <p:cNvPr id="3" name="內容版面配置區 2"/>
          <p:cNvSpPr>
            <a:spLocks noGrp="1"/>
          </p:cNvSpPr>
          <p:nvPr>
            <p:ph idx="1"/>
          </p:nvPr>
        </p:nvSpPr>
        <p:spPr>
          <a:xfrm>
            <a:off x="457200" y="1371600"/>
            <a:ext cx="8507288" cy="5225752"/>
          </a:xfrm>
        </p:spPr>
        <p:txBody>
          <a:bodyPr/>
          <a:lstStyle/>
          <a:p>
            <a:r>
              <a:rPr lang="en-US" altLang="zh-TW" sz="3200" b="1" dirty="0" err="1">
                <a:latin typeface="Arial Black" panose="020B0A04020102020204" pitchFamily="34" charset="0"/>
              </a:rPr>
              <a:t>ChatGPT</a:t>
            </a:r>
            <a:r>
              <a:rPr lang="en-US" altLang="zh-TW" sz="3200" b="1" dirty="0">
                <a:latin typeface="Arial Black" panose="020B0A04020102020204" pitchFamily="34" charset="0"/>
              </a:rPr>
              <a:t> </a:t>
            </a:r>
            <a:r>
              <a:rPr lang="zh-TW" altLang="en-US" sz="3200" b="1" dirty="0">
                <a:latin typeface="Arial Black" panose="020B0A04020102020204" pitchFamily="34" charset="0"/>
              </a:rPr>
              <a:t>手機 </a:t>
            </a:r>
            <a:r>
              <a:rPr lang="en-US" altLang="zh-TW" sz="3200" b="1" dirty="0">
                <a:latin typeface="Arial Black" panose="020B0A04020102020204" pitchFamily="34" charset="0"/>
              </a:rPr>
              <a:t>Line </a:t>
            </a:r>
            <a:r>
              <a:rPr lang="zh-TW" altLang="en-US" sz="3200" b="1" dirty="0">
                <a:latin typeface="Arial Black" panose="020B0A04020102020204" pitchFamily="34" charset="0"/>
              </a:rPr>
              <a:t>安全</a:t>
            </a:r>
            <a:endParaRPr lang="en-US" altLang="zh-TW" sz="3200" b="1" dirty="0">
              <a:latin typeface="Arial Black" panose="020B0A04020102020204" pitchFamily="34" charset="0"/>
            </a:endParaRPr>
          </a:p>
          <a:p>
            <a:r>
              <a:rPr lang="zh-TW" altLang="zh-TW" sz="3200" b="1" dirty="0">
                <a:latin typeface="Arial Black" panose="020B0A04020102020204" pitchFamily="34" charset="0"/>
              </a:rPr>
              <a:t>未來醫學</a:t>
            </a:r>
            <a:r>
              <a:rPr lang="zh-TW" altLang="en-US" sz="3200" b="1" dirty="0">
                <a:latin typeface="Arial Black" panose="020B0A04020102020204" pitchFamily="34" charset="0"/>
              </a:rPr>
              <a:t>共通挑戰</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2023~5 WEF </a:t>
            </a:r>
            <a:r>
              <a:rPr lang="zh-TW" altLang="en-US" sz="3200" b="1" dirty="0">
                <a:latin typeface="Arial Black" panose="020B0A04020102020204" pitchFamily="34" charset="0"/>
              </a:rPr>
              <a:t>全球風險評估報告</a:t>
            </a:r>
          </a:p>
          <a:p>
            <a:r>
              <a:rPr lang="zh-TW" altLang="en-US" sz="3200" b="1" dirty="0">
                <a:latin typeface="Arial Black" panose="020B0A04020102020204" pitchFamily="34" charset="0"/>
              </a:rPr>
              <a:t>資通安全管理法</a:t>
            </a:r>
            <a:r>
              <a:rPr lang="en-US" altLang="zh-TW" sz="3200" b="1" dirty="0">
                <a:latin typeface="Arial Black" panose="020B0A04020102020204" pitchFamily="34" charset="0"/>
              </a:rPr>
              <a:t>,</a:t>
            </a:r>
            <a:r>
              <a:rPr lang="zh-TW" altLang="en-US" sz="3200" b="1" dirty="0">
                <a:latin typeface="Arial Black" panose="020B0A04020102020204" pitchFamily="34" charset="0"/>
              </a:rPr>
              <a:t>個資法</a:t>
            </a:r>
            <a:r>
              <a:rPr lang="en-US" altLang="zh-TW" sz="3200" b="1" dirty="0">
                <a:latin typeface="Arial Black" panose="020B0A04020102020204" pitchFamily="34" charset="0"/>
              </a:rPr>
              <a:t>,GDPR</a:t>
            </a:r>
          </a:p>
          <a:p>
            <a:r>
              <a:rPr lang="zh-TW" altLang="en-US" sz="3200" b="1" dirty="0">
                <a:latin typeface="Arial Black" panose="020B0A04020102020204" pitchFamily="34" charset="0"/>
              </a:rPr>
              <a:t>網路攻擊</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雲端電子病歷</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醫療產業資安問題</a:t>
            </a:r>
          </a:p>
          <a:p>
            <a:r>
              <a:rPr lang="en-US" altLang="zh-TW" sz="3200" b="1" dirty="0">
                <a:latin typeface="Arial Black" panose="020B0A04020102020204" pitchFamily="34" charset="0"/>
              </a:rPr>
              <a:t>IoT </a:t>
            </a:r>
            <a:r>
              <a:rPr lang="zh-TW" altLang="en-US" sz="3200" b="1" dirty="0">
                <a:latin typeface="Arial Black" panose="020B0A04020102020204" pitchFamily="34" charset="0"/>
              </a:rPr>
              <a:t>認證</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FHIR </a:t>
            </a:r>
            <a:r>
              <a:rPr lang="zh-TW" altLang="en-US" sz="3200" b="1" dirty="0">
                <a:latin typeface="Arial Black" panose="020B0A04020102020204" pitchFamily="34" charset="0"/>
              </a:rPr>
              <a:t>電子病歷格式</a:t>
            </a:r>
          </a:p>
        </p:txBody>
      </p:sp>
    </p:spTree>
    <p:extLst>
      <p:ext uri="{BB962C8B-B14F-4D97-AF65-F5344CB8AC3E}">
        <p14:creationId xmlns:p14="http://schemas.microsoft.com/office/powerpoint/2010/main" val="3386894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國發會</a:t>
            </a:r>
            <a:r>
              <a:rPr lang="en-US" altLang="zh-TW" b="1" dirty="0">
                <a:solidFill>
                  <a:schemeClr val="tx1"/>
                </a:solidFill>
                <a:latin typeface="Arial Black" panose="020B0A04020102020204" pitchFamily="34" charset="0"/>
                <a:ea typeface="Tahoma" panose="020B0604030504040204" pitchFamily="34" charset="0"/>
                <a:cs typeface="Tahoma" panose="020B0604030504040204" pitchFamily="34" charset="0"/>
              </a:rPr>
              <a:t>:</a:t>
            </a:r>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六大核心戰略產業</a:t>
            </a:r>
          </a:p>
        </p:txBody>
      </p:sp>
      <p:pic>
        <p:nvPicPr>
          <p:cNvPr id="1026" name="圖片 1" descr="國家發展委員會-六大核心戰略產業推動方案_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711" y="1700808"/>
            <a:ext cx="9001465" cy="4896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386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2024.7.8 Taipei-1 (57</a:t>
            </a:r>
            <a:r>
              <a:rPr lang="zh-TW" altLang="en-US" dirty="0"/>
              <a:t>名</a:t>
            </a:r>
            <a:r>
              <a:rPr lang="en-US" altLang="zh-TW" dirty="0"/>
              <a:t>) </a:t>
            </a:r>
            <a:r>
              <a:rPr lang="zh-TW" altLang="en-US" dirty="0"/>
              <a:t>在高雄</a:t>
            </a:r>
          </a:p>
        </p:txBody>
      </p:sp>
      <p:sp>
        <p:nvSpPr>
          <p:cNvPr id="5" name="矩形 4"/>
          <p:cNvSpPr/>
          <p:nvPr/>
        </p:nvSpPr>
        <p:spPr>
          <a:xfrm>
            <a:off x="3563888" y="6342893"/>
            <a:ext cx="5450809" cy="369332"/>
          </a:xfrm>
          <a:prstGeom prst="rect">
            <a:avLst/>
          </a:prstGeom>
        </p:spPr>
        <p:txBody>
          <a:bodyPr wrap="square">
            <a:spAutoFit/>
          </a:bodyPr>
          <a:lstStyle/>
          <a:p>
            <a:r>
              <a:rPr lang="zh-TW" altLang="en-US" dirty="0">
                <a:solidFill>
                  <a:schemeClr val="tx1"/>
                </a:solidFill>
              </a:rPr>
              <a:t>https://service.moea.gov.tw/EE514/tw/aiip/50-6271.html</a:t>
            </a:r>
          </a:p>
        </p:txBody>
      </p:sp>
      <p:pic>
        <p:nvPicPr>
          <p:cNvPr id="9" name="內容版面配置區 8"/>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9552" y="1126195"/>
            <a:ext cx="7825046" cy="5216698"/>
          </a:xfrm>
          <a:prstGeom prst="rect">
            <a:avLst/>
          </a:prstGeom>
          <a:ln>
            <a:noFill/>
          </a:ln>
          <a:effectLst>
            <a:softEdge rad="112500"/>
          </a:effectLst>
        </p:spPr>
      </p:pic>
    </p:spTree>
    <p:extLst>
      <p:ext uri="{BB962C8B-B14F-4D97-AF65-F5344CB8AC3E}">
        <p14:creationId xmlns:p14="http://schemas.microsoft.com/office/powerpoint/2010/main" val="399143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2024.11.14 </a:t>
            </a:r>
            <a:r>
              <a:rPr lang="zh-TW" altLang="en-US" dirty="0"/>
              <a:t>台灣最快電腦</a:t>
            </a:r>
            <a:r>
              <a:rPr lang="en-US" altLang="zh-TW" dirty="0" err="1"/>
              <a:t>Ubilink</a:t>
            </a:r>
            <a:r>
              <a:rPr lang="en-US" altLang="zh-TW" dirty="0"/>
              <a:t>(31</a:t>
            </a:r>
            <a:r>
              <a:rPr lang="zh-TW" altLang="en-US" dirty="0"/>
              <a:t>名</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5093" y="1600110"/>
            <a:ext cx="9013814" cy="4717229"/>
          </a:xfrm>
          <a:prstGeom prst="rect">
            <a:avLst/>
          </a:prstGeom>
          <a:ln>
            <a:noFill/>
          </a:ln>
          <a:effectLst>
            <a:softEdge rad="112500"/>
          </a:effectLst>
        </p:spPr>
      </p:pic>
    </p:spTree>
    <p:extLst>
      <p:ext uri="{BB962C8B-B14F-4D97-AF65-F5344CB8AC3E}">
        <p14:creationId xmlns:p14="http://schemas.microsoft.com/office/powerpoint/2010/main" val="3732000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a:t>AI - ChapGPT</a:t>
            </a:r>
            <a:endParaRPr lang="zh-TW" altLang="en-US"/>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611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849600"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403712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a:t>Good Prompts</a:t>
            </a:r>
            <a:endParaRPr lang="zh-TW" altLang="en-US"/>
          </a:p>
        </p:txBody>
      </p:sp>
      <p:sp>
        <p:nvSpPr>
          <p:cNvPr id="25603" name="內容版面配置區 2"/>
          <p:cNvSpPr>
            <a:spLocks noGrp="1" noChangeArrowheads="1"/>
          </p:cNvSpPr>
          <p:nvPr>
            <p:ph idx="1"/>
          </p:nvPr>
        </p:nvSpPr>
        <p:spPr>
          <a:xfrm>
            <a:off x="195841" y="1752841"/>
            <a:ext cx="8752320" cy="4615200"/>
          </a:xfrm>
        </p:spPr>
        <p:txBody>
          <a:bodyPr/>
          <a:lstStyle/>
          <a:p>
            <a:r>
              <a:rPr lang="zh-TW" altLang="zh-TW"/>
              <a:t>好提示框架：</a:t>
            </a:r>
            <a:r>
              <a:rPr lang="en-US" altLang="zh-TW"/>
              <a:t>T-C-R-E-I</a:t>
            </a:r>
          </a:p>
          <a:p>
            <a:r>
              <a:rPr lang="en-US" altLang="zh-TW"/>
              <a:t>Task-Context-Reference-Evaluate-Iterate</a:t>
            </a:r>
          </a:p>
          <a:p>
            <a:r>
              <a:rPr lang="zh-TW" altLang="zh-TW"/>
              <a:t>精心創建真正優秀的輸入</a:t>
            </a:r>
            <a:endParaRPr lang="en-US" altLang="zh-TW"/>
          </a:p>
          <a:p>
            <a:pPr lvl="1"/>
            <a:r>
              <a:rPr lang="zh-TW" altLang="zh-TW"/>
              <a:t>Thoroughly Create Really Excellent Input</a:t>
            </a:r>
            <a:endParaRPr lang="en-US" altLang="zh-TW"/>
          </a:p>
        </p:txBody>
      </p:sp>
    </p:spTree>
    <p:extLst>
      <p:ext uri="{BB962C8B-B14F-4D97-AF65-F5344CB8AC3E}">
        <p14:creationId xmlns:p14="http://schemas.microsoft.com/office/powerpoint/2010/main" val="3590088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a:t>Good Prompts</a:t>
            </a:r>
            <a:endParaRPr lang="zh-TW" altLang="en-US"/>
          </a:p>
        </p:txBody>
      </p:sp>
      <p:sp>
        <p:nvSpPr>
          <p:cNvPr id="26627" name="內容版面配置區 2"/>
          <p:cNvSpPr>
            <a:spLocks noGrp="1" noChangeArrowheads="1"/>
          </p:cNvSpPr>
          <p:nvPr>
            <p:ph idx="1"/>
          </p:nvPr>
        </p:nvSpPr>
        <p:spPr>
          <a:xfrm>
            <a:off x="195841" y="1752841"/>
            <a:ext cx="8752320" cy="4615200"/>
          </a:xfrm>
        </p:spPr>
        <p:txBody>
          <a:bodyPr/>
          <a:lstStyle/>
          <a:p>
            <a:r>
              <a:rPr lang="en-US" altLang="zh-TW"/>
              <a:t>T: Persona</a:t>
            </a:r>
            <a:r>
              <a:rPr lang="zh-TW" altLang="zh-TW"/>
              <a:t>和</a:t>
            </a:r>
            <a:r>
              <a:rPr lang="en-US" altLang="zh-TW"/>
              <a:t>Format (</a:t>
            </a:r>
            <a:r>
              <a:rPr lang="zh-TW" altLang="en-US"/>
              <a:t>你是誰</a:t>
            </a:r>
            <a:r>
              <a:rPr lang="en-US" altLang="zh-TW"/>
              <a:t>, </a:t>
            </a:r>
            <a:r>
              <a:rPr lang="zh-TW" altLang="en-US"/>
              <a:t>要輸出什麼</a:t>
            </a:r>
            <a:r>
              <a:rPr lang="en-US" altLang="zh-TW"/>
              <a:t>)</a:t>
            </a:r>
          </a:p>
          <a:p>
            <a:r>
              <a:rPr lang="en-US" altLang="zh-TW"/>
              <a:t>C: </a:t>
            </a:r>
            <a:r>
              <a:rPr lang="zh-TW" altLang="zh-TW"/>
              <a:t>是必要的細節</a:t>
            </a:r>
            <a:endParaRPr lang="en-US" altLang="zh-TW"/>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a:t>R: </a:t>
            </a:r>
            <a:r>
              <a:rPr lang="zh-TW" altLang="en-US"/>
              <a:t>添加過去給的生日禮物的示例作為參考</a:t>
            </a:r>
            <a:endParaRPr lang="en-US" altLang="zh-TW"/>
          </a:p>
          <a:p>
            <a:r>
              <a:rPr lang="en-US" altLang="zh-TW"/>
              <a:t>E:</a:t>
            </a:r>
            <a:r>
              <a:rPr lang="zh-TW" altLang="zh-TW"/>
              <a:t>評估輸出</a:t>
            </a:r>
            <a:r>
              <a:rPr lang="en-US" altLang="zh-TW"/>
              <a:t>,</a:t>
            </a:r>
            <a:r>
              <a:rPr lang="zh-TW" altLang="zh-TW"/>
              <a:t>添加更多資訊或編輯提示來重試</a:t>
            </a:r>
            <a:endParaRPr lang="en-US" altLang="zh-TW"/>
          </a:p>
          <a:p>
            <a:r>
              <a:rPr lang="en-US" altLang="zh-TW"/>
              <a:t>I :</a:t>
            </a:r>
            <a:r>
              <a:rPr lang="zh-TW" altLang="zh-TW"/>
              <a:t>反覆運算</a:t>
            </a:r>
            <a:endParaRPr lang="en-US" altLang="zh-TW"/>
          </a:p>
        </p:txBody>
      </p:sp>
    </p:spTree>
    <p:extLst>
      <p:ext uri="{BB962C8B-B14F-4D97-AF65-F5344CB8AC3E}">
        <p14:creationId xmlns:p14="http://schemas.microsoft.com/office/powerpoint/2010/main" val="30145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a:t>Good Prompts</a:t>
            </a:r>
            <a:endParaRPr lang="zh-TW" altLang="en-US"/>
          </a:p>
        </p:txBody>
      </p:sp>
      <p:sp>
        <p:nvSpPr>
          <p:cNvPr id="27651" name="內容版面配置區 2"/>
          <p:cNvSpPr>
            <a:spLocks noGrp="1" noChangeArrowheads="1"/>
          </p:cNvSpPr>
          <p:nvPr>
            <p:ph idx="1"/>
          </p:nvPr>
        </p:nvSpPr>
        <p:spPr>
          <a:xfrm>
            <a:off x="326881" y="1752841"/>
            <a:ext cx="8425440" cy="4114080"/>
          </a:xfrm>
        </p:spPr>
        <p:txBody>
          <a:bodyPr/>
          <a:lstStyle/>
          <a:p>
            <a:pPr marL="0" indent="0">
              <a:buNone/>
            </a:pPr>
            <a:r>
              <a:rPr lang="en-US" altLang="zh-TW"/>
              <a:t>Ex.</a:t>
            </a:r>
            <a:r>
              <a:rPr lang="zh-TW" altLang="en-US"/>
              <a:t>教授</a:t>
            </a:r>
            <a:r>
              <a:rPr lang="zh-TW" altLang="en-US">
                <a:solidFill>
                  <a:srgbClr val="C00000"/>
                </a:solidFill>
              </a:rPr>
              <a:t>數據分析應用</a:t>
            </a:r>
            <a:r>
              <a:rPr lang="zh-TW" altLang="en-US"/>
              <a:t>課程</a:t>
            </a:r>
            <a:r>
              <a:rPr lang="en-US" altLang="zh-TW"/>
              <a:t>, </a:t>
            </a:r>
            <a:r>
              <a:rPr lang="zh-TW" altLang="en-US"/>
              <a:t>軟體使用</a:t>
            </a:r>
            <a:r>
              <a:rPr lang="en-US" altLang="zh-TW"/>
              <a:t>Python, </a:t>
            </a:r>
            <a:r>
              <a:rPr lang="zh-TW" altLang="en-US"/>
              <a:t>對象是研一的學生</a:t>
            </a:r>
            <a:r>
              <a:rPr lang="en-US" altLang="zh-TW"/>
              <a:t>,</a:t>
            </a:r>
            <a:r>
              <a:rPr lang="zh-TW" altLang="en-US"/>
              <a:t>課程可以學到資料清理</a:t>
            </a:r>
            <a:r>
              <a:rPr lang="en-US" altLang="zh-TW"/>
              <a:t>, …, </a:t>
            </a:r>
            <a:r>
              <a:rPr lang="zh-TW" altLang="en-US"/>
              <a:t>到圖表呈現</a:t>
            </a:r>
            <a:r>
              <a:rPr lang="en-US" altLang="zh-TW"/>
              <a:t>. </a:t>
            </a:r>
            <a:r>
              <a:rPr lang="zh-TW" altLang="en-US"/>
              <a:t>請協助製作課程宣導影片腳本</a:t>
            </a:r>
            <a:r>
              <a:rPr lang="en-US" altLang="zh-TW"/>
              <a:t>, </a:t>
            </a:r>
            <a:r>
              <a:rPr lang="zh-TW" altLang="en-US"/>
              <a:t>影片為老師口白講解</a:t>
            </a:r>
            <a:r>
              <a:rPr lang="en-US" altLang="zh-TW"/>
              <a:t>, </a:t>
            </a:r>
            <a:r>
              <a:rPr lang="zh-TW" altLang="en-US"/>
              <a:t>搭配畫面呈現</a:t>
            </a:r>
            <a:r>
              <a:rPr lang="en-US" altLang="zh-TW"/>
              <a:t>, </a:t>
            </a:r>
            <a:r>
              <a:rPr lang="zh-TW" altLang="en-US"/>
              <a:t>時間 </a:t>
            </a:r>
            <a:r>
              <a:rPr lang="en-US" altLang="zh-TW"/>
              <a:t>30</a:t>
            </a:r>
            <a:r>
              <a:rPr lang="zh-TW" altLang="en-US"/>
              <a:t>秒</a:t>
            </a:r>
            <a:r>
              <a:rPr lang="en-US" altLang="zh-TW"/>
              <a:t>.</a:t>
            </a:r>
          </a:p>
        </p:txBody>
      </p:sp>
    </p:spTree>
    <p:extLst>
      <p:ext uri="{BB962C8B-B14F-4D97-AF65-F5344CB8AC3E}">
        <p14:creationId xmlns:p14="http://schemas.microsoft.com/office/powerpoint/2010/main" val="792728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會寫程式，誰來審？</a:t>
            </a:r>
            <a:endParaRPr lang="zh-TW" altLang="en-US" dirty="0"/>
          </a:p>
        </p:txBody>
      </p:sp>
      <p:sp>
        <p:nvSpPr>
          <p:cNvPr id="3" name="內容版面配置區 2"/>
          <p:cNvSpPr>
            <a:spLocks noGrp="1"/>
          </p:cNvSpPr>
          <p:nvPr>
            <p:ph idx="1"/>
          </p:nvPr>
        </p:nvSpPr>
        <p:spPr/>
        <p:txBody>
          <a:bodyPr/>
          <a:lstStyle/>
          <a:p>
            <a:r>
              <a:rPr lang="en-US" altLang="zh-TW" dirty="0"/>
              <a:t>Vibe Coding</a:t>
            </a:r>
            <a:r>
              <a:rPr lang="zh-TW" altLang="en-US" dirty="0"/>
              <a:t>：只需輸入需求描述，</a:t>
            </a:r>
            <a:r>
              <a:rPr lang="en-US" altLang="zh-TW" dirty="0"/>
              <a:t>AI</a:t>
            </a:r>
            <a:r>
              <a:rPr lang="zh-TW" altLang="en-US" dirty="0"/>
              <a:t>自動生成成千上百行程式碼</a:t>
            </a:r>
            <a:endParaRPr lang="en-US" altLang="zh-TW" dirty="0"/>
          </a:p>
          <a:p>
            <a:r>
              <a:rPr lang="en-US" altLang="zh-TW" dirty="0"/>
              <a:t>Vibe Coding</a:t>
            </a:r>
            <a:r>
              <a:rPr lang="zh-TW" altLang="en-US" dirty="0"/>
              <a:t>其實充滿漏洞</a:t>
            </a:r>
            <a:endParaRPr lang="en-US" altLang="zh-TW" dirty="0"/>
          </a:p>
          <a:p>
            <a:r>
              <a:rPr lang="en-US" altLang="zh-TW" dirty="0"/>
              <a:t>AI </a:t>
            </a:r>
            <a:r>
              <a:rPr lang="zh-TW" altLang="en-US" dirty="0"/>
              <a:t>程式碼看似無誤、語法正確，但可能藏資安風險、使用了已淘汰的函式庫，甚至邏輯有問題</a:t>
            </a:r>
            <a:endParaRPr lang="en-US" altLang="zh-TW" dirty="0"/>
          </a:p>
          <a:p>
            <a:endParaRPr lang="en-US" altLang="zh-TW" dirty="0"/>
          </a:p>
          <a:p>
            <a:r>
              <a:rPr lang="zh-TW" altLang="en-US" dirty="0"/>
              <a:t>只是乍看之下「能跑就好」</a:t>
            </a:r>
          </a:p>
        </p:txBody>
      </p:sp>
      <p:sp>
        <p:nvSpPr>
          <p:cNvPr id="4" name="矩形 3"/>
          <p:cNvSpPr/>
          <p:nvPr/>
        </p:nvSpPr>
        <p:spPr>
          <a:xfrm>
            <a:off x="4566444" y="6454749"/>
            <a:ext cx="4474302"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3244277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840" y="-27384"/>
            <a:ext cx="4487152" cy="5509200"/>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a:t>$users =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?&gt;</a:t>
            </a:r>
          </a:p>
        </p:txBody>
      </p:sp>
      <p:sp>
        <p:nvSpPr>
          <p:cNvPr id="4" name="矩形 3"/>
          <p:cNvSpPr/>
          <p:nvPr/>
        </p:nvSpPr>
        <p:spPr>
          <a:xfrm>
            <a:off x="4067944" y="1534080"/>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1426173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79512" y="980728"/>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9512" y="6550223"/>
            <a:ext cx="9144000"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3767" y="3923517"/>
            <a:ext cx="6545363" cy="2626706"/>
          </a:xfrm>
          <a:prstGeom prst="rect">
            <a:avLst/>
          </a:prstGeom>
        </p:spPr>
      </p:pic>
    </p:spTree>
    <p:extLst>
      <p:ext uri="{BB962C8B-B14F-4D97-AF65-F5344CB8AC3E}">
        <p14:creationId xmlns:p14="http://schemas.microsoft.com/office/powerpoint/2010/main" val="219323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1879597" y="-487538"/>
            <a:ext cx="5456815" cy="8856985"/>
          </a:xfrm>
          <a:prstGeom prst="rect">
            <a:avLst/>
          </a:prstGeom>
        </p:spPr>
      </p:pic>
    </p:spTree>
    <p:extLst>
      <p:ext uri="{BB962C8B-B14F-4D97-AF65-F5344CB8AC3E}">
        <p14:creationId xmlns:p14="http://schemas.microsoft.com/office/powerpoint/2010/main" val="102790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標題 1"/>
          <p:cNvSpPr>
            <a:spLocks noGrp="1"/>
          </p:cNvSpPr>
          <p:nvPr>
            <p:ph type="title"/>
          </p:nvPr>
        </p:nvSpPr>
        <p:spPr>
          <a:xfrm>
            <a:off x="406081" y="219240"/>
            <a:ext cx="8477280" cy="1152000"/>
          </a:xfrm>
        </p:spPr>
        <p:txBody>
          <a:bodyPr/>
          <a:lstStyle/>
          <a:p>
            <a:r>
              <a:rPr lang="en-US" altLang="zh-TW"/>
              <a:t>Permission Manager</a:t>
            </a:r>
            <a:endParaRPr lang="zh-TW" altLang="en-US"/>
          </a:p>
        </p:txBody>
      </p:sp>
      <p:sp>
        <p:nvSpPr>
          <p:cNvPr id="180227" name="內容版面配置區 2"/>
          <p:cNvSpPr>
            <a:spLocks noGrp="1"/>
          </p:cNvSpPr>
          <p:nvPr>
            <p:ph idx="1"/>
          </p:nvPr>
        </p:nvSpPr>
        <p:spPr>
          <a:xfrm>
            <a:off x="4963681" y="1752841"/>
            <a:ext cx="3919680" cy="4114080"/>
          </a:xfrm>
        </p:spPr>
        <p:txBody>
          <a:bodyPr/>
          <a:lstStyle/>
          <a:p>
            <a:r>
              <a:rPr lang="en-US" altLang="zh-TW"/>
              <a:t>Android 4.3</a:t>
            </a:r>
            <a:r>
              <a:rPr lang="zh-TW" altLang="en-US"/>
              <a:t>以上</a:t>
            </a:r>
            <a:endParaRPr lang="en-US" altLang="zh-TW"/>
          </a:p>
          <a:p>
            <a:r>
              <a:rPr lang="zh-TW" altLang="en-US"/>
              <a:t>可控制</a:t>
            </a:r>
            <a:r>
              <a:rPr lang="en-US" altLang="zh-TW"/>
              <a:t> app</a:t>
            </a:r>
            <a:r>
              <a:rPr lang="zh-TW" altLang="en-US"/>
              <a:t> 使用</a:t>
            </a:r>
            <a:r>
              <a:rPr lang="en-US" altLang="zh-TW"/>
              <a:t>GPS, </a:t>
            </a:r>
            <a:r>
              <a:rPr lang="zh-TW" altLang="en-US"/>
              <a:t>聯絡人</a:t>
            </a:r>
            <a:r>
              <a:rPr lang="en-US" altLang="zh-TW"/>
              <a:t>,</a:t>
            </a:r>
            <a:r>
              <a:rPr lang="zh-TW" altLang="en-US"/>
              <a:t> 電話</a:t>
            </a:r>
            <a:r>
              <a:rPr lang="en-US" altLang="zh-TW"/>
              <a:t>,</a:t>
            </a:r>
            <a:r>
              <a:rPr lang="zh-TW" altLang="en-US"/>
              <a:t> </a:t>
            </a:r>
            <a:r>
              <a:rPr lang="en-US" altLang="zh-TW"/>
              <a:t>WiFi, </a:t>
            </a:r>
            <a:r>
              <a:rPr lang="zh-TW" altLang="en-US"/>
              <a:t>相機等能力</a:t>
            </a:r>
          </a:p>
        </p:txBody>
      </p:sp>
      <p:pic>
        <p:nvPicPr>
          <p:cNvPr id="180228" name="Picture 2" descr="https://lh4.ggpht.com/xdgXMHN7u0qVB1kiFSxkdIM--E9TQHnOOfBIx8CbuFDsdkKHp0wJBkXqhayUi3Ahfg=h90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273321"/>
            <a:ext cx="3188160" cy="53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9" name="Picture 4" descr="http://cdn.redmondpie.com/wp-content/uploads/2013/07/Permission-Manager-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32480" y="1796041"/>
            <a:ext cx="3024000" cy="499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170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15616" y="32048"/>
            <a:ext cx="6743960" cy="6597352"/>
          </a:xfrm>
          <a:prstGeom prst="rect">
            <a:avLst/>
          </a:prstGeom>
          <a:ln>
            <a:noFill/>
          </a:ln>
          <a:effectLst>
            <a:softEdge rad="112500"/>
          </a:effectLst>
        </p:spPr>
      </p:pic>
    </p:spTree>
    <p:extLst>
      <p:ext uri="{BB962C8B-B14F-4D97-AF65-F5344CB8AC3E}">
        <p14:creationId xmlns:p14="http://schemas.microsoft.com/office/powerpoint/2010/main" val="5052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1623" y="1469475"/>
            <a:ext cx="7072601" cy="5322848"/>
          </a:xfrm>
          <a:prstGeom prst="rect">
            <a:avLst/>
          </a:prstGeom>
        </p:spPr>
      </p:pic>
      <p:pic>
        <p:nvPicPr>
          <p:cNvPr id="4" name="圖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1" y="13394"/>
            <a:ext cx="5144922" cy="4395369"/>
          </a:xfrm>
          <a:prstGeom prst="rect">
            <a:avLst/>
          </a:prstGeom>
        </p:spPr>
      </p:pic>
    </p:spTree>
    <p:extLst>
      <p:ext uri="{BB962C8B-B14F-4D97-AF65-F5344CB8AC3E}">
        <p14:creationId xmlns:p14="http://schemas.microsoft.com/office/powerpoint/2010/main" val="2840639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2"/>
          <p:cNvSpPr>
            <a:spLocks noGrp="1"/>
          </p:cNvSpPr>
          <p:nvPr>
            <p:ph type="ctrTitle"/>
          </p:nvPr>
        </p:nvSpPr>
        <p:spPr/>
        <p:txBody>
          <a:bodyPr/>
          <a:lstStyle/>
          <a:p>
            <a:r>
              <a:rPr lang="zh-TW" altLang="en-US"/>
              <a:t>       的安全性</a:t>
            </a:r>
          </a:p>
        </p:txBody>
      </p:sp>
      <p:pic>
        <p:nvPicPr>
          <p:cNvPr id="21507" name="圖片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1770316"/>
            <a:ext cx="2416320" cy="2416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592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Line </a:t>
            </a:r>
            <a:r>
              <a:rPr lang="zh-TW" altLang="en-US" dirty="0"/>
              <a:t>連到那國去</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7836" y="1052736"/>
            <a:ext cx="8677215" cy="5760640"/>
          </a:xfrm>
          <a:prstGeom prst="rect">
            <a:avLst/>
          </a:prstGeom>
        </p:spPr>
      </p:pic>
    </p:spTree>
    <p:extLst>
      <p:ext uri="{BB962C8B-B14F-4D97-AF65-F5344CB8AC3E}">
        <p14:creationId xmlns:p14="http://schemas.microsoft.com/office/powerpoint/2010/main" val="4205154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97808"/>
            <a:ext cx="6706281" cy="5682622"/>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2034" y="3624953"/>
            <a:ext cx="5459319" cy="3069922"/>
          </a:xfrm>
          <a:prstGeom prst="rect">
            <a:avLst/>
          </a:prstGeom>
        </p:spPr>
      </p:pic>
    </p:spTree>
    <p:extLst>
      <p:ext uri="{BB962C8B-B14F-4D97-AF65-F5344CB8AC3E}">
        <p14:creationId xmlns:p14="http://schemas.microsoft.com/office/powerpoint/2010/main" val="2112636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441" y="199080"/>
            <a:ext cx="3625920" cy="64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3767041" y="5547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2532" name="圖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641" y="210600"/>
            <a:ext cx="3659040" cy="650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 6"/>
          <p:cNvSpPr/>
          <p:nvPr/>
        </p:nvSpPr>
        <p:spPr bwMode="auto">
          <a:xfrm>
            <a:off x="4898880" y="2318761"/>
            <a:ext cx="1762560" cy="9144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652121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361"/>
            <a:ext cx="385632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圓角矩形 3"/>
          <p:cNvSpPr/>
          <p:nvPr/>
        </p:nvSpPr>
        <p:spPr bwMode="auto">
          <a:xfrm>
            <a:off x="326881" y="555156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57" name="直線單箭頭接點 5"/>
          <p:cNvCxnSpPr>
            <a:cxnSpLocks noChangeShapeType="1"/>
            <a:stCxn id="4" idx="3"/>
          </p:cNvCxnSpPr>
          <p:nvPr/>
        </p:nvCxnSpPr>
        <p:spPr bwMode="auto">
          <a:xfrm flipV="1">
            <a:off x="2102401" y="685801"/>
            <a:ext cx="2927520" cy="5127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558" name="圖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5761" y="1208521"/>
            <a:ext cx="3134880" cy="557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圓角矩形 8"/>
          <p:cNvSpPr/>
          <p:nvPr/>
        </p:nvSpPr>
        <p:spPr bwMode="auto">
          <a:xfrm>
            <a:off x="326881" y="617220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60" name="直線單箭頭接點 9"/>
          <p:cNvCxnSpPr>
            <a:cxnSpLocks noChangeShapeType="1"/>
            <a:stCxn id="9" idx="3"/>
          </p:cNvCxnSpPr>
          <p:nvPr/>
        </p:nvCxnSpPr>
        <p:spPr bwMode="auto">
          <a:xfrm flipV="1">
            <a:off x="2102401" y="1731241"/>
            <a:ext cx="3319200" cy="47030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43502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橢圓 3"/>
          <p:cNvSpPr/>
          <p:nvPr/>
        </p:nvSpPr>
        <p:spPr bwMode="auto">
          <a:xfrm>
            <a:off x="3461761" y="184500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4580" name="圖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1121" y="361"/>
            <a:ext cx="3857760" cy="48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169920" y="4735081"/>
            <a:ext cx="3657600" cy="98064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4582" name="直線單箭頭接點 6"/>
          <p:cNvCxnSpPr>
            <a:cxnSpLocks noChangeShapeType="1"/>
          </p:cNvCxnSpPr>
          <p:nvPr/>
        </p:nvCxnSpPr>
        <p:spPr bwMode="auto">
          <a:xfrm flipV="1">
            <a:off x="260641" y="621001"/>
            <a:ext cx="4334400" cy="411408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56966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圖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1841" y="360"/>
            <a:ext cx="3885120" cy="5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58784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5605" name="直線單箭頭接點 15"/>
          <p:cNvCxnSpPr>
            <a:cxnSpLocks noChangeShapeType="1"/>
          </p:cNvCxnSpPr>
          <p:nvPr/>
        </p:nvCxnSpPr>
        <p:spPr bwMode="auto">
          <a:xfrm flipV="1">
            <a:off x="828001" y="621001"/>
            <a:ext cx="3417120" cy="52574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8081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4081" y="14760"/>
            <a:ext cx="4311360"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64328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6629" name="直線單箭頭接點 15"/>
          <p:cNvCxnSpPr>
            <a:cxnSpLocks noChangeShapeType="1"/>
            <a:stCxn id="15" idx="0"/>
          </p:cNvCxnSpPr>
          <p:nvPr/>
        </p:nvCxnSpPr>
        <p:spPr bwMode="auto">
          <a:xfrm flipV="1">
            <a:off x="828001" y="621001"/>
            <a:ext cx="3744000" cy="5811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3379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圖片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31041" y="184681"/>
            <a:ext cx="4507200" cy="648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4059361" y="59115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
        <p:nvSpPr>
          <p:cNvPr id="2" name="矩形: 圓角 1"/>
          <p:cNvSpPr/>
          <p:nvPr/>
        </p:nvSpPr>
        <p:spPr bwMode="auto">
          <a:xfrm>
            <a:off x="195841" y="4997161"/>
            <a:ext cx="2613600" cy="718560"/>
          </a:xfrm>
          <a:prstGeom prst="roundRect">
            <a:avLst/>
          </a:prstGeom>
          <a:noFill/>
          <a:ln w="5715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07526" eaLnBrk="1" hangingPunct="1">
              <a:lnSpc>
                <a:spcPct val="103000"/>
              </a:lnSpc>
              <a:buClr>
                <a:srgbClr val="000000"/>
              </a:buClr>
              <a:buSzPct val="100000"/>
              <a:defRPr/>
            </a:pPr>
            <a:endParaRPr lang="zh-TW" altLang="en-US" dirty="0">
              <a:solidFill>
                <a:schemeClr val="bg1"/>
              </a:solidFill>
              <a:latin typeface="Times New Roman" pitchFamily="18" charset="0"/>
              <a:ea typeface="新細明體" pitchFamily="18" charset="-120"/>
            </a:endParaRPr>
          </a:p>
        </p:txBody>
      </p:sp>
      <p:pic>
        <p:nvPicPr>
          <p:cNvPr id="28677" name="圖片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94721" y="361"/>
            <a:ext cx="308448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678" name="直線單箭頭接點 15"/>
          <p:cNvCxnSpPr>
            <a:cxnSpLocks noChangeShapeType="1"/>
          </p:cNvCxnSpPr>
          <p:nvPr/>
        </p:nvCxnSpPr>
        <p:spPr bwMode="auto">
          <a:xfrm flipV="1">
            <a:off x="2809441" y="609481"/>
            <a:ext cx="2632320" cy="4387680"/>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47206683"/>
      </p:ext>
    </p:extLst>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圖片 286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6125" y="163125"/>
            <a:ext cx="2873970" cy="6393292"/>
          </a:xfrm>
          <a:prstGeom prst="rect">
            <a:avLst/>
          </a:prstGeom>
          <a:noFill/>
          <a:extLst>
            <a:ext uri="{909E8E84-426E-40DD-AFC4-6F175D3DCCD1}">
              <a14:hiddenFill xmlns:a14="http://schemas.microsoft.com/office/drawing/2010/main">
                <a:solidFill>
                  <a:srgbClr val="FFFFFF"/>
                </a:solidFill>
              </a14:hiddenFill>
            </a:ext>
          </a:extLst>
        </p:spPr>
      </p:pic>
      <p:pic>
        <p:nvPicPr>
          <p:cNvPr id="246785" name="圖片 2867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3270" y="183330"/>
            <a:ext cx="2873970" cy="63999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單箭頭接點 3"/>
          <p:cNvCxnSpPr/>
          <p:nvPr/>
        </p:nvCxnSpPr>
        <p:spPr>
          <a:xfrm flipV="1">
            <a:off x="2089935" y="750983"/>
            <a:ext cx="3004605" cy="54696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718268" y="-479808"/>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3" name="Rectangle 5"/>
          <p:cNvSpPr>
            <a:spLocks noChangeArrowheads="1"/>
          </p:cNvSpPr>
          <p:nvPr/>
        </p:nvSpPr>
        <p:spPr bwMode="auto">
          <a:xfrm>
            <a:off x="718268" y="-272447"/>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5" name="Rectangle 6"/>
          <p:cNvSpPr>
            <a:spLocks noChangeArrowheads="1"/>
          </p:cNvSpPr>
          <p:nvPr/>
        </p:nvSpPr>
        <p:spPr bwMode="auto">
          <a:xfrm>
            <a:off x="718268" y="10449073"/>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25277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5P</a:t>
            </a:r>
            <a:r>
              <a:rPr lang="zh-TW" altLang="en-US" dirty="0"/>
              <a:t>醫學</a:t>
            </a:r>
          </a:p>
        </p:txBody>
      </p:sp>
      <p:sp>
        <p:nvSpPr>
          <p:cNvPr id="3" name="內容版面配置區 2"/>
          <p:cNvSpPr>
            <a:spLocks noGrp="1"/>
          </p:cNvSpPr>
          <p:nvPr>
            <p:ph idx="1"/>
          </p:nvPr>
        </p:nvSpPr>
        <p:spPr/>
        <p:txBody>
          <a:bodyPr/>
          <a:lstStyle/>
          <a:p>
            <a:r>
              <a:rPr lang="zh-TW" altLang="en-US" dirty="0"/>
              <a:t>預防性（</a:t>
            </a:r>
            <a:r>
              <a:rPr lang="en-US" altLang="zh-TW" dirty="0"/>
              <a:t>preventive</a:t>
            </a:r>
            <a:r>
              <a:rPr lang="zh-TW" altLang="en-US" dirty="0"/>
              <a:t>）</a:t>
            </a:r>
            <a:endParaRPr lang="en-US" altLang="zh-TW" dirty="0"/>
          </a:p>
          <a:p>
            <a:r>
              <a:rPr lang="zh-TW" altLang="en-US" dirty="0"/>
              <a:t>預測性（</a:t>
            </a:r>
            <a:r>
              <a:rPr lang="en-US" altLang="zh-TW" dirty="0"/>
              <a:t>predictive</a:t>
            </a:r>
            <a:r>
              <a:rPr lang="zh-TW" altLang="en-US" dirty="0"/>
              <a:t>）</a:t>
            </a:r>
            <a:endParaRPr lang="en-US" altLang="zh-TW" dirty="0"/>
          </a:p>
          <a:p>
            <a:r>
              <a:rPr lang="zh-TW" altLang="en-US" dirty="0"/>
              <a:t>個人化（</a:t>
            </a:r>
            <a:r>
              <a:rPr lang="en-US" altLang="zh-TW" dirty="0"/>
              <a:t>personalized</a:t>
            </a:r>
            <a:r>
              <a:rPr lang="zh-TW" altLang="en-US" dirty="0"/>
              <a:t>）</a:t>
            </a:r>
            <a:endParaRPr lang="en-US" altLang="zh-TW" dirty="0"/>
          </a:p>
          <a:p>
            <a:r>
              <a:rPr lang="zh-TW" altLang="en-US" dirty="0"/>
              <a:t>參與性（</a:t>
            </a:r>
            <a:r>
              <a:rPr lang="en-US" altLang="zh-TW" dirty="0"/>
              <a:t>participatory</a:t>
            </a:r>
            <a:r>
              <a:rPr lang="zh-TW" altLang="en-US" dirty="0"/>
              <a:t>）</a:t>
            </a:r>
            <a:endParaRPr lang="en-US" altLang="zh-TW" dirty="0"/>
          </a:p>
          <a:p>
            <a:r>
              <a:rPr lang="zh-TW" altLang="en-US" dirty="0"/>
              <a:t>精準（</a:t>
            </a:r>
            <a:r>
              <a:rPr lang="en-US" altLang="zh-TW" dirty="0"/>
              <a:t>precision</a:t>
            </a:r>
            <a:r>
              <a:rPr lang="zh-TW" altLang="en-US" dirty="0"/>
              <a:t>）</a:t>
            </a:r>
          </a:p>
        </p:txBody>
      </p:sp>
    </p:spTree>
    <p:extLst>
      <p:ext uri="{BB962C8B-B14F-4D97-AF65-F5344CB8AC3E}">
        <p14:creationId xmlns:p14="http://schemas.microsoft.com/office/powerpoint/2010/main" val="2983752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關鍵驅動</a:t>
            </a:r>
            <a:r>
              <a:rPr lang="en-US" altLang="zh-TW" dirty="0"/>
              <a:t>5P</a:t>
            </a:r>
            <a:r>
              <a:rPr lang="zh-TW" altLang="en-US" dirty="0"/>
              <a:t>醫學</a:t>
            </a:r>
            <a:r>
              <a:rPr lang="zh-TW" altLang="zh-TW" dirty="0"/>
              <a:t>技術</a:t>
            </a:r>
            <a:endParaRPr lang="zh-TW" altLang="en-US" dirty="0"/>
          </a:p>
        </p:txBody>
      </p:sp>
      <p:sp>
        <p:nvSpPr>
          <p:cNvPr id="3" name="內容版面配置區 2"/>
          <p:cNvSpPr>
            <a:spLocks noGrp="1"/>
          </p:cNvSpPr>
          <p:nvPr>
            <p:ph idx="1"/>
          </p:nvPr>
        </p:nvSpPr>
        <p:spPr>
          <a:xfrm>
            <a:off x="179512" y="1371600"/>
            <a:ext cx="8856984" cy="4953000"/>
          </a:xfrm>
        </p:spPr>
        <p:txBody>
          <a:bodyPr/>
          <a:lstStyle/>
          <a:p>
            <a:r>
              <a:rPr lang="zh-TW" altLang="zh-TW" b="1" dirty="0"/>
              <a:t>人工智慧與機器學習</a:t>
            </a:r>
            <a:r>
              <a:rPr lang="en-US" altLang="zh-TW" b="1" dirty="0"/>
              <a:t> (AI/ML)</a:t>
            </a:r>
          </a:p>
          <a:p>
            <a:r>
              <a:rPr lang="zh-TW" altLang="zh-TW" b="1" dirty="0"/>
              <a:t>基因體學與多體學</a:t>
            </a:r>
            <a:r>
              <a:rPr lang="en-US" altLang="zh-TW" b="1" dirty="0"/>
              <a:t> (Genomics and Multi-omics)</a:t>
            </a:r>
          </a:p>
          <a:p>
            <a:r>
              <a:rPr lang="zh-TW" altLang="zh-TW" b="1" dirty="0"/>
              <a:t>數位健康與遠距醫療</a:t>
            </a:r>
            <a:r>
              <a:rPr lang="en-US" altLang="zh-TW" b="1" dirty="0"/>
              <a:t> (Digital Health and Telemedicine)</a:t>
            </a:r>
          </a:p>
          <a:p>
            <a:r>
              <a:rPr lang="zh-TW" altLang="zh-TW" b="1" dirty="0"/>
              <a:t>基因編輯技術</a:t>
            </a:r>
            <a:r>
              <a:rPr lang="en-US" altLang="zh-TW" b="1" dirty="0"/>
              <a:t> (Gene Editing)</a:t>
            </a:r>
          </a:p>
          <a:p>
            <a:r>
              <a:rPr lang="zh-TW" altLang="zh-TW" b="1" dirty="0"/>
              <a:t>細胞與基因治療</a:t>
            </a:r>
            <a:r>
              <a:rPr lang="en-US" altLang="zh-TW" b="1" dirty="0"/>
              <a:t> (Cell and Gene Therapy, CGT)</a:t>
            </a:r>
          </a:p>
          <a:p>
            <a:r>
              <a:rPr lang="zh-TW" altLang="zh-TW" b="1" dirty="0"/>
              <a:t>醫療機器人</a:t>
            </a:r>
            <a:r>
              <a:rPr lang="en-US" altLang="zh-TW" b="1" dirty="0"/>
              <a:t> (Medical Robotics)</a:t>
            </a:r>
          </a:p>
          <a:p>
            <a:r>
              <a:rPr lang="zh-TW" altLang="zh-TW" b="1" dirty="0"/>
              <a:t>數位分身</a:t>
            </a:r>
            <a:r>
              <a:rPr lang="en-US" altLang="zh-TW" b="1" dirty="0"/>
              <a:t> (Digital Twins)</a:t>
            </a:r>
            <a:endParaRPr lang="zh-TW" altLang="en-US" dirty="0"/>
          </a:p>
        </p:txBody>
      </p:sp>
    </p:spTree>
    <p:extLst>
      <p:ext uri="{BB962C8B-B14F-4D97-AF65-F5344CB8AC3E}">
        <p14:creationId xmlns:p14="http://schemas.microsoft.com/office/powerpoint/2010/main" val="1226636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未來醫學在全球面臨的共通挑戰</a:t>
            </a:r>
            <a:endParaRPr lang="zh-TW" altLang="en-US" dirty="0"/>
          </a:p>
        </p:txBody>
      </p:sp>
      <p:sp>
        <p:nvSpPr>
          <p:cNvPr id="3" name="內容版面配置區 2"/>
          <p:cNvSpPr>
            <a:spLocks noGrp="1"/>
          </p:cNvSpPr>
          <p:nvPr>
            <p:ph idx="1"/>
          </p:nvPr>
        </p:nvSpPr>
        <p:spPr/>
        <p:txBody>
          <a:bodyPr/>
          <a:lstStyle/>
          <a:p>
            <a:r>
              <a:rPr lang="zh-TW" altLang="zh-TW" b="1" dirty="0">
                <a:solidFill>
                  <a:srgbClr val="C00000"/>
                </a:solidFill>
              </a:rPr>
              <a:t>數據的質、量、整合與隱私安全</a:t>
            </a:r>
            <a:endParaRPr lang="en-US" altLang="zh-TW" b="1" dirty="0">
              <a:solidFill>
                <a:srgbClr val="C00000"/>
              </a:solidFill>
            </a:endParaRPr>
          </a:p>
          <a:p>
            <a:pPr lvl="1"/>
            <a:r>
              <a:rPr lang="zh-TW" altLang="zh-TW" b="1" dirty="0">
                <a:solidFill>
                  <a:srgbClr val="C00000"/>
                </a:solidFill>
              </a:rPr>
              <a:t>數據孤島與互操作性</a:t>
            </a:r>
            <a:endParaRPr lang="en-US" altLang="zh-TW" b="1" dirty="0">
              <a:solidFill>
                <a:srgbClr val="C00000"/>
              </a:solidFill>
            </a:endParaRPr>
          </a:p>
          <a:p>
            <a:pPr lvl="1"/>
            <a:r>
              <a:rPr lang="zh-TW" altLang="zh-TW" b="1" dirty="0">
                <a:solidFill>
                  <a:srgbClr val="C00000"/>
                </a:solidFill>
              </a:rPr>
              <a:t>數據品質與代表性</a:t>
            </a:r>
            <a:endParaRPr lang="en-US" altLang="zh-TW" b="1" dirty="0">
              <a:solidFill>
                <a:srgbClr val="C00000"/>
              </a:solidFill>
            </a:endParaRPr>
          </a:p>
          <a:p>
            <a:pPr lvl="1"/>
            <a:r>
              <a:rPr lang="zh-TW" altLang="zh-TW" b="1" dirty="0">
                <a:solidFill>
                  <a:srgbClr val="C00000"/>
                </a:solidFill>
              </a:rPr>
              <a:t>數據隱私與網絡安全</a:t>
            </a:r>
            <a:endParaRPr lang="en-US" altLang="zh-TW" b="1" dirty="0">
              <a:solidFill>
                <a:srgbClr val="C00000"/>
              </a:solidFill>
            </a:endParaRPr>
          </a:p>
          <a:p>
            <a:r>
              <a:rPr lang="zh-TW" altLang="zh-TW" b="1" dirty="0"/>
              <a:t>技術發展與臨床轉譯的「死亡之谷」</a:t>
            </a:r>
            <a:endParaRPr lang="en-US" altLang="zh-TW" b="1" dirty="0"/>
          </a:p>
          <a:p>
            <a:r>
              <a:rPr lang="zh-TW" altLang="zh-TW" b="1" dirty="0"/>
              <a:t>醫療資源分配、成本效益與可近性</a:t>
            </a:r>
            <a:endParaRPr lang="en-US" altLang="zh-TW" b="1" dirty="0"/>
          </a:p>
          <a:p>
            <a:r>
              <a:rPr lang="zh-TW" altLang="zh-TW" b="1" dirty="0"/>
              <a:t>人才培育與跨領域協作的全球需求</a:t>
            </a:r>
            <a:endParaRPr lang="en-US" altLang="zh-TW" b="1" dirty="0"/>
          </a:p>
          <a:p>
            <a:r>
              <a:rPr lang="zh-TW" altLang="zh-TW" b="1" dirty="0"/>
              <a:t>法規調適、倫理規範與社會接受度</a:t>
            </a:r>
            <a:endParaRPr lang="en-US" altLang="zh-TW" b="1" dirty="0"/>
          </a:p>
          <a:p>
            <a:r>
              <a:rPr lang="zh-TW" altLang="zh-TW" b="1" dirty="0"/>
              <a:t>全球健康不平等</a:t>
            </a:r>
            <a:r>
              <a:rPr lang="en-US" altLang="zh-TW" b="1" dirty="0"/>
              <a:t> (Health Equity)</a:t>
            </a:r>
          </a:p>
          <a:p>
            <a:r>
              <a:rPr lang="zh-TW" altLang="zh-TW" b="1" dirty="0"/>
              <a:t>應對全球公共衛生挑戰</a:t>
            </a:r>
            <a:endParaRPr lang="zh-TW" altLang="en-US" dirty="0"/>
          </a:p>
        </p:txBody>
      </p:sp>
    </p:spTree>
    <p:extLst>
      <p:ext uri="{BB962C8B-B14F-4D97-AF65-F5344CB8AC3E}">
        <p14:creationId xmlns:p14="http://schemas.microsoft.com/office/powerpoint/2010/main" val="1714623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健保署署長石崇良</a:t>
            </a:r>
          </a:p>
        </p:txBody>
      </p:sp>
      <p:sp>
        <p:nvSpPr>
          <p:cNvPr id="4" name="內容版面配置區 3"/>
          <p:cNvSpPr>
            <a:spLocks noGrp="1"/>
          </p:cNvSpPr>
          <p:nvPr>
            <p:ph idx="1"/>
          </p:nvPr>
        </p:nvSpPr>
        <p:spPr>
          <a:xfrm>
            <a:off x="107504" y="1371600"/>
            <a:ext cx="8928992" cy="4953000"/>
          </a:xfrm>
        </p:spPr>
        <p:txBody>
          <a:bodyPr/>
          <a:lstStyle/>
          <a:p>
            <a:r>
              <a:rPr lang="zh-TW" altLang="en-US" sz="3200" dirty="0"/>
              <a:t>健保平臺發展全人照護</a:t>
            </a:r>
            <a:endParaRPr lang="en-US" altLang="zh-TW" sz="3200" dirty="0"/>
          </a:p>
          <a:p>
            <a:pPr lvl="1"/>
            <a:r>
              <a:rPr lang="zh-TW" altLang="en-US" sz="2800" dirty="0"/>
              <a:t>向前與預防醫學結合、向後與從長照系統銜接</a:t>
            </a:r>
            <a:endParaRPr lang="en-US" altLang="zh-TW" sz="2800" dirty="0"/>
          </a:p>
          <a:p>
            <a:r>
              <a:rPr lang="zh-TW" altLang="en-US" sz="3200" dirty="0"/>
              <a:t>改善健保財務</a:t>
            </a:r>
            <a:endParaRPr lang="en-US" altLang="zh-TW" sz="3200" dirty="0"/>
          </a:p>
          <a:p>
            <a:r>
              <a:rPr lang="zh-TW" altLang="en-US" sz="3200" dirty="0"/>
              <a:t>發展數位醫療</a:t>
            </a:r>
            <a:endParaRPr lang="en-US" altLang="zh-TW" sz="3200" dirty="0"/>
          </a:p>
          <a:p>
            <a:pPr lvl="1"/>
            <a:r>
              <a:rPr lang="zh-TW" altLang="en-US" sz="2800" dirty="0">
                <a:solidFill>
                  <a:srgbClr val="C00000"/>
                </a:solidFill>
              </a:rPr>
              <a:t>衛福部資訊處提出的次世代醫療資訊系統（</a:t>
            </a:r>
            <a:r>
              <a:rPr lang="en-US" altLang="zh-TW" sz="2800" dirty="0">
                <a:solidFill>
                  <a:srgbClr val="C00000"/>
                </a:solidFill>
              </a:rPr>
              <a:t>HIS</a:t>
            </a:r>
            <a:r>
              <a:rPr lang="zh-TW" altLang="en-US" sz="2800" dirty="0">
                <a:solidFill>
                  <a:srgbClr val="C00000"/>
                </a:solidFill>
              </a:rPr>
              <a:t>）</a:t>
            </a:r>
            <a:endParaRPr lang="en-US" altLang="zh-TW" sz="2800" dirty="0">
              <a:solidFill>
                <a:srgbClr val="C00000"/>
              </a:solidFill>
            </a:endParaRPr>
          </a:p>
          <a:p>
            <a:pPr lvl="1"/>
            <a:r>
              <a:rPr lang="zh-TW" altLang="en-US" sz="2800" dirty="0">
                <a:solidFill>
                  <a:srgbClr val="C00000"/>
                </a:solidFill>
              </a:rPr>
              <a:t>遠距醫療</a:t>
            </a:r>
            <a:endParaRPr lang="en-US" altLang="zh-TW" sz="2800" dirty="0">
              <a:solidFill>
                <a:srgbClr val="C00000"/>
              </a:solidFill>
            </a:endParaRPr>
          </a:p>
          <a:p>
            <a:pPr lvl="1"/>
            <a:r>
              <a:rPr lang="zh-TW" altLang="en-US" sz="2800" dirty="0">
                <a:solidFill>
                  <a:srgbClr val="C00000"/>
                </a:solidFill>
              </a:rPr>
              <a:t>強化資安和保障民眾個資</a:t>
            </a:r>
            <a:endParaRPr lang="en-US" altLang="zh-TW" sz="2800" dirty="0">
              <a:solidFill>
                <a:srgbClr val="C00000"/>
              </a:solidFill>
            </a:endParaRPr>
          </a:p>
          <a:p>
            <a:r>
              <a:rPr lang="zh-TW" altLang="en-US" sz="3200" dirty="0"/>
              <a:t>健保資料庫使用符合法規</a:t>
            </a:r>
            <a:endParaRPr lang="en-US" altLang="zh-TW" sz="3200" dirty="0"/>
          </a:p>
          <a:p>
            <a:r>
              <a:rPr lang="zh-TW" altLang="en-US" sz="3200" dirty="0"/>
              <a:t>以及強化社會溝通</a:t>
            </a:r>
          </a:p>
        </p:txBody>
      </p:sp>
    </p:spTree>
    <p:extLst>
      <p:ext uri="{BB962C8B-B14F-4D97-AF65-F5344CB8AC3E}">
        <p14:creationId xmlns:p14="http://schemas.microsoft.com/office/powerpoint/2010/main" val="2013417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304800"/>
            <a:ext cx="8712968" cy="820738"/>
          </a:xfrm>
        </p:spPr>
        <p:txBody>
          <a:bodyPr/>
          <a:lstStyle/>
          <a:p>
            <a:r>
              <a:rPr lang="zh-TW" altLang="en-US" sz="3800" b="1" dirty="0"/>
              <a:t>微軟</a:t>
            </a:r>
            <a:r>
              <a:rPr lang="en-US" altLang="zh-TW" sz="3800" b="1" dirty="0"/>
              <a:t>2025.10</a:t>
            </a:r>
            <a:r>
              <a:rPr lang="zh-TW" altLang="en-US" sz="3800" b="1" dirty="0"/>
              <a:t>不支援</a:t>
            </a:r>
            <a:r>
              <a:rPr lang="en-US" altLang="zh-TW" sz="3800" b="1" dirty="0"/>
              <a:t>Windows 10</a:t>
            </a:r>
            <a:r>
              <a:rPr lang="zh-TW" altLang="en-US" sz="3800" b="1" dirty="0"/>
              <a:t>更新</a:t>
            </a:r>
            <a:endParaRPr lang="zh-TW" altLang="en-US" sz="3800" dirty="0"/>
          </a:p>
        </p:txBody>
      </p:sp>
      <p:sp>
        <p:nvSpPr>
          <p:cNvPr id="3" name="內容版面配置區 2"/>
          <p:cNvSpPr>
            <a:spLocks noGrp="1"/>
          </p:cNvSpPr>
          <p:nvPr>
            <p:ph idx="1"/>
          </p:nvPr>
        </p:nvSpPr>
        <p:spPr/>
        <p:txBody>
          <a:bodyPr/>
          <a:lstStyle/>
          <a:p>
            <a:r>
              <a:rPr lang="zh-TW" altLang="en-US" dirty="0"/>
              <a:t>升級作業系統至 </a:t>
            </a:r>
            <a:r>
              <a:rPr lang="en-US" altLang="zh-TW" dirty="0"/>
              <a:t>Windows 11</a:t>
            </a:r>
          </a:p>
          <a:p>
            <a:r>
              <a:rPr lang="zh-TW" altLang="en-US" dirty="0"/>
              <a:t>申請</a:t>
            </a:r>
            <a:r>
              <a:rPr lang="en-US" altLang="zh-TW" dirty="0"/>
              <a:t>ESU (Extended Security Updates</a:t>
            </a:r>
            <a:r>
              <a:rPr lang="zh-TW" altLang="en-US" dirty="0"/>
              <a:t>）</a:t>
            </a:r>
            <a:endParaRPr lang="en-US" altLang="zh-TW" dirty="0"/>
          </a:p>
          <a:p>
            <a:r>
              <a:rPr lang="zh-TW" altLang="en-US" dirty="0"/>
              <a:t>建立隔離環境（</a:t>
            </a:r>
            <a:r>
              <a:rPr lang="en-US" altLang="zh-TW" dirty="0"/>
              <a:t>Air-gapped or sandboxed system</a:t>
            </a:r>
            <a:r>
              <a:rPr lang="zh-TW" altLang="en-US" dirty="0"/>
              <a:t>）</a:t>
            </a:r>
            <a:endParaRPr lang="en-US" altLang="zh-TW" dirty="0"/>
          </a:p>
          <a:p>
            <a:r>
              <a:rPr lang="zh-TW" altLang="en-US" dirty="0"/>
              <a:t>虛擬化舊系統（</a:t>
            </a:r>
            <a:r>
              <a:rPr lang="en-US" altLang="zh-TW" dirty="0"/>
              <a:t>Legacy System Virtualization</a:t>
            </a:r>
            <a:r>
              <a:rPr lang="zh-TW" altLang="en-US" dirty="0"/>
              <a:t>）</a:t>
            </a:r>
            <a:endParaRPr lang="en-US" altLang="zh-TW" dirty="0"/>
          </a:p>
          <a:p>
            <a:r>
              <a:rPr lang="zh-TW" altLang="en-US" dirty="0"/>
              <a:t>汰換或升級舊系統（應用端</a:t>
            </a:r>
            <a:r>
              <a:rPr lang="en-US" altLang="zh-TW" dirty="0"/>
              <a:t>/</a:t>
            </a:r>
            <a:r>
              <a:rPr lang="zh-TW" altLang="en-US" dirty="0"/>
              <a:t>醫療儀器）</a:t>
            </a:r>
            <a:endParaRPr lang="en-US" altLang="zh-TW" dirty="0"/>
          </a:p>
          <a:p>
            <a:r>
              <a:rPr lang="zh-TW" altLang="en-US" dirty="0"/>
              <a:t>加強資安監控與補強防禦</a:t>
            </a:r>
            <a:endParaRPr lang="en-US" altLang="zh-TW" dirty="0"/>
          </a:p>
          <a:p>
            <a:pPr lvl="1"/>
            <a:r>
              <a:rPr lang="zh-TW" altLang="zh-TW" dirty="0">
                <a:latin typeface="Arial" panose="020B0604020202020204" pitchFamily="34" charset="0"/>
              </a:rPr>
              <a:t>安裝 EDR/XDR 防護系統</a:t>
            </a:r>
            <a:endParaRPr lang="en-US" altLang="zh-TW" dirty="0">
              <a:latin typeface="Arial" panose="020B0604020202020204" pitchFamily="34" charset="0"/>
            </a:endParaRPr>
          </a:p>
          <a:p>
            <a:pPr lvl="1"/>
            <a:r>
              <a:rPr lang="zh-TW" altLang="zh-TW" dirty="0">
                <a:latin typeface="Arial" panose="020B0604020202020204" pitchFamily="34" charset="0"/>
              </a:rPr>
              <a:t>加強網路監控與異常行為分析</a:t>
            </a:r>
          </a:p>
          <a:p>
            <a:pPr lvl="1"/>
            <a:r>
              <a:rPr lang="zh-TW" altLang="zh-TW" dirty="0">
                <a:latin typeface="Arial" panose="020B0604020202020204" pitchFamily="34" charset="0"/>
              </a:rPr>
              <a:t>定期進行資安稽核與模擬攻擊測試</a:t>
            </a:r>
          </a:p>
        </p:txBody>
      </p:sp>
    </p:spTree>
    <p:extLst>
      <p:ext uri="{BB962C8B-B14F-4D97-AF65-F5344CB8AC3E}">
        <p14:creationId xmlns:p14="http://schemas.microsoft.com/office/powerpoint/2010/main" val="76014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1618826" y="1371600"/>
            <a:ext cx="7201646" cy="4403898"/>
          </a:xfrm>
        </p:spPr>
        <p:txBody>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6012160" y="6536944"/>
            <a:ext cx="3078088"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0961" y="1246635"/>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429" y="1995405"/>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429" y="2806781"/>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3259" y="3573016"/>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0961" y="4354602"/>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 y="5116993"/>
            <a:ext cx="1093924" cy="658505"/>
          </a:xfrm>
          <a:prstGeom prst="rect">
            <a:avLst/>
          </a:prstGeom>
        </p:spPr>
      </p:pic>
    </p:spTree>
    <p:extLst>
      <p:ext uri="{BB962C8B-B14F-4D97-AF65-F5344CB8AC3E}">
        <p14:creationId xmlns:p14="http://schemas.microsoft.com/office/powerpoint/2010/main" val="3901914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sz="4400" b="1" dirty="0">
                <a:latin typeface="Arial Black" panose="020B0A04020102020204" pitchFamily="34" charset="0"/>
              </a:rPr>
              <a:t>智慧醫療產業</a:t>
            </a:r>
            <a:endParaRPr lang="zh-TW" altLang="en-US" dirty="0"/>
          </a:p>
        </p:txBody>
      </p:sp>
      <p:sp>
        <p:nvSpPr>
          <p:cNvPr id="7" name="文字方塊 6">
            <a:extLst>
              <a:ext uri="{FF2B5EF4-FFF2-40B4-BE49-F238E27FC236}">
                <a16:creationId xmlns:a16="http://schemas.microsoft.com/office/drawing/2014/main" id="{62A58929-8C0E-40DA-8AFE-CDA917CEDF49}"/>
              </a:ext>
            </a:extLst>
          </p:cNvPr>
          <p:cNvSpPr txBox="1"/>
          <p:nvPr/>
        </p:nvSpPr>
        <p:spPr>
          <a:xfrm>
            <a:off x="3347864" y="6525344"/>
            <a:ext cx="5760640" cy="307777"/>
          </a:xfrm>
          <a:prstGeom prst="rect">
            <a:avLst/>
          </a:prstGeom>
          <a:noFill/>
        </p:spPr>
        <p:txBody>
          <a:bodyPr wrap="square">
            <a:spAutoFit/>
          </a:bodyPr>
          <a:lstStyle/>
          <a:p>
            <a:r>
              <a:rPr lang="en-US" altLang="zh-TW" sz="1400" dirty="0">
                <a:solidFill>
                  <a:schemeClr val="bg1">
                    <a:lumMod val="50000"/>
                  </a:schemeClr>
                </a:solidFill>
              </a:rPr>
              <a:t>https://www.wealth.com.tw/articles/4d717de1-16c8-41ed-8486-aa915c95f81e</a:t>
            </a:r>
            <a:endParaRPr lang="zh-TW" altLang="en-US" sz="1400" dirty="0">
              <a:solidFill>
                <a:schemeClr val="bg1">
                  <a:lumMod val="50000"/>
                </a:schemeClr>
              </a:solidFill>
            </a:endParaRPr>
          </a:p>
        </p:txBody>
      </p:sp>
      <p:pic>
        <p:nvPicPr>
          <p:cNvPr id="11" name="內容版面配置區 10">
            <a:extLst>
              <a:ext uri="{FF2B5EF4-FFF2-40B4-BE49-F238E27FC236}">
                <a16:creationId xmlns:a16="http://schemas.microsoft.com/office/drawing/2014/main" id="{A68A7110-E1BD-4FDE-B96C-EAA450BA13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4828" y="981461"/>
            <a:ext cx="8003232" cy="5616303"/>
          </a:xfrm>
          <a:prstGeom prst="rect">
            <a:avLst/>
          </a:prstGeom>
          <a:ln>
            <a:noFill/>
          </a:ln>
          <a:effectLst>
            <a:softEdge rad="112500"/>
          </a:effectLst>
        </p:spPr>
      </p:pic>
    </p:spTree>
    <p:extLst>
      <p:ext uri="{BB962C8B-B14F-4D97-AF65-F5344CB8AC3E}">
        <p14:creationId xmlns:p14="http://schemas.microsoft.com/office/powerpoint/2010/main" val="2830268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A782A7-E681-4C91-B422-BA4CD4D9021C}"/>
              </a:ext>
            </a:extLst>
          </p:cNvPr>
          <p:cNvSpPr>
            <a:spLocks noGrp="1"/>
          </p:cNvSpPr>
          <p:nvPr>
            <p:ph type="title"/>
          </p:nvPr>
        </p:nvSpPr>
        <p:spPr/>
        <p:txBody>
          <a:bodyPr/>
          <a:lstStyle/>
          <a:p>
            <a:r>
              <a:rPr lang="en-US" altLang="zh-TW" b="1" dirty="0"/>
              <a:t>AI</a:t>
            </a:r>
            <a:r>
              <a:rPr lang="zh-TW" altLang="en-US" b="1" dirty="0"/>
              <a:t>醫療在台灣的發展</a:t>
            </a:r>
            <a:endParaRPr lang="zh-TW" altLang="en-US" dirty="0"/>
          </a:p>
        </p:txBody>
      </p:sp>
      <p:sp>
        <p:nvSpPr>
          <p:cNvPr id="3" name="內容版面配置區 2">
            <a:extLst>
              <a:ext uri="{FF2B5EF4-FFF2-40B4-BE49-F238E27FC236}">
                <a16:creationId xmlns:a16="http://schemas.microsoft.com/office/drawing/2014/main" id="{E1599F1A-06C2-43EC-9EC5-02998E10CD92}"/>
              </a:ext>
            </a:extLst>
          </p:cNvPr>
          <p:cNvSpPr>
            <a:spLocks noGrp="1"/>
          </p:cNvSpPr>
          <p:nvPr>
            <p:ph idx="1"/>
          </p:nvPr>
        </p:nvSpPr>
        <p:spPr>
          <a:xfrm>
            <a:off x="457200" y="1371600"/>
            <a:ext cx="8435280" cy="4953000"/>
          </a:xfrm>
        </p:spPr>
        <p:txBody>
          <a:bodyPr/>
          <a:lstStyle/>
          <a:p>
            <a:pPr marL="514350" indent="-514350">
              <a:buFont typeface="+mj-lt"/>
              <a:buAutoNum type="arabicPeriod"/>
            </a:pPr>
            <a:r>
              <a:rPr lang="en-US" altLang="zh-TW" sz="2800" dirty="0"/>
              <a:t>AI </a:t>
            </a:r>
            <a:r>
              <a:rPr lang="zh-TW" altLang="en-US" sz="2800" dirty="0"/>
              <a:t>判圖</a:t>
            </a:r>
            <a:r>
              <a:rPr lang="en-US" altLang="zh-TW" sz="2800" dirty="0"/>
              <a:t>(</a:t>
            </a:r>
            <a:r>
              <a:rPr lang="zh-TW" altLang="en-US" sz="2800" dirty="0"/>
              <a:t>訊號</a:t>
            </a:r>
            <a:r>
              <a:rPr lang="en-US" altLang="zh-TW" sz="2800" dirty="0"/>
              <a:t>)</a:t>
            </a:r>
            <a:r>
              <a:rPr lang="zh-TW" altLang="en-US" sz="2800" dirty="0"/>
              <a:t>與篩選</a:t>
            </a:r>
            <a:endParaRPr lang="en-US" altLang="zh-TW" sz="2800" dirty="0"/>
          </a:p>
          <a:p>
            <a:pPr marL="514350" indent="-514350">
              <a:buFont typeface="+mj-lt"/>
              <a:buAutoNum type="arabicPeriod"/>
            </a:pPr>
            <a:r>
              <a:rPr lang="zh-TW" altLang="en-US" dirty="0"/>
              <a:t>增進醫病關係</a:t>
            </a:r>
          </a:p>
          <a:p>
            <a:pPr marL="514350" indent="-514350">
              <a:buFont typeface="+mj-lt"/>
              <a:buAutoNum type="arabicPeriod"/>
            </a:pPr>
            <a:r>
              <a:rPr lang="zh-TW" altLang="en-US" dirty="0"/>
              <a:t>簡化行政流程</a:t>
            </a:r>
            <a:endParaRPr lang="en-US" altLang="zh-TW" dirty="0"/>
          </a:p>
          <a:p>
            <a:pPr marL="914400" lvl="1" indent="-514350"/>
            <a:r>
              <a:rPr lang="zh-TW" altLang="en-US" dirty="0"/>
              <a:t>讓照護者專注在照護工作，而非將時間耗費在行政工作</a:t>
            </a:r>
          </a:p>
          <a:p>
            <a:pPr marL="514350" indent="-514350">
              <a:buFont typeface="+mj-lt"/>
              <a:buAutoNum type="arabicPeriod"/>
            </a:pPr>
            <a:r>
              <a:rPr lang="zh-TW" altLang="en-US" dirty="0"/>
              <a:t>優化服務流程</a:t>
            </a:r>
          </a:p>
          <a:p>
            <a:pPr marL="514350" indent="-514350">
              <a:buFont typeface="+mj-lt"/>
              <a:buAutoNum type="arabicPeriod"/>
            </a:pPr>
            <a:r>
              <a:rPr lang="zh-TW" altLang="en-US" dirty="0"/>
              <a:t>提升營運效率</a:t>
            </a:r>
            <a:endParaRPr lang="en-US" altLang="zh-TW" dirty="0"/>
          </a:p>
          <a:p>
            <a:pPr marL="514350" indent="-514350">
              <a:buFont typeface="+mj-lt"/>
              <a:buAutoNum type="arabicPeriod"/>
            </a:pPr>
            <a:r>
              <a:rPr lang="zh-TW" altLang="en-US" dirty="0"/>
              <a:t>協助醫療決策</a:t>
            </a:r>
          </a:p>
        </p:txBody>
      </p:sp>
      <p:sp>
        <p:nvSpPr>
          <p:cNvPr id="5" name="文字方塊 4">
            <a:extLst>
              <a:ext uri="{FF2B5EF4-FFF2-40B4-BE49-F238E27FC236}">
                <a16:creationId xmlns:a16="http://schemas.microsoft.com/office/drawing/2014/main" id="{A2661D71-AF03-407C-9F70-6F66F2D51F4D}"/>
              </a:ext>
            </a:extLst>
          </p:cNvPr>
          <p:cNvSpPr txBox="1"/>
          <p:nvPr/>
        </p:nvSpPr>
        <p:spPr>
          <a:xfrm>
            <a:off x="5295150" y="6505599"/>
            <a:ext cx="3847594" cy="307777"/>
          </a:xfrm>
          <a:prstGeom prst="rect">
            <a:avLst/>
          </a:prstGeom>
          <a:noFill/>
        </p:spPr>
        <p:txBody>
          <a:bodyPr wrap="square">
            <a:spAutoFit/>
          </a:bodyPr>
          <a:lstStyle/>
          <a:p>
            <a:r>
              <a:rPr lang="zh-TW" altLang="en-US" sz="1400" dirty="0">
                <a:solidFill>
                  <a:schemeClr val="bg1">
                    <a:lumMod val="50000"/>
                  </a:schemeClr>
                </a:solidFill>
              </a:rPr>
              <a:t>https://www.bnext.com.tw/article/68429/itri040603</a:t>
            </a:r>
          </a:p>
        </p:txBody>
      </p:sp>
    </p:spTree>
    <p:extLst>
      <p:ext uri="{BB962C8B-B14F-4D97-AF65-F5344CB8AC3E}">
        <p14:creationId xmlns:p14="http://schemas.microsoft.com/office/powerpoint/2010/main" val="3609304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5004048" y="6309320"/>
            <a:ext cx="4104456" cy="523220"/>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a:t>&amp;</a:t>
            </a:r>
            <a:r>
              <a:rPr lang="zh-TW" altLang="en-US" dirty="0"/>
              <a:t>協助診斷</a:t>
            </a:r>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457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844824"/>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3888" y="4147052"/>
            <a:ext cx="5436096" cy="2378292"/>
          </a:xfrm>
          <a:prstGeom prst="rect">
            <a:avLst/>
          </a:prstGeom>
          <a:ln>
            <a:noFill/>
          </a:ln>
          <a:effectLst>
            <a:softEdge rad="112500"/>
          </a:effectLst>
        </p:spPr>
      </p:pic>
    </p:spTree>
    <p:extLst>
      <p:ext uri="{BB962C8B-B14F-4D97-AF65-F5344CB8AC3E}">
        <p14:creationId xmlns:p14="http://schemas.microsoft.com/office/powerpoint/2010/main" val="427732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5C272E2-758B-44EA-9BA4-C8A6FB03708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en-US" b="1" dirty="0">
                <a:sym typeface="Poppins"/>
              </a:rPr>
              <a:t>聯邦式學習</a:t>
            </a:r>
          </a:p>
        </p:txBody>
      </p:sp>
      <p:sp>
        <p:nvSpPr>
          <p:cNvPr id="15363" name="內容版面配置區 2">
            <a:extLst>
              <a:ext uri="{FF2B5EF4-FFF2-40B4-BE49-F238E27FC236}">
                <a16:creationId xmlns:a16="http://schemas.microsoft.com/office/drawing/2014/main" id="{E5F54F7B-47F1-4BD9-9F59-6ACD829F190F}"/>
              </a:ext>
            </a:extLst>
          </p:cNvPr>
          <p:cNvSpPr txBox="1">
            <a:spLocks noGrp="1" noChangeArrowheads="1"/>
          </p:cNvSpPr>
          <p:nvPr>
            <p:ph idx="1"/>
          </p:nvPr>
        </p:nvSpPr>
        <p:spPr>
          <a:xfrm>
            <a:off x="107504" y="1600200"/>
            <a:ext cx="8928992" cy="4924425"/>
          </a:xfrm>
        </p:spPr>
        <p:txBody>
          <a:bodyPr/>
          <a:lstStyle/>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r>
              <a:rPr lang="zh-TW" altLang="en-US" sz="3200" b="1" dirty="0">
                <a:sym typeface="Montserrat Light"/>
              </a:rPr>
              <a:t>聯邦式學習的第一個例子是</a:t>
            </a:r>
            <a:r>
              <a:rPr lang="en-US" altLang="zh-TW" sz="3200" b="1" dirty="0">
                <a:sym typeface="Montserrat Light"/>
              </a:rPr>
              <a:t>Google</a:t>
            </a:r>
            <a:r>
              <a:rPr lang="zh-TW" altLang="en-US" sz="3200" b="1" dirty="0">
                <a:sym typeface="Montserrat Light"/>
              </a:rPr>
              <a:t>鍵盤單詞預測</a:t>
            </a:r>
            <a:endParaRPr lang="en-US" altLang="zh-TW" sz="3200" b="1" dirty="0">
              <a:sym typeface="Montserrat Light"/>
            </a:endParaRPr>
          </a:p>
        </p:txBody>
      </p:sp>
      <p:sp>
        <p:nvSpPr>
          <p:cNvPr id="15364" name="投影片編號版面配置區 1">
            <a:extLst>
              <a:ext uri="{FF2B5EF4-FFF2-40B4-BE49-F238E27FC236}">
                <a16:creationId xmlns:a16="http://schemas.microsoft.com/office/drawing/2014/main" id="{A591C8FA-2286-4A5B-A797-2E1B6AA7A15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38959D2-D92E-4845-AB70-F8DEE4C1CCA6}"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42</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5365" name="圖片 3">
            <a:extLst>
              <a:ext uri="{FF2B5EF4-FFF2-40B4-BE49-F238E27FC236}">
                <a16:creationId xmlns:a16="http://schemas.microsoft.com/office/drawing/2014/main" id="{D916FB7F-E883-4CF1-BA5C-D37189D52CE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1388" y="1773238"/>
            <a:ext cx="72612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967741"/>
      </p:ext>
    </p:extLst>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05EA400-DC5F-45EC-9902-8A27009EC73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en-US" altLang="zh-TW" b="1" dirty="0">
                <a:solidFill>
                  <a:srgbClr val="252831"/>
                </a:solidFill>
                <a:latin typeface="Poppins"/>
                <a:ea typeface="標楷體" panose="03000509000000000000" pitchFamily="65" charset="-120"/>
                <a:cs typeface="Poppins"/>
                <a:sym typeface="Poppins"/>
              </a:rPr>
              <a:t>Homomorphic Encryption</a:t>
            </a:r>
            <a:endParaRPr lang="zh-TW" altLang="en-US" b="1" dirty="0">
              <a:solidFill>
                <a:srgbClr val="252831"/>
              </a:solidFill>
              <a:latin typeface="Poppins"/>
              <a:ea typeface="標楷體" panose="03000509000000000000" pitchFamily="65" charset="-120"/>
              <a:cs typeface="Poppins"/>
              <a:sym typeface="Poppins"/>
            </a:endParaRPr>
          </a:p>
        </p:txBody>
      </p:sp>
      <p:sp>
        <p:nvSpPr>
          <p:cNvPr id="13315" name="投影片編號版面配置區 1">
            <a:extLst>
              <a:ext uri="{FF2B5EF4-FFF2-40B4-BE49-F238E27FC236}">
                <a16:creationId xmlns:a16="http://schemas.microsoft.com/office/drawing/2014/main" id="{D2C09688-93F0-4134-B515-CD72DE70A87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87DE0F87-B46B-4AB0-AD7A-3ECA0B8E6790}"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43</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3316" name="圖片 4">
            <a:extLst>
              <a:ext uri="{FF2B5EF4-FFF2-40B4-BE49-F238E27FC236}">
                <a16:creationId xmlns:a16="http://schemas.microsoft.com/office/drawing/2014/main" id="{EC8A7279-C6D8-4CC5-9E6C-2C3E97FB42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2438" y="1844675"/>
            <a:ext cx="56991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818133"/>
      </p:ext>
    </p:extLst>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B258988-2220-48C3-97FD-ED3204444D97}"/>
              </a:ext>
            </a:extLst>
          </p:cNvPr>
          <p:cNvSpPr txBox="1">
            <a:spLocks noGrp="1" noChangeArrowheads="1"/>
          </p:cNvSpPr>
          <p:nvPr>
            <p:ph type="title"/>
          </p:nvPr>
        </p:nvSpPr>
        <p:spPr>
          <a:xfrm>
            <a:off x="776288" y="188913"/>
            <a:ext cx="7591425" cy="1141412"/>
          </a:xfrm>
        </p:spPr>
        <p:txBody>
          <a:bodyPr/>
          <a:lstStyle/>
          <a:p>
            <a:pPr eaLnBrk="1" hangingPunct="1">
              <a:buClr>
                <a:srgbClr val="252831"/>
              </a:buClr>
              <a:buSzPts val="1800"/>
              <a:buFont typeface="Poppins"/>
              <a:buNone/>
            </a:pPr>
            <a:r>
              <a:rPr lang="zh-TW" altLang="en-US" b="1">
                <a:solidFill>
                  <a:srgbClr val="252831"/>
                </a:solidFill>
                <a:latin typeface="Poppins"/>
                <a:ea typeface="標楷體" panose="03000509000000000000" pitchFamily="65" charset="-120"/>
                <a:cs typeface="Poppins"/>
                <a:sym typeface="Poppins"/>
              </a:rPr>
              <a:t>系統流程</a:t>
            </a:r>
          </a:p>
        </p:txBody>
      </p:sp>
      <p:sp>
        <p:nvSpPr>
          <p:cNvPr id="22531" name="投影片編號版面配置區 1">
            <a:extLst>
              <a:ext uri="{FF2B5EF4-FFF2-40B4-BE49-F238E27FC236}">
                <a16:creationId xmlns:a16="http://schemas.microsoft.com/office/drawing/2014/main" id="{A7BC15E1-4230-4D73-9714-ABECAAEE89BE}"/>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33DEB2B3-E1C8-4B47-8D7A-345CFF4F5D3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44</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22532" name="圖片 4">
            <a:extLst>
              <a:ext uri="{FF2B5EF4-FFF2-40B4-BE49-F238E27FC236}">
                <a16:creationId xmlns:a16="http://schemas.microsoft.com/office/drawing/2014/main" id="{EA265E94-FD54-4E79-AFFE-CCD6AC67D48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1757" r="4277" b="7401"/>
          <a:stretch/>
        </p:blipFill>
        <p:spPr bwMode="auto">
          <a:xfrm>
            <a:off x="69272" y="1753580"/>
            <a:ext cx="9005455" cy="45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999839"/>
      </p:ext>
    </p:extLst>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E64A4CD-B1B1-4E78-A20D-2BBB15470F7A}"/>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b="1">
                <a:solidFill>
                  <a:srgbClr val="252831"/>
                </a:solidFill>
                <a:latin typeface="標楷體" panose="03000509000000000000" pitchFamily="65" charset="-120"/>
                <a:ea typeface="標楷體" panose="03000509000000000000" pitchFamily="65" charset="-120"/>
                <a:cs typeface="Poppins"/>
                <a:sym typeface="Poppins"/>
              </a:rPr>
              <a:t>原始矩陣</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 &amp; </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0723" name="投影片編號版面配置區 1">
            <a:extLst>
              <a:ext uri="{FF2B5EF4-FFF2-40B4-BE49-F238E27FC236}">
                <a16:creationId xmlns:a16="http://schemas.microsoft.com/office/drawing/2014/main" id="{C577C674-1B85-4579-AE8D-F6CDE86A816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B5CC6AD4-0D52-4487-9F1C-5DABC93BAEBD}"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45</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0724" name="圖片 5">
            <a:extLst>
              <a:ext uri="{FF2B5EF4-FFF2-40B4-BE49-F238E27FC236}">
                <a16:creationId xmlns:a16="http://schemas.microsoft.com/office/drawing/2014/main" id="{1BCE2F16-8F36-4125-B1EA-D91F20E7FCD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5288"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圖片 6">
            <a:extLst>
              <a:ext uri="{FF2B5EF4-FFF2-40B4-BE49-F238E27FC236}">
                <a16:creationId xmlns:a16="http://schemas.microsoft.com/office/drawing/2014/main" id="{9516F03D-F22B-4FE1-AFF7-A47D517994D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56100"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669198"/>
      </p:ext>
    </p:extLst>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31F6298-79A9-4CF1-9330-5AED51911067}"/>
              </a:ext>
            </a:extLst>
          </p:cNvPr>
          <p:cNvSpPr txBox="1">
            <a:spLocks noGrp="1" noChangeArrowheads="1"/>
          </p:cNvSpPr>
          <p:nvPr>
            <p:ph type="title"/>
          </p:nvPr>
        </p:nvSpPr>
        <p:spPr>
          <a:xfrm>
            <a:off x="776288" y="536575"/>
            <a:ext cx="8116887" cy="1143000"/>
          </a:xfrm>
        </p:spPr>
        <p:txBody>
          <a:bodyPr/>
          <a:lstStyle/>
          <a:p>
            <a:pPr eaLnBrk="1" hangingPunct="1">
              <a:buClr>
                <a:srgbClr val="252831"/>
              </a:buClr>
              <a:buSzPts val="1800"/>
              <a:buFont typeface="Poppins"/>
              <a:buNone/>
            </a:pP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sz="3600" b="1">
                <a:solidFill>
                  <a:srgbClr val="252831"/>
                </a:solidFill>
                <a:latin typeface="標楷體" panose="03000509000000000000" pitchFamily="65" charset="-120"/>
                <a:ea typeface="標楷體" panose="03000509000000000000" pitchFamily="65" charset="-120"/>
                <a:cs typeface="Poppins"/>
                <a:sym typeface="Poppins"/>
              </a:rPr>
              <a:t>的</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endParaRPr lang="en-US" altLang="zh-TW" sz="3600" b="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4819" name="投影片編號版面配置區 1">
            <a:extLst>
              <a:ext uri="{FF2B5EF4-FFF2-40B4-BE49-F238E27FC236}">
                <a16:creationId xmlns:a16="http://schemas.microsoft.com/office/drawing/2014/main" id="{5189F640-77D0-446C-AE9C-0A0683FD9B5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9D5BB613-3885-43D6-A2F2-0E0B281F8D7C}"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46</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4820" name="圖片 4">
            <a:extLst>
              <a:ext uri="{FF2B5EF4-FFF2-40B4-BE49-F238E27FC236}">
                <a16:creationId xmlns:a16="http://schemas.microsoft.com/office/drawing/2014/main" id="{C59001AF-691A-4EBB-9369-24AB8618923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9613" y="1763713"/>
            <a:ext cx="4929187"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837633"/>
      </p:ext>
    </p:extLst>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28CE991-F404-4AF8-8851-378B64320BB3}"/>
              </a:ext>
            </a:extLst>
          </p:cNvPr>
          <p:cNvSpPr txBox="1">
            <a:spLocks noGrp="1" noChangeArrowheads="1"/>
          </p:cNvSpPr>
          <p:nvPr>
            <p:ph type="title"/>
          </p:nvPr>
        </p:nvSpPr>
        <p:spPr>
          <a:xfrm>
            <a:off x="776288" y="536575"/>
            <a:ext cx="7953375" cy="1143000"/>
          </a:xfrm>
        </p:spPr>
        <p:txBody>
          <a:bodyPr/>
          <a:lstStyle/>
          <a:p>
            <a:pPr eaLnBrk="1" hangingPunct="1">
              <a:buClr>
                <a:srgbClr val="252831"/>
              </a:buClr>
              <a:buSzPts val="1800"/>
              <a:buFont typeface="Poppins"/>
              <a:buNone/>
            </a:pP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b="1">
                <a:solidFill>
                  <a:srgbClr val="252831"/>
                </a:solidFill>
                <a:latin typeface="標楷體" panose="03000509000000000000" pitchFamily="65" charset="-120"/>
                <a:ea typeface="標楷體" panose="03000509000000000000" pitchFamily="65" charset="-120"/>
                <a:cs typeface="Times New Roman" panose="02020603050405020304" pitchFamily="18" charset="0"/>
                <a:sym typeface="Poppins"/>
              </a:rPr>
              <a:t>的</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CKEMA</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5843" name="投影片編號版面配置區 1">
            <a:extLst>
              <a:ext uri="{FF2B5EF4-FFF2-40B4-BE49-F238E27FC236}">
                <a16:creationId xmlns:a16="http://schemas.microsoft.com/office/drawing/2014/main" id="{CA748C5E-1955-4C0A-A888-173D6294933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BD4E05D-E98B-41FD-BDCB-06F8A1A1C05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47</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5844" name="圖片 4">
            <a:extLst>
              <a:ext uri="{FF2B5EF4-FFF2-40B4-BE49-F238E27FC236}">
                <a16:creationId xmlns:a16="http://schemas.microsoft.com/office/drawing/2014/main" id="{EAD9FC42-39A9-4293-B72B-E7018907BBB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39938" y="2492375"/>
            <a:ext cx="506412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614363"/>
      </p:ext>
    </p:extLst>
  </p:cSld>
  <p:clrMapOvr>
    <a:masterClrMapping/>
  </p:clrMapOvr>
  <p:transition>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77910A9-9DB5-4A37-B880-3B93D65F2E7A}"/>
              </a:ext>
            </a:extLst>
          </p:cNvPr>
          <p:cNvSpPr>
            <a:spLocks noGrp="1" noRot="1" noChangeAspect="1" noMove="1" noResize="1" noEditPoints="1" noAdjustHandles="1" noChangeArrowheads="1" noChangeShapeType="1" noTextEdit="1"/>
          </p:cNvSpPr>
          <p:nvPr>
            <p:ph type="title"/>
          </p:nvPr>
        </p:nvSpPr>
        <p:spPr>
          <a:blipFill>
            <a:blip r:embed="rId2" cstate="email">
              <a:extLst>
                <a:ext uri="{28A0092B-C50C-407E-A947-70E740481C1C}">
                  <a14:useLocalDpi xmlns:a14="http://schemas.microsoft.com/office/drawing/2010/main"/>
                </a:ext>
              </a:extLst>
            </a:blip>
            <a:stretch>
              <a:fillRect l="-4414" b="-29947"/>
            </a:stretch>
          </a:blipFill>
        </p:spPr>
        <p:txBody>
          <a:bodyPr/>
          <a:lstStyle/>
          <a:p>
            <a:pPr eaLnBrk="1" hangingPunct="1">
              <a:defRPr/>
            </a:pPr>
            <a:r>
              <a:rPr lang="zh-TW" altLang="en-US" dirty="0">
                <a:noFill/>
              </a:rPr>
              <a:t> </a:t>
            </a:r>
          </a:p>
        </p:txBody>
      </p:sp>
      <p:sp>
        <p:nvSpPr>
          <p:cNvPr id="37891" name="投影片編號版面配置區 1">
            <a:extLst>
              <a:ext uri="{FF2B5EF4-FFF2-40B4-BE49-F238E27FC236}">
                <a16:creationId xmlns:a16="http://schemas.microsoft.com/office/drawing/2014/main" id="{046A219E-2E53-4E05-ABE4-2B5787C5E59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0AEEF42C-DAE9-4672-B518-4EC0AA1D8D7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48</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7892" name="圖片 4">
            <a:extLst>
              <a:ext uri="{FF2B5EF4-FFF2-40B4-BE49-F238E27FC236}">
                <a16:creationId xmlns:a16="http://schemas.microsoft.com/office/drawing/2014/main" id="{32805C75-F73A-455C-B1D4-9CF605D2A90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2125" y="2492375"/>
            <a:ext cx="40084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圖片 5">
            <a:extLst>
              <a:ext uri="{FF2B5EF4-FFF2-40B4-BE49-F238E27FC236}">
                <a16:creationId xmlns:a16="http://schemas.microsoft.com/office/drawing/2014/main" id="{CE2334D6-C8DD-44EA-ABF1-40F55B70C70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3438" y="2492375"/>
            <a:ext cx="38163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04586"/>
      </p:ext>
    </p:extLst>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10BAB57-49FA-4DB4-8CCA-704D94806662}"/>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原本</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zh-TW" altLang="en-US" sz="3200" b="1" baseline="-25000">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分別解回來的</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&amp;</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zh-TW" altLang="en-US" sz="3200"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8915" name="投影片編號版面配置區 1">
            <a:extLst>
              <a:ext uri="{FF2B5EF4-FFF2-40B4-BE49-F238E27FC236}">
                <a16:creationId xmlns:a16="http://schemas.microsoft.com/office/drawing/2014/main" id="{F079DF30-8F68-483D-93D6-2288509CB10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616C656C-DC0C-418A-A19D-8F97BF9B874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49</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8916" name="圖片 5">
            <a:extLst>
              <a:ext uri="{FF2B5EF4-FFF2-40B4-BE49-F238E27FC236}">
                <a16:creationId xmlns:a16="http://schemas.microsoft.com/office/drawing/2014/main" id="{7EFDE9C9-B1FE-40F5-A6BA-691AD326D16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900" y="2852738"/>
            <a:ext cx="3327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圖片 6">
            <a:extLst>
              <a:ext uri="{FF2B5EF4-FFF2-40B4-BE49-F238E27FC236}">
                <a16:creationId xmlns:a16="http://schemas.microsoft.com/office/drawing/2014/main" id="{08CF6AE0-A8A0-4793-B522-2082C8A1B16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0" y="2154238"/>
            <a:ext cx="3367088"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圖片 7">
            <a:extLst>
              <a:ext uri="{FF2B5EF4-FFF2-40B4-BE49-F238E27FC236}">
                <a16:creationId xmlns:a16="http://schemas.microsoft.com/office/drawing/2014/main" id="{0A2B68B5-0864-41E0-ACDE-1431547A8A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87875" y="4449763"/>
            <a:ext cx="33670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10418"/>
      </p:ext>
    </p:extLst>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E52B2D-CF3C-4709-BC1F-CEC6218742FD}"/>
              </a:ext>
            </a:extLst>
          </p:cNvPr>
          <p:cNvSpPr>
            <a:spLocks noGrp="1"/>
          </p:cNvSpPr>
          <p:nvPr>
            <p:ph type="title"/>
          </p:nvPr>
        </p:nvSpPr>
        <p:spPr/>
        <p:txBody>
          <a:bodyPr/>
          <a:lstStyle/>
          <a:p>
            <a:r>
              <a:rPr lang="zh-TW" altLang="en-US" dirty="0"/>
              <a:t>高榮、萬芳等</a:t>
            </a:r>
            <a:r>
              <a:rPr lang="en-US" altLang="zh-TW" dirty="0"/>
              <a:t>24</a:t>
            </a:r>
            <a:r>
              <a:rPr lang="zh-TW" altLang="en-US" dirty="0"/>
              <a:t>家：保險區塊鏈</a:t>
            </a:r>
          </a:p>
        </p:txBody>
      </p:sp>
      <p:sp>
        <p:nvSpPr>
          <p:cNvPr id="3" name="內容版面配置區 2">
            <a:extLst>
              <a:ext uri="{FF2B5EF4-FFF2-40B4-BE49-F238E27FC236}">
                <a16:creationId xmlns:a16="http://schemas.microsoft.com/office/drawing/2014/main" id="{9E6A43DB-E1AB-4A25-90FB-6726D4346E49}"/>
              </a:ext>
            </a:extLst>
          </p:cNvPr>
          <p:cNvSpPr>
            <a:spLocks noGrp="1"/>
          </p:cNvSpPr>
          <p:nvPr>
            <p:ph idx="1"/>
          </p:nvPr>
        </p:nvSpPr>
        <p:spPr>
          <a:xfrm>
            <a:off x="457200" y="3861048"/>
            <a:ext cx="8229600" cy="2463552"/>
          </a:xfrm>
        </p:spPr>
        <p:txBody>
          <a:bodyPr/>
          <a:lstStyle/>
          <a:p>
            <a:r>
              <a:rPr lang="zh-TW" altLang="en-US" dirty="0"/>
              <a:t>理賠原本</a:t>
            </a:r>
            <a:r>
              <a:rPr lang="en-US" altLang="zh-TW" dirty="0"/>
              <a:t>13</a:t>
            </a:r>
            <a:r>
              <a:rPr lang="zh-TW" altLang="en-US" dirty="0"/>
              <a:t>天縮短為</a:t>
            </a:r>
            <a:r>
              <a:rPr lang="en-US" altLang="zh-TW" dirty="0"/>
              <a:t>3.6</a:t>
            </a:r>
            <a:r>
              <a:rPr lang="zh-TW" altLang="en-US" dirty="0"/>
              <a:t>天</a:t>
            </a:r>
            <a:r>
              <a:rPr lang="en-US" altLang="zh-TW" dirty="0"/>
              <a:t>,</a:t>
            </a:r>
            <a:r>
              <a:rPr lang="zh-TW" altLang="en-US" dirty="0"/>
              <a:t> 無紙化</a:t>
            </a:r>
            <a:endParaRPr lang="en-US" altLang="zh-TW" dirty="0"/>
          </a:p>
          <a:p>
            <a:r>
              <a:rPr lang="zh-TW" altLang="en-US" dirty="0"/>
              <a:t>醫院每年省下</a:t>
            </a:r>
            <a:r>
              <a:rPr lang="en-US" altLang="zh-TW" dirty="0"/>
              <a:t>211</a:t>
            </a:r>
            <a:r>
              <a:rPr lang="zh-TW" altLang="en-US" dirty="0"/>
              <a:t>小時的病歷申請審查時間</a:t>
            </a:r>
            <a:endParaRPr lang="en-US" altLang="zh-TW" dirty="0"/>
          </a:p>
          <a:p>
            <a:r>
              <a:rPr lang="zh-TW" altLang="en-US" dirty="0"/>
              <a:t>壽險公司每年省下近</a:t>
            </a:r>
            <a:r>
              <a:rPr lang="en-US" altLang="zh-TW" dirty="0"/>
              <a:t>3,000</a:t>
            </a:r>
            <a:r>
              <a:rPr lang="zh-TW" altLang="en-US" dirty="0"/>
              <a:t>小時的理賠個案病歷調閱審查時間</a:t>
            </a:r>
            <a:endParaRPr lang="en-US" altLang="zh-TW" dirty="0"/>
          </a:p>
          <a:p>
            <a:r>
              <a:rPr lang="en-US" altLang="zh-TW" dirty="0"/>
              <a:t>2.0</a:t>
            </a:r>
            <a:r>
              <a:rPr lang="zh-TW" altLang="en-US" dirty="0"/>
              <a:t>版結構化病歷，</a:t>
            </a:r>
            <a:r>
              <a:rPr lang="en-US" altLang="zh-TW" dirty="0"/>
              <a:t>XML</a:t>
            </a:r>
            <a:r>
              <a:rPr lang="zh-TW" altLang="en-US" dirty="0"/>
              <a:t>自動上傳到壽險公會平臺</a:t>
            </a:r>
          </a:p>
        </p:txBody>
      </p:sp>
      <p:sp>
        <p:nvSpPr>
          <p:cNvPr id="5" name="文字方塊 4">
            <a:extLst>
              <a:ext uri="{FF2B5EF4-FFF2-40B4-BE49-F238E27FC236}">
                <a16:creationId xmlns:a16="http://schemas.microsoft.com/office/drawing/2014/main" id="{B2A6FEB7-6D09-4FD7-BFF8-10368AF85356}"/>
              </a:ext>
            </a:extLst>
          </p:cNvPr>
          <p:cNvSpPr txBox="1"/>
          <p:nvPr/>
        </p:nvSpPr>
        <p:spPr>
          <a:xfrm>
            <a:off x="5921896" y="6453336"/>
            <a:ext cx="3222104" cy="307777"/>
          </a:xfrm>
          <a:prstGeom prst="rect">
            <a:avLst/>
          </a:prstGeom>
          <a:noFill/>
        </p:spPr>
        <p:txBody>
          <a:bodyPr wrap="square">
            <a:spAutoFit/>
          </a:bodyPr>
          <a:lstStyle/>
          <a:p>
            <a:r>
              <a:rPr lang="zh-TW" altLang="en-US" sz="1400" dirty="0">
                <a:solidFill>
                  <a:schemeClr val="bg1">
                    <a:lumMod val="50000"/>
                  </a:schemeClr>
                </a:solidFill>
              </a:rPr>
              <a:t>https://www.ithome.com.tw/news/15521</a:t>
            </a:r>
            <a:r>
              <a:rPr lang="en-US" altLang="zh-TW" sz="1400" dirty="0">
                <a:solidFill>
                  <a:schemeClr val="bg1">
                    <a:lumMod val="50000"/>
                  </a:schemeClr>
                </a:solidFill>
              </a:rPr>
              <a:t>6</a:t>
            </a:r>
            <a:endParaRPr lang="zh-TW" altLang="en-US" sz="1400" dirty="0">
              <a:solidFill>
                <a:schemeClr val="bg1">
                  <a:lumMod val="50000"/>
                </a:schemeClr>
              </a:solidFill>
            </a:endParaRPr>
          </a:p>
        </p:txBody>
      </p:sp>
      <p:pic>
        <p:nvPicPr>
          <p:cNvPr id="7" name="圖片 6">
            <a:extLst>
              <a:ext uri="{FF2B5EF4-FFF2-40B4-BE49-F238E27FC236}">
                <a16:creationId xmlns:a16="http://schemas.microsoft.com/office/drawing/2014/main" id="{866DF44F-8287-4E0D-A01E-36E484B4B8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644" y="1000508"/>
            <a:ext cx="6408712" cy="2803812"/>
          </a:xfrm>
          <a:prstGeom prst="rect">
            <a:avLst/>
          </a:prstGeom>
          <a:ln>
            <a:noFill/>
          </a:ln>
          <a:effectLst>
            <a:softEdge rad="112500"/>
          </a:effectLst>
        </p:spPr>
      </p:pic>
    </p:spTree>
    <p:extLst>
      <p:ext uri="{BB962C8B-B14F-4D97-AF65-F5344CB8AC3E}">
        <p14:creationId xmlns:p14="http://schemas.microsoft.com/office/powerpoint/2010/main" val="36197524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2023~2025 WEF </a:t>
            </a:r>
            <a:br>
              <a:rPr lang="en-US" altLang="zh-TW" b="1" dirty="0">
                <a:latin typeface="Arial Black" panose="020B0A04020102020204" pitchFamily="34" charset="0"/>
              </a:rPr>
            </a:br>
            <a:r>
              <a:rPr lang="zh-TW" altLang="en-US" b="1" dirty="0">
                <a:latin typeface="Arial Black" panose="020B0A04020102020204" pitchFamily="34" charset="0"/>
              </a:rPr>
              <a:t>全球風險評估報告</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1603689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0B67EEB-4504-4305-9D70-BEA93BC1A8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5783"/>
            <a:ext cx="4536504" cy="6461789"/>
          </a:xfrm>
          <a:prstGeom prst="rect">
            <a:avLst/>
          </a:prstGeom>
        </p:spPr>
      </p:pic>
      <p:sp>
        <p:nvSpPr>
          <p:cNvPr id="4" name="文字方塊 3"/>
          <p:cNvSpPr txBox="1"/>
          <p:nvPr/>
        </p:nvSpPr>
        <p:spPr>
          <a:xfrm>
            <a:off x="2555776" y="6491466"/>
            <a:ext cx="6416547" cy="360040"/>
          </a:xfrm>
          <a:prstGeom prst="rect">
            <a:avLst/>
          </a:prstGeom>
          <a:noFill/>
          <a:ln>
            <a:noFill/>
          </a:ln>
        </p:spPr>
        <p:txBody>
          <a:bodyPr wrap="none" lIns="81638" tIns="40819" rIns="81638" bIns="40819" compatLnSpc="0"/>
          <a:lstStyle/>
          <a:p>
            <a:pPr>
              <a:spcBef>
                <a:spcPts val="0"/>
              </a:spcBef>
              <a:spcAft>
                <a:spcPts val="0"/>
              </a:spcAft>
            </a:pPr>
            <a:r>
              <a:rPr lang="en-US" sz="1633" dirty="0">
                <a:latin typeface="Liberation Sans" pitchFamily="18"/>
                <a:ea typeface="文鼎ＰＬ新宋" pitchFamily="2"/>
                <a:cs typeface="文鼎ＰＬ新宋" pitchFamily="2"/>
              </a:rPr>
              <a:t>https://www3.weforum.org/docs/WEF_Global_Risks_Report_2023.pdf</a:t>
            </a:r>
          </a:p>
        </p:txBody>
      </p:sp>
      <p:pic>
        <p:nvPicPr>
          <p:cNvPr id="8" name="圖片 7">
            <a:extLst>
              <a:ext uri="{FF2B5EF4-FFF2-40B4-BE49-F238E27FC236}">
                <a16:creationId xmlns:a16="http://schemas.microsoft.com/office/drawing/2014/main" id="{1DAFD80E-FB2D-4164-A671-7F11176A8C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2380" y="19403"/>
            <a:ext cx="5311620" cy="3754448"/>
          </a:xfrm>
          <a:prstGeom prst="rect">
            <a:avLst/>
          </a:prstGeom>
          <a:ln>
            <a:noFill/>
          </a:ln>
          <a:effectLst>
            <a:softEdge rad="112500"/>
          </a:effectLst>
        </p:spPr>
      </p:pic>
      <p:pic>
        <p:nvPicPr>
          <p:cNvPr id="10" name="圖片 9">
            <a:extLst>
              <a:ext uri="{FF2B5EF4-FFF2-40B4-BE49-F238E27FC236}">
                <a16:creationId xmlns:a16="http://schemas.microsoft.com/office/drawing/2014/main" id="{3FC5EEA6-26D4-462A-97B1-4398F8CA16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0072" y="3773851"/>
            <a:ext cx="3010320" cy="2743583"/>
          </a:xfrm>
          <a:prstGeom prst="rect">
            <a:avLst/>
          </a:prstGeom>
        </p:spPr>
      </p:pic>
    </p:spTree>
    <p:extLst>
      <p:ext uri="{BB962C8B-B14F-4D97-AF65-F5344CB8AC3E}">
        <p14:creationId xmlns:p14="http://schemas.microsoft.com/office/powerpoint/2010/main" val="3821416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7AD7072-E2C0-401F-9B81-4EF027A6CC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9" y="75595"/>
            <a:ext cx="9145640" cy="6737781"/>
          </a:xfrm>
          <a:prstGeom prst="rect">
            <a:avLst/>
          </a:prstGeom>
        </p:spPr>
      </p:pic>
    </p:spTree>
    <p:extLst>
      <p:ext uri="{BB962C8B-B14F-4D97-AF65-F5344CB8AC3E}">
        <p14:creationId xmlns:p14="http://schemas.microsoft.com/office/powerpoint/2010/main" val="1874461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EE58074-F09F-4300-BF76-A496E97C00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422" y="924485"/>
            <a:ext cx="3489284" cy="5038067"/>
          </a:xfrm>
          <a:prstGeom prst="rect">
            <a:avLst/>
          </a:prstGeom>
        </p:spPr>
      </p:pic>
      <p:sp>
        <p:nvSpPr>
          <p:cNvPr id="6" name="文字方塊 5">
            <a:extLst>
              <a:ext uri="{FF2B5EF4-FFF2-40B4-BE49-F238E27FC236}">
                <a16:creationId xmlns:a16="http://schemas.microsoft.com/office/drawing/2014/main" id="{553F37AB-76B7-4C42-874B-AE89531FE14F}"/>
              </a:ext>
            </a:extLst>
          </p:cNvPr>
          <p:cNvSpPr txBox="1"/>
          <p:nvPr/>
        </p:nvSpPr>
        <p:spPr>
          <a:xfrm>
            <a:off x="5506572" y="5731719"/>
            <a:ext cx="3637429" cy="253916"/>
          </a:xfrm>
          <a:prstGeom prst="rect">
            <a:avLst/>
          </a:prstGeom>
          <a:noFill/>
        </p:spPr>
        <p:txBody>
          <a:bodyPr wrap="square">
            <a:spAutoFit/>
          </a:bodyPr>
          <a:lstStyle/>
          <a:p>
            <a:r>
              <a:rPr lang="zh-TW" altLang="en-US" sz="1050" dirty="0">
                <a:solidFill>
                  <a:schemeClr val="bg1">
                    <a:lumMod val="50000"/>
                  </a:schemeClr>
                </a:solidFill>
              </a:rPr>
              <a:t>https://www.weforum.org/publications/global-risks-report-2024</a:t>
            </a:r>
          </a:p>
        </p:txBody>
      </p:sp>
      <p:pic>
        <p:nvPicPr>
          <p:cNvPr id="8" name="圖片 7">
            <a:extLst>
              <a:ext uri="{FF2B5EF4-FFF2-40B4-BE49-F238E27FC236}">
                <a16:creationId xmlns:a16="http://schemas.microsoft.com/office/drawing/2014/main" id="{2EA75FCE-2E24-4236-991D-16F2B12185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3620" y="924485"/>
            <a:ext cx="3126427" cy="3015681"/>
          </a:xfrm>
          <a:prstGeom prst="rect">
            <a:avLst/>
          </a:prstGeom>
        </p:spPr>
      </p:pic>
      <p:pic>
        <p:nvPicPr>
          <p:cNvPr id="10" name="圖片 9">
            <a:extLst>
              <a:ext uri="{FF2B5EF4-FFF2-40B4-BE49-F238E27FC236}">
                <a16:creationId xmlns:a16="http://schemas.microsoft.com/office/drawing/2014/main" id="{136DD240-0771-49D1-BB38-AD075F7BFF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15853" y="2837517"/>
            <a:ext cx="3027269" cy="2894202"/>
          </a:xfrm>
          <a:prstGeom prst="rect">
            <a:avLst/>
          </a:prstGeom>
        </p:spPr>
      </p:pic>
    </p:spTree>
    <p:extLst>
      <p:ext uri="{BB962C8B-B14F-4D97-AF65-F5344CB8AC3E}">
        <p14:creationId xmlns:p14="http://schemas.microsoft.com/office/powerpoint/2010/main" val="2214841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23E0B67-ABEB-40CA-A39E-F112C1023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1" y="620688"/>
            <a:ext cx="8884167" cy="5544616"/>
          </a:xfrm>
          <a:prstGeom prst="rect">
            <a:avLst/>
          </a:prstGeom>
          <a:ln>
            <a:noFill/>
          </a:ln>
          <a:effectLst>
            <a:softEdge rad="112500"/>
          </a:effectLst>
        </p:spPr>
      </p:pic>
    </p:spTree>
    <p:extLst>
      <p:ext uri="{BB962C8B-B14F-4D97-AF65-F5344CB8AC3E}">
        <p14:creationId xmlns:p14="http://schemas.microsoft.com/office/powerpoint/2010/main" val="1457023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3699756-9B6C-4DAA-8C9D-F49697E101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93" y="166863"/>
            <a:ext cx="9144000" cy="6436269"/>
          </a:xfrm>
          <a:prstGeom prst="rect">
            <a:avLst/>
          </a:prstGeom>
        </p:spPr>
      </p:pic>
      <p:sp>
        <p:nvSpPr>
          <p:cNvPr id="5" name="橢圓 4">
            <a:extLst>
              <a:ext uri="{FF2B5EF4-FFF2-40B4-BE49-F238E27FC236}">
                <a16:creationId xmlns:a16="http://schemas.microsoft.com/office/drawing/2014/main" id="{68D1EAB0-8BB0-49C2-AC5B-19D176A00620}"/>
              </a:ext>
            </a:extLst>
          </p:cNvPr>
          <p:cNvSpPr/>
          <p:nvPr/>
        </p:nvSpPr>
        <p:spPr bwMode="auto">
          <a:xfrm>
            <a:off x="611560" y="2348880"/>
            <a:ext cx="3600400" cy="1728192"/>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7" name="橢圓 6">
            <a:extLst>
              <a:ext uri="{FF2B5EF4-FFF2-40B4-BE49-F238E27FC236}">
                <a16:creationId xmlns:a16="http://schemas.microsoft.com/office/drawing/2014/main" id="{65B3BBF5-81A2-4510-8B44-DB20327F1646}"/>
              </a:ext>
            </a:extLst>
          </p:cNvPr>
          <p:cNvSpPr/>
          <p:nvPr/>
        </p:nvSpPr>
        <p:spPr bwMode="auto">
          <a:xfrm>
            <a:off x="4644008" y="1484784"/>
            <a:ext cx="1944216" cy="576064"/>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文字方塊 9">
            <a:extLst>
              <a:ext uri="{FF2B5EF4-FFF2-40B4-BE49-F238E27FC236}">
                <a16:creationId xmlns:a16="http://schemas.microsoft.com/office/drawing/2014/main" id="{3E2D6B74-1C17-4402-A902-D26F59F23A2F}"/>
              </a:ext>
            </a:extLst>
          </p:cNvPr>
          <p:cNvSpPr txBox="1"/>
          <p:nvPr/>
        </p:nvSpPr>
        <p:spPr>
          <a:xfrm>
            <a:off x="5759" y="548680"/>
            <a:ext cx="902811" cy="523220"/>
          </a:xfrm>
          <a:prstGeom prst="rect">
            <a:avLst/>
          </a:prstGeom>
          <a:noFill/>
        </p:spPr>
        <p:txBody>
          <a:bodyPr wrap="none" rtlCol="0">
            <a:spAutoFit/>
          </a:bodyPr>
          <a:lstStyle/>
          <a:p>
            <a:r>
              <a:rPr lang="en-US" altLang="zh-TW" sz="2800" dirty="0"/>
              <a:t>2023</a:t>
            </a:r>
            <a:endParaRPr lang="zh-TW" altLang="en-US" sz="2800" dirty="0"/>
          </a:p>
        </p:txBody>
      </p:sp>
    </p:spTree>
    <p:extLst>
      <p:ext uri="{BB962C8B-B14F-4D97-AF65-F5344CB8AC3E}">
        <p14:creationId xmlns:p14="http://schemas.microsoft.com/office/powerpoint/2010/main" val="1710049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5506561" y="5731560"/>
            <a:ext cx="3637440" cy="253916"/>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43808" y="0"/>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55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255017"/>
      </p:ext>
    </p:extLst>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9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525371"/>
      </p:ext>
    </p:extLst>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67544" y="1844824"/>
            <a:ext cx="8424936" cy="1944216"/>
          </a:xfrm>
        </p:spPr>
        <p:txBody>
          <a:bodyPr/>
          <a:lstStyle/>
          <a:p>
            <a:pPr marL="0" indent="0" algn="ctr">
              <a:buNone/>
            </a:pPr>
            <a:r>
              <a:rPr lang="zh-TW" altLang="en-US" dirty="0">
                <a:ea typeface="華康勘亭流" panose="02010609000101010101" pitchFamily="49" charset="-120"/>
              </a:rPr>
              <a:t>遠端工作員工成為最具吸引力的頭號目標</a:t>
            </a:r>
            <a:endParaRPr lang="en-US" altLang="zh-TW" dirty="0">
              <a:ea typeface="華康勘亭流" panose="02010609000101010101" pitchFamily="49" charset="-120"/>
            </a:endParaRPr>
          </a:p>
          <a:p>
            <a:r>
              <a:rPr lang="en-US" altLang="zh-TW" dirty="0"/>
              <a:t>&gt;</a:t>
            </a:r>
            <a:r>
              <a:rPr lang="zh-TW" altLang="en-US" dirty="0"/>
              <a:t> </a:t>
            </a:r>
            <a:r>
              <a:rPr lang="en-US" altLang="zh-TW" dirty="0"/>
              <a:t>80% </a:t>
            </a:r>
            <a:r>
              <a:rPr lang="zh-TW" altLang="en-US" dirty="0"/>
              <a:t>跨國公司承認尚未準備好轉變為遠距工作</a:t>
            </a:r>
            <a:endParaRPr lang="en-US" altLang="zh-TW" dirty="0"/>
          </a:p>
          <a:p>
            <a:r>
              <a:rPr lang="zh-TW" altLang="en-US" dirty="0"/>
              <a:t>網路釣魚攻擊</a:t>
            </a:r>
            <a:r>
              <a:rPr lang="en-US" altLang="zh-TW" dirty="0"/>
              <a:t>2020 22.2% </a:t>
            </a:r>
            <a:r>
              <a:rPr lang="en-US" altLang="zh-TW" dirty="0">
                <a:sym typeface="Symbol" panose="05050102010706020507" pitchFamily="18" charset="2"/>
              </a:rPr>
              <a:t></a:t>
            </a:r>
            <a:r>
              <a:rPr lang="en-US" altLang="zh-TW" dirty="0"/>
              <a:t> 2021 58%</a:t>
            </a:r>
          </a:p>
          <a:p>
            <a:r>
              <a:rPr lang="zh-TW" altLang="en-US" dirty="0"/>
              <a:t>多因子身份驗證</a:t>
            </a:r>
            <a:r>
              <a:rPr lang="en-US" altLang="zh-TW" dirty="0"/>
              <a:t>(MFA)</a:t>
            </a:r>
            <a:r>
              <a:rPr lang="zh-TW" altLang="en-US" dirty="0"/>
              <a:t>重要，</a:t>
            </a:r>
            <a:r>
              <a:rPr lang="en-US" altLang="zh-TW" dirty="0"/>
              <a:t>But 47% IT</a:t>
            </a:r>
            <a:r>
              <a:rPr lang="zh-TW" altLang="en-US" dirty="0"/>
              <a:t>未部署 </a:t>
            </a:r>
            <a:r>
              <a:rPr lang="en-US" altLang="zh-TW" dirty="0"/>
              <a:t>MFA </a:t>
            </a:r>
            <a:r>
              <a:rPr lang="zh-TW" altLang="en-US" dirty="0"/>
              <a:t>解決方案</a:t>
            </a:r>
            <a:endParaRPr lang="en-US" altLang="zh-TW" dirty="0"/>
          </a:p>
          <a:p>
            <a:endParaRPr lang="zh-TW" altLang="en-US" dirty="0"/>
          </a:p>
        </p:txBody>
      </p:sp>
      <p:sp>
        <p:nvSpPr>
          <p:cNvPr id="6" name="矩形 5"/>
          <p:cNvSpPr/>
          <p:nvPr/>
        </p:nvSpPr>
        <p:spPr>
          <a:xfrm>
            <a:off x="2627784" y="6505599"/>
            <a:ext cx="6480720" cy="307777"/>
          </a:xfrm>
          <a:prstGeom prst="rect">
            <a:avLst/>
          </a:prstGeom>
        </p:spPr>
        <p:txBody>
          <a:bodyPr wrap="square">
            <a:spAutoFit/>
          </a:bodyPr>
          <a:lstStyle/>
          <a:p>
            <a:r>
              <a:rPr lang="zh-TW" altLang="en-US" sz="1400" dirty="0"/>
              <a:t>https://dl.acronis.com/u/rc/WP_Acronis_Cyber_Readiness_Report_EN-US_200908.pdf</a:t>
            </a:r>
          </a:p>
        </p:txBody>
      </p:sp>
      <p:graphicFrame>
        <p:nvGraphicFramePr>
          <p:cNvPr id="7" name="表格 6"/>
          <p:cNvGraphicFramePr>
            <a:graphicFrameLocks noGrp="1"/>
          </p:cNvGraphicFramePr>
          <p:nvPr>
            <p:extLst>
              <p:ext uri="{D42A27DB-BD31-4B8C-83A1-F6EECF244321}">
                <p14:modId xmlns:p14="http://schemas.microsoft.com/office/powerpoint/2010/main" val="3648488316"/>
              </p:ext>
            </p:extLst>
          </p:nvPr>
        </p:nvGraphicFramePr>
        <p:xfrm>
          <a:off x="755576" y="4359976"/>
          <a:ext cx="7848871" cy="2171700"/>
        </p:xfrm>
        <a:graphic>
          <a:graphicData uri="http://schemas.openxmlformats.org/drawingml/2006/table">
            <a:tbl>
              <a:tblPr>
                <a:tableStyleId>{08FB837D-C827-4EFA-A057-4D05807E0F7C}</a:tableStyleId>
              </a:tblPr>
              <a:tblGrid>
                <a:gridCol w="4615001">
                  <a:extLst>
                    <a:ext uri="{9D8B030D-6E8A-4147-A177-3AD203B41FA5}">
                      <a16:colId xmlns:a16="http://schemas.microsoft.com/office/drawing/2014/main" val="1674627107"/>
                    </a:ext>
                  </a:extLst>
                </a:gridCol>
                <a:gridCol w="1616935">
                  <a:extLst>
                    <a:ext uri="{9D8B030D-6E8A-4147-A177-3AD203B41FA5}">
                      <a16:colId xmlns:a16="http://schemas.microsoft.com/office/drawing/2014/main" val="3151878209"/>
                    </a:ext>
                  </a:extLst>
                </a:gridCol>
                <a:gridCol w="1616935">
                  <a:extLst>
                    <a:ext uri="{9D8B030D-6E8A-4147-A177-3AD203B41FA5}">
                      <a16:colId xmlns:a16="http://schemas.microsoft.com/office/drawing/2014/main" val="3260289349"/>
                    </a:ext>
                  </a:extLst>
                </a:gridCol>
              </a:tblGrid>
              <a:tr h="205740">
                <a:tc>
                  <a:txBody>
                    <a:bodyPr/>
                    <a:lstStyle/>
                    <a:p>
                      <a:pPr algn="l" fontAlgn="ct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2021</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90003024"/>
                  </a:ext>
                </a:extLst>
              </a:tr>
              <a:tr h="205740">
                <a:tc>
                  <a:txBody>
                    <a:bodyPr/>
                    <a:lstStyle/>
                    <a:p>
                      <a:pPr algn="l" fontAlgn="ctr"/>
                      <a:r>
                        <a:rPr lang="zh-TW" altLang="en-US" sz="2800" u="none" strike="noStrike" dirty="0">
                          <a:effectLst/>
                          <a:ea typeface="華康勘亭流" panose="02010609000101010101" pitchFamily="49" charset="-120"/>
                        </a:rPr>
                        <a:t>防毒需求 </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43%</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73.30%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3260844494"/>
                  </a:ext>
                </a:extLst>
              </a:tr>
              <a:tr h="205740">
                <a:tc>
                  <a:txBody>
                    <a:bodyPr/>
                    <a:lstStyle/>
                    <a:p>
                      <a:pPr algn="l" fontAlgn="ctr"/>
                      <a:r>
                        <a:rPr lang="zh-TW" altLang="en-US" sz="2800" u="none" strike="noStrike">
                          <a:effectLst/>
                          <a:ea typeface="華康勘亭流" panose="02010609000101010101" pitchFamily="49" charset="-120"/>
                        </a:rPr>
                        <a:t>整合備份與災難復原</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19%</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47.90%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391728728"/>
                  </a:ext>
                </a:extLst>
              </a:tr>
              <a:tr h="205740">
                <a:tc>
                  <a:txBody>
                    <a:bodyPr/>
                    <a:lstStyle/>
                    <a:p>
                      <a:pPr algn="l" fontAlgn="ctr"/>
                      <a:r>
                        <a:rPr lang="zh-TW" altLang="en-US" sz="2800" u="none" strike="noStrike">
                          <a:effectLst/>
                          <a:ea typeface="華康勘亭流" panose="02010609000101010101" pitchFamily="49" charset="-120"/>
                        </a:rPr>
                        <a:t>弱點掃描</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26%</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45%</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986188752"/>
                  </a:ext>
                </a:extLst>
              </a:tr>
              <a:tr h="205740">
                <a:tc>
                  <a:txBody>
                    <a:bodyPr/>
                    <a:lstStyle/>
                    <a:p>
                      <a:pPr algn="l" fontAlgn="ctr"/>
                      <a:r>
                        <a:rPr lang="zh-TW" altLang="en-US" sz="2800" u="none" strike="noStrike" dirty="0">
                          <a:effectLst/>
                          <a:ea typeface="華康勘亭流" panose="02010609000101010101" pitchFamily="49" charset="-120"/>
                        </a:rPr>
                        <a:t>安全遠端監控和管理工具</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a:effectLst/>
                          <a:ea typeface="華康勘亭流" panose="02010609000101010101" pitchFamily="49" charset="-120"/>
                        </a:rPr>
                        <a:t>10%</a:t>
                      </a:r>
                      <a:endParaRPr lang="en-US" altLang="zh-TW"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35.70%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4023741"/>
                  </a:ext>
                </a:extLst>
              </a:tr>
            </a:tbl>
          </a:graphicData>
        </a:graphic>
      </p:graphicFrame>
      <p:pic>
        <p:nvPicPr>
          <p:cNvPr id="8" name="圖片 7">
            <a:extLst>
              <a:ext uri="{FF2B5EF4-FFF2-40B4-BE49-F238E27FC236}">
                <a16:creationId xmlns:a16="http://schemas.microsoft.com/office/drawing/2014/main" id="{1AFE7C3B-4FDA-481C-B932-3CC2CC8C68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3688" y="173940"/>
            <a:ext cx="5460268" cy="1686186"/>
          </a:xfrm>
          <a:prstGeom prst="rect">
            <a:avLst/>
          </a:prstGeom>
        </p:spPr>
      </p:pic>
    </p:spTree>
    <p:extLst>
      <p:ext uri="{BB962C8B-B14F-4D97-AF65-F5344CB8AC3E}">
        <p14:creationId xmlns:p14="http://schemas.microsoft.com/office/powerpoint/2010/main" val="11749911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2023 Acronis Top 5 reports</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sz="2200" dirty="0"/>
              <a:t>The most malware-attacked countries in Q1 2023 were Singapore, Brazil and Japan.</a:t>
            </a:r>
          </a:p>
          <a:p>
            <a:r>
              <a:rPr lang="en-US" altLang="zh-TW" sz="2200" dirty="0"/>
              <a:t>Almost 50 million URLs were blocked at the endpoint by Acronis in Q1 2023, a 15% increase over Q4 2022.</a:t>
            </a:r>
          </a:p>
          <a:p>
            <a:r>
              <a:rPr lang="en-US" altLang="zh-TW" sz="2200" dirty="0"/>
              <a:t>30.3% of all received emails were spam and 1.3% contained malware or phishing links.</a:t>
            </a:r>
          </a:p>
          <a:p>
            <a:r>
              <a:rPr lang="en-US" altLang="zh-TW" sz="2200" dirty="0"/>
              <a:t>Each malware sample lives an average of 2.1 days in the wild before it disappears. 73% of samples were only seen once.</a:t>
            </a:r>
          </a:p>
          <a:p>
            <a:r>
              <a:rPr lang="en-US" altLang="zh-TW" sz="2200" dirty="0"/>
              <a:t>We saw 809 publicly mentioned ransomware cases in Q1 2023, with a 62% spike in March over the monthly average of 270 cases. In April, 308 cases were reported, and in May, 259. </a:t>
            </a:r>
            <a:r>
              <a:rPr lang="en-US" altLang="zh-TW" sz="2200" dirty="0" err="1">
                <a:solidFill>
                  <a:srgbClr val="C00000"/>
                </a:solidFill>
              </a:rPr>
              <a:t>LockBit</a:t>
            </a:r>
            <a:r>
              <a:rPr lang="en-US" altLang="zh-TW" sz="2200" dirty="0">
                <a:solidFill>
                  <a:srgbClr val="C00000"/>
                </a:solidFill>
              </a:rPr>
              <a:t>, Clop and ALPHV/</a:t>
            </a:r>
            <a:r>
              <a:rPr lang="en-US" altLang="zh-TW" sz="2200" dirty="0" err="1">
                <a:solidFill>
                  <a:srgbClr val="C00000"/>
                </a:solidFill>
              </a:rPr>
              <a:t>BlackCat</a:t>
            </a:r>
            <a:r>
              <a:rPr lang="en-US" altLang="zh-TW" sz="2200" dirty="0">
                <a:solidFill>
                  <a:srgbClr val="C00000"/>
                </a:solidFill>
              </a:rPr>
              <a:t> </a:t>
            </a:r>
            <a:r>
              <a:rPr lang="en-US" altLang="zh-TW" sz="2200" dirty="0"/>
              <a:t>are the top 3 contributors, collectively responsible for 56.8% of ransomware attacks.</a:t>
            </a:r>
            <a:endParaRPr lang="zh-TW" altLang="en-US" sz="2200" dirty="0"/>
          </a:p>
        </p:txBody>
      </p:sp>
    </p:spTree>
    <p:extLst>
      <p:ext uri="{BB962C8B-B14F-4D97-AF65-F5344CB8AC3E}">
        <p14:creationId xmlns:p14="http://schemas.microsoft.com/office/powerpoint/2010/main" val="3525682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2021</a:t>
            </a:r>
            <a:endParaRPr lang="zh-TW" altLang="en-US" dirty="0"/>
          </a:p>
        </p:txBody>
      </p:sp>
      <p:pic>
        <p:nvPicPr>
          <p:cNvPr id="4" name="內容版面配置區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32"/>
          <a:stretch/>
        </p:blipFill>
        <p:spPr>
          <a:xfrm>
            <a:off x="120648" y="1267013"/>
            <a:ext cx="8891591" cy="2448272"/>
          </a:xfrm>
        </p:spPr>
      </p:pic>
      <p:sp>
        <p:nvSpPr>
          <p:cNvPr id="6" name="矩形 5"/>
          <p:cNvSpPr/>
          <p:nvPr/>
        </p:nvSpPr>
        <p:spPr>
          <a:xfrm>
            <a:off x="21377" y="6577607"/>
            <a:ext cx="5486727" cy="307777"/>
          </a:xfrm>
          <a:prstGeom prst="rect">
            <a:avLst/>
          </a:prstGeom>
        </p:spPr>
        <p:txBody>
          <a:bodyPr wrap="square">
            <a:spAutoFit/>
          </a:bodyPr>
          <a:lstStyle/>
          <a:p>
            <a:r>
              <a:rPr lang="zh-TW" altLang="en-US" sz="1400" dirty="0">
                <a:hlinkClick r:id="rId3"/>
              </a:rPr>
              <a:t>https://owasp.org/Top10/zh_TW</a:t>
            </a:r>
            <a:r>
              <a:rPr lang="en-US" altLang="zh-TW" sz="1400" dirty="0"/>
              <a:t>, https://</a:t>
            </a:r>
            <a:r>
              <a:rPr lang="en-US" altLang="zh-TW" sz="1400" dirty="0" err="1"/>
              <a:t>www.qa-knowhow.com</a:t>
            </a:r>
            <a:r>
              <a:rPr lang="en-US" altLang="zh-TW" sz="1400" dirty="0"/>
              <a:t>/?p=3186</a:t>
            </a:r>
            <a:endParaRPr lang="zh-TW" altLang="en-US" sz="1400" dirty="0"/>
          </a:p>
        </p:txBody>
      </p:sp>
      <p:sp>
        <p:nvSpPr>
          <p:cNvPr id="7" name="矩形 6"/>
          <p:cNvSpPr/>
          <p:nvPr/>
        </p:nvSpPr>
        <p:spPr>
          <a:xfrm>
            <a:off x="5508104" y="3715285"/>
            <a:ext cx="3528392" cy="3170099"/>
          </a:xfrm>
          <a:prstGeom prst="rect">
            <a:avLst/>
          </a:prstGeom>
        </p:spPr>
        <p:txBody>
          <a:bodyPr wrap="square">
            <a:spAutoFit/>
          </a:bodyPr>
          <a:lstStyle/>
          <a:p>
            <a:r>
              <a:rPr lang="en-US" altLang="zh-TW" sz="2000" b="1" dirty="0" err="1">
                <a:latin typeface="Arial Black" panose="020B0A04020102020204" pitchFamily="34" charset="0"/>
                <a:ea typeface="+mj-ea"/>
              </a:rPr>
              <a:t>A01</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權限控制失效</a:t>
            </a:r>
          </a:p>
          <a:p>
            <a:r>
              <a:rPr lang="en-US" altLang="zh-TW" sz="2000" b="1" dirty="0" err="1">
                <a:latin typeface="Arial Black" panose="020B0A04020102020204" pitchFamily="34" charset="0"/>
                <a:ea typeface="+mj-ea"/>
              </a:rPr>
              <a:t>A02</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加密機制失效</a:t>
            </a:r>
          </a:p>
          <a:p>
            <a:r>
              <a:rPr lang="en-US" altLang="zh-TW" sz="2000" b="1" dirty="0" err="1">
                <a:latin typeface="Arial Black" panose="020B0A04020102020204" pitchFamily="34" charset="0"/>
                <a:ea typeface="+mj-ea"/>
              </a:rPr>
              <a:t>A03</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注入式攻擊</a:t>
            </a:r>
          </a:p>
          <a:p>
            <a:r>
              <a:rPr lang="en-US" altLang="zh-TW" sz="2000" b="1" dirty="0" err="1">
                <a:latin typeface="Arial Black" panose="020B0A04020102020204" pitchFamily="34" charset="0"/>
                <a:ea typeface="+mj-ea"/>
              </a:rPr>
              <a:t>A04</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不安全設計</a:t>
            </a:r>
          </a:p>
          <a:p>
            <a:r>
              <a:rPr lang="en-US" altLang="zh-TW" sz="2000" b="1" dirty="0" err="1">
                <a:latin typeface="Arial Black" panose="020B0A04020102020204" pitchFamily="34" charset="0"/>
                <a:ea typeface="+mj-ea"/>
              </a:rPr>
              <a:t>A05</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安全設定缺陷</a:t>
            </a:r>
          </a:p>
          <a:p>
            <a:r>
              <a:rPr lang="en-US" altLang="zh-TW" sz="2000" b="1" dirty="0" err="1">
                <a:latin typeface="Arial Black" panose="020B0A04020102020204" pitchFamily="34" charset="0"/>
                <a:ea typeface="+mj-ea"/>
              </a:rPr>
              <a:t>A06</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危險或過舊的元件</a:t>
            </a:r>
          </a:p>
          <a:p>
            <a:r>
              <a:rPr lang="en-US" altLang="zh-TW" sz="2000" b="1" dirty="0" err="1">
                <a:latin typeface="Arial Black" panose="020B0A04020102020204" pitchFamily="34" charset="0"/>
                <a:ea typeface="+mj-ea"/>
              </a:rPr>
              <a:t>A07</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認證及驗證機制失效</a:t>
            </a:r>
          </a:p>
          <a:p>
            <a:r>
              <a:rPr lang="en-US" altLang="zh-TW" sz="2000" b="1" dirty="0" err="1">
                <a:latin typeface="Arial Black" panose="020B0A04020102020204" pitchFamily="34" charset="0"/>
                <a:ea typeface="+mj-ea"/>
              </a:rPr>
              <a:t>A08</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軟體及資料完整性失效</a:t>
            </a:r>
          </a:p>
          <a:p>
            <a:r>
              <a:rPr lang="en-US" altLang="zh-TW" sz="2000" b="1" dirty="0" err="1">
                <a:latin typeface="Arial Black" panose="020B0A04020102020204" pitchFamily="34" charset="0"/>
                <a:ea typeface="+mj-ea"/>
              </a:rPr>
              <a:t>A09</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資安記錄及監控失效</a:t>
            </a:r>
          </a:p>
          <a:p>
            <a:r>
              <a:rPr lang="en-US" altLang="zh-TW" sz="2000" b="1" dirty="0" err="1">
                <a:latin typeface="Arial Black" panose="020B0A04020102020204" pitchFamily="34" charset="0"/>
                <a:ea typeface="+mj-ea"/>
              </a:rPr>
              <a:t>A10</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伺服端請求偽造</a:t>
            </a:r>
          </a:p>
        </p:txBody>
      </p:sp>
      <p:pic>
        <p:nvPicPr>
          <p:cNvPr id="9" name="圖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8488" y="3643318"/>
            <a:ext cx="3891260" cy="3024295"/>
          </a:xfrm>
          <a:prstGeom prst="rect">
            <a:avLst/>
          </a:prstGeom>
        </p:spPr>
      </p:pic>
    </p:spTree>
    <p:extLst>
      <p:ext uri="{BB962C8B-B14F-4D97-AF65-F5344CB8AC3E}">
        <p14:creationId xmlns:p14="http://schemas.microsoft.com/office/powerpoint/2010/main" val="10596075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2022</a:t>
            </a:r>
          </a:p>
        </p:txBody>
      </p:sp>
      <p:sp>
        <p:nvSpPr>
          <p:cNvPr id="6" name="矩形 5"/>
          <p:cNvSpPr/>
          <p:nvPr/>
        </p:nvSpPr>
        <p:spPr>
          <a:xfrm>
            <a:off x="21377" y="6435338"/>
            <a:ext cx="5486727" cy="307777"/>
          </a:xfrm>
          <a:prstGeom prst="rect">
            <a:avLst/>
          </a:prstGeom>
        </p:spPr>
        <p:txBody>
          <a:bodyPr wrap="square">
            <a:spAutoFit/>
          </a:bodyPr>
          <a:lstStyle/>
          <a:p>
            <a:r>
              <a:rPr lang="en-US" altLang="zh-TW" sz="1400" dirty="0"/>
              <a:t>https://www.reflectiz.com/blog/owasp-top-ten-2022</a:t>
            </a:r>
            <a:endParaRPr lang="zh-TW" altLang="en-US" sz="1400" dirty="0"/>
          </a:p>
        </p:txBody>
      </p:sp>
      <p:sp>
        <p:nvSpPr>
          <p:cNvPr id="3" name="內容版面配置區 2">
            <a:extLst>
              <a:ext uri="{FF2B5EF4-FFF2-40B4-BE49-F238E27FC236}">
                <a16:creationId xmlns:a16="http://schemas.microsoft.com/office/drawing/2014/main" id="{E040E819-F635-41DD-83FB-CE63698689DE}"/>
              </a:ext>
            </a:extLst>
          </p:cNvPr>
          <p:cNvSpPr>
            <a:spLocks noGrp="1"/>
          </p:cNvSpPr>
          <p:nvPr>
            <p:ph idx="1"/>
          </p:nvPr>
        </p:nvSpPr>
        <p:spPr/>
        <p:txBody>
          <a:bodyPr/>
          <a:lstStyle/>
          <a:p>
            <a:pPr marL="0" indent="0">
              <a:buNone/>
            </a:pPr>
            <a:r>
              <a:rPr lang="en-US" altLang="zh-TW" dirty="0"/>
              <a:t>1. Broken Access Control</a:t>
            </a:r>
          </a:p>
          <a:p>
            <a:pPr marL="0" indent="0">
              <a:buNone/>
            </a:pPr>
            <a:r>
              <a:rPr lang="en-US" altLang="zh-TW" dirty="0"/>
              <a:t>2. Cryptographic Failures</a:t>
            </a:r>
          </a:p>
          <a:p>
            <a:pPr marL="0" indent="0">
              <a:buNone/>
            </a:pPr>
            <a:r>
              <a:rPr lang="en-US" altLang="zh-TW" dirty="0"/>
              <a:t>3. Injection</a:t>
            </a:r>
          </a:p>
          <a:p>
            <a:pPr marL="0" indent="0">
              <a:buNone/>
            </a:pPr>
            <a:r>
              <a:rPr lang="en-US" altLang="zh-TW" dirty="0"/>
              <a:t>4. Insecure Design</a:t>
            </a:r>
          </a:p>
          <a:p>
            <a:pPr marL="0" indent="0">
              <a:buNone/>
            </a:pPr>
            <a:r>
              <a:rPr lang="en-US" altLang="zh-TW" dirty="0"/>
              <a:t>5. Security Misconfiguration</a:t>
            </a:r>
          </a:p>
          <a:p>
            <a:pPr marL="0" indent="0">
              <a:buNone/>
            </a:pPr>
            <a:r>
              <a:rPr lang="en-US" altLang="zh-TW" dirty="0"/>
              <a:t>6. Vulnerable and Outdated Components</a:t>
            </a:r>
          </a:p>
          <a:p>
            <a:pPr marL="0" indent="0">
              <a:buNone/>
            </a:pPr>
            <a:r>
              <a:rPr lang="en-US" altLang="zh-TW" dirty="0"/>
              <a:t>7. Identification and Authentication Failures</a:t>
            </a:r>
          </a:p>
          <a:p>
            <a:pPr marL="0" indent="0">
              <a:buNone/>
            </a:pPr>
            <a:r>
              <a:rPr lang="en-US" altLang="zh-TW" dirty="0"/>
              <a:t>8. Software and Data Integrity Failures</a:t>
            </a:r>
          </a:p>
          <a:p>
            <a:pPr marL="0" indent="0">
              <a:buNone/>
            </a:pPr>
            <a:r>
              <a:rPr lang="en-US" altLang="zh-TW" dirty="0"/>
              <a:t>9. Security Logging and Monitoring Failures</a:t>
            </a:r>
          </a:p>
          <a:p>
            <a:pPr marL="0" indent="0">
              <a:buNone/>
            </a:pPr>
            <a:r>
              <a:rPr lang="en-US" altLang="zh-TW" dirty="0"/>
              <a:t>10. Server-Side Request Forgery (SSRF)</a:t>
            </a:r>
            <a:endParaRPr lang="zh-TW" altLang="en-US" dirty="0"/>
          </a:p>
        </p:txBody>
      </p:sp>
      <p:pic>
        <p:nvPicPr>
          <p:cNvPr id="8" name="圖片 7">
            <a:extLst>
              <a:ext uri="{FF2B5EF4-FFF2-40B4-BE49-F238E27FC236}">
                <a16:creationId xmlns:a16="http://schemas.microsoft.com/office/drawing/2014/main" id="{9CFC5D6B-7F76-431B-82CA-EBA64C3351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0032" y="1287815"/>
            <a:ext cx="4168053" cy="2342951"/>
          </a:xfrm>
          <a:prstGeom prst="rect">
            <a:avLst/>
          </a:prstGeom>
          <a:ln>
            <a:noFill/>
          </a:ln>
          <a:effectLst>
            <a:softEdge rad="112500"/>
          </a:effectLst>
        </p:spPr>
      </p:pic>
    </p:spTree>
    <p:extLst>
      <p:ext uri="{BB962C8B-B14F-4D97-AF65-F5344CB8AC3E}">
        <p14:creationId xmlns:p14="http://schemas.microsoft.com/office/powerpoint/2010/main" val="602403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marL="0" indent="0">
              <a:buNone/>
            </a:pPr>
            <a:r>
              <a:rPr lang="en-US" altLang="zh-TW" sz="2200" dirty="0"/>
              <a:t>1. Broken object-level authorization</a:t>
            </a:r>
          </a:p>
          <a:p>
            <a:pPr marL="0" indent="0">
              <a:buNone/>
            </a:pPr>
            <a:r>
              <a:rPr lang="en-US" altLang="zh-TW" sz="2200" dirty="0"/>
              <a:t>2. Broken authentication</a:t>
            </a:r>
          </a:p>
          <a:p>
            <a:pPr marL="0" indent="0">
              <a:buNone/>
            </a:pPr>
            <a:r>
              <a:rPr lang="en-US" altLang="zh-TW" sz="2200" dirty="0"/>
              <a:t>3. Broken object property level authorization</a:t>
            </a:r>
          </a:p>
          <a:p>
            <a:pPr marL="0" indent="0">
              <a:buNone/>
            </a:pPr>
            <a:r>
              <a:rPr lang="en-US" altLang="zh-TW" sz="2200" dirty="0"/>
              <a:t>4. Unrestricted resource consumption</a:t>
            </a:r>
          </a:p>
          <a:p>
            <a:pPr marL="0" indent="0">
              <a:buNone/>
            </a:pPr>
            <a:r>
              <a:rPr lang="en-US" altLang="zh-TW" sz="2200" dirty="0"/>
              <a:t>5. Broken function level authorization</a:t>
            </a:r>
          </a:p>
          <a:p>
            <a:pPr marL="0" indent="0">
              <a:buNone/>
            </a:pPr>
            <a:r>
              <a:rPr lang="en-US" altLang="zh-TW" sz="2200" dirty="0"/>
              <a:t>6. Unrestricted access to sensitive business flows</a:t>
            </a:r>
          </a:p>
          <a:p>
            <a:pPr marL="0" indent="0">
              <a:buNone/>
            </a:pPr>
            <a:r>
              <a:rPr lang="en-US" altLang="zh-TW" sz="2200" dirty="0"/>
              <a:t>7. Server-side request forgery (SSRF)</a:t>
            </a:r>
          </a:p>
          <a:p>
            <a:pPr marL="0" indent="0">
              <a:buNone/>
            </a:pPr>
            <a:r>
              <a:rPr lang="en-US" altLang="zh-TW" sz="2200" dirty="0"/>
              <a:t>8. Security misconfiguration</a:t>
            </a:r>
          </a:p>
          <a:p>
            <a:pPr marL="0" indent="0">
              <a:buNone/>
            </a:pPr>
            <a:r>
              <a:rPr lang="en-US" altLang="zh-TW" sz="2200" dirty="0"/>
              <a:t>9. Improper inventory management</a:t>
            </a:r>
          </a:p>
          <a:p>
            <a:pPr marL="0" indent="0">
              <a:buNone/>
            </a:pPr>
            <a:r>
              <a:rPr lang="en-US" altLang="zh-TW" sz="2200" dirty="0"/>
              <a:t>10. Unsafe consumption of APIs</a:t>
            </a:r>
            <a:endParaRPr lang="zh-TW" altLang="en-US" sz="2200" dirty="0"/>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2023</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158408" y="3715285"/>
            <a:ext cx="3878088" cy="3170099"/>
          </a:xfrm>
          <a:prstGeom prst="rect">
            <a:avLst/>
          </a:prstGeom>
          <a:noFill/>
        </p:spPr>
        <p:txBody>
          <a:bodyPr wrap="square">
            <a:spAutoFit/>
          </a:bodyPr>
          <a:lstStyle/>
          <a:p>
            <a:pPr marL="342900" indent="-342900">
              <a:buAutoNum type="arabicPeriod"/>
            </a:pPr>
            <a:r>
              <a:rPr lang="zh-TW" altLang="zh-TW" sz="2000" dirty="0"/>
              <a:t>對象級授權被破壞 </a:t>
            </a:r>
            <a:endParaRPr lang="en-US" altLang="zh-TW" sz="2000" dirty="0"/>
          </a:p>
          <a:p>
            <a:pPr marL="342900" indent="-342900">
              <a:buAutoNum type="arabicPeriod"/>
            </a:pPr>
            <a:r>
              <a:rPr lang="zh-TW" altLang="zh-TW" sz="2000" dirty="0"/>
              <a:t>認證失效 </a:t>
            </a:r>
            <a:endParaRPr lang="en-US" altLang="zh-TW" sz="2000" dirty="0"/>
          </a:p>
          <a:p>
            <a:pPr marL="342900" indent="-342900">
              <a:buAutoNum type="arabicPeriod"/>
            </a:pPr>
            <a:r>
              <a:rPr lang="zh-TW" altLang="zh-TW" sz="2000" dirty="0"/>
              <a:t>破壞對象屬性級別授權 </a:t>
            </a:r>
            <a:endParaRPr lang="en-US" altLang="zh-TW" sz="2000" dirty="0"/>
          </a:p>
          <a:p>
            <a:pPr marL="342900" indent="-342900">
              <a:buAutoNum type="arabicPeriod"/>
            </a:pPr>
            <a:r>
              <a:rPr lang="zh-TW" altLang="zh-TW" sz="2000" dirty="0"/>
              <a:t>資源消耗不受限制 </a:t>
            </a:r>
            <a:endParaRPr lang="en-US" altLang="zh-TW" sz="2000" dirty="0"/>
          </a:p>
          <a:p>
            <a:pPr marL="342900" indent="-342900">
              <a:buAutoNum type="arabicPeriod"/>
            </a:pPr>
            <a:r>
              <a:rPr lang="zh-TW" altLang="zh-TW" sz="2000" dirty="0"/>
              <a:t>功能級別授權被破壞 </a:t>
            </a:r>
            <a:endParaRPr lang="en-US" altLang="zh-TW" sz="2000" dirty="0"/>
          </a:p>
          <a:p>
            <a:pPr marL="342900" indent="-342900">
              <a:buAutoNum type="arabicPeriod"/>
            </a:pPr>
            <a:r>
              <a:rPr lang="zh-TW" altLang="zh-TW" sz="2000" dirty="0"/>
              <a:t>不受限制地訪問敏感業務流程 </a:t>
            </a:r>
            <a:endParaRPr lang="en-US" altLang="zh-TW" sz="2000" dirty="0"/>
          </a:p>
          <a:p>
            <a:pPr marL="342900" indent="-342900">
              <a:buAutoNum type="arabicPeriod"/>
            </a:pPr>
            <a:r>
              <a:rPr lang="zh-TW" altLang="zh-TW" sz="2000" dirty="0"/>
              <a:t>服務器端請求偽造（SSRF） </a:t>
            </a:r>
            <a:endParaRPr lang="en-US" altLang="zh-TW" sz="2000" dirty="0"/>
          </a:p>
          <a:p>
            <a:pPr marL="342900" indent="-342900">
              <a:buAutoNum type="arabicPeriod"/>
            </a:pPr>
            <a:r>
              <a:rPr lang="zh-TW" altLang="zh-TW" sz="2000" dirty="0"/>
              <a:t>安全配置錯誤 </a:t>
            </a:r>
            <a:endParaRPr lang="en-US" altLang="zh-TW" sz="2000" dirty="0"/>
          </a:p>
          <a:p>
            <a:pPr marL="342900" indent="-342900">
              <a:buAutoNum type="arabicPeriod"/>
            </a:pPr>
            <a:r>
              <a:rPr lang="zh-TW" altLang="zh-TW" sz="2000" dirty="0"/>
              <a:t>庫存管理不當 </a:t>
            </a:r>
            <a:endParaRPr lang="en-US" altLang="zh-TW" sz="2000" dirty="0"/>
          </a:p>
          <a:p>
            <a:pPr marL="342900" indent="-342900">
              <a:buAutoNum type="arabicPeriod"/>
            </a:pPr>
            <a:r>
              <a:rPr lang="zh-TW" altLang="zh-TW" sz="2000" dirty="0"/>
              <a:t>API 的不安全使用</a:t>
            </a:r>
            <a:endParaRPr lang="zh-TW" altLang="en-US" sz="2000" dirty="0"/>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523220"/>
          </a:xfrm>
          <a:prstGeom prst="rect">
            <a:avLst/>
          </a:prstGeom>
          <a:noFill/>
        </p:spPr>
        <p:txBody>
          <a:bodyPr wrap="square">
            <a:spAutoFit/>
          </a:bodyPr>
          <a:lstStyle/>
          <a:p>
            <a:r>
              <a:rPr lang="zh-TW" altLang="en-US" sz="1400" dirty="0"/>
              <a:t>https://securityintelligence.com/articles/the-top-10-api-security-risks-owasp-list-for-2023</a:t>
            </a:r>
          </a:p>
        </p:txBody>
      </p:sp>
    </p:spTree>
    <p:extLst>
      <p:ext uri="{BB962C8B-B14F-4D97-AF65-F5344CB8AC3E}">
        <p14:creationId xmlns:p14="http://schemas.microsoft.com/office/powerpoint/2010/main" val="15688315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a:buFont typeface="+mj-lt"/>
              <a:buAutoNum type="arabicPeriod"/>
            </a:pPr>
            <a:r>
              <a:rPr lang="en-US" altLang="zh-TW" sz="2400" dirty="0"/>
              <a:t>Improper credential usage</a:t>
            </a:r>
          </a:p>
          <a:p>
            <a:pPr>
              <a:buFont typeface="+mj-lt"/>
              <a:buAutoNum type="arabicPeriod"/>
            </a:pPr>
            <a:r>
              <a:rPr lang="en-US" altLang="zh-TW" sz="2400" dirty="0"/>
              <a:t>Inadequate supply chain security</a:t>
            </a:r>
          </a:p>
          <a:p>
            <a:pPr>
              <a:buFont typeface="+mj-lt"/>
              <a:buAutoNum type="arabicPeriod"/>
            </a:pPr>
            <a:r>
              <a:rPr lang="en-US" altLang="zh-TW" sz="2400" dirty="0"/>
              <a:t>Insecure authentication/authorization</a:t>
            </a:r>
          </a:p>
          <a:p>
            <a:pPr>
              <a:buFont typeface="+mj-lt"/>
              <a:buAutoNum type="arabicPeriod"/>
            </a:pPr>
            <a:r>
              <a:rPr lang="en-US" altLang="zh-TW" sz="2400" dirty="0"/>
              <a:t>Insufficient input/output validation</a:t>
            </a:r>
          </a:p>
          <a:p>
            <a:pPr>
              <a:buFont typeface="+mj-lt"/>
              <a:buAutoNum type="arabicPeriod"/>
            </a:pPr>
            <a:r>
              <a:rPr lang="en-US" altLang="zh-TW" sz="2400" dirty="0"/>
              <a:t>Insecure communication</a:t>
            </a:r>
          </a:p>
          <a:p>
            <a:pPr>
              <a:buFont typeface="+mj-lt"/>
              <a:buAutoNum type="arabicPeriod"/>
            </a:pPr>
            <a:r>
              <a:rPr lang="en-US" altLang="zh-TW" sz="2400" dirty="0"/>
              <a:t>Inadequate privacy controls</a:t>
            </a:r>
          </a:p>
          <a:p>
            <a:pPr>
              <a:buFont typeface="+mj-lt"/>
              <a:buAutoNum type="arabicPeriod"/>
            </a:pPr>
            <a:r>
              <a:rPr lang="en-US" altLang="zh-TW" sz="2400" dirty="0"/>
              <a:t>Insufficient binary protections</a:t>
            </a:r>
          </a:p>
          <a:p>
            <a:pPr>
              <a:buFont typeface="+mj-lt"/>
              <a:buAutoNum type="arabicPeriod"/>
            </a:pPr>
            <a:r>
              <a:rPr lang="en-US" altLang="zh-TW" sz="2400" dirty="0"/>
              <a:t>Security misconfiguration</a:t>
            </a:r>
          </a:p>
          <a:p>
            <a:pPr>
              <a:buFont typeface="+mj-lt"/>
              <a:buAutoNum type="arabicPeriod"/>
            </a:pPr>
            <a:r>
              <a:rPr lang="en-US" altLang="zh-TW" sz="2400" dirty="0"/>
              <a:t>Insecure data storage</a:t>
            </a:r>
          </a:p>
          <a:p>
            <a:pPr>
              <a:buFont typeface="+mj-lt"/>
              <a:buAutoNum type="arabicPeriod"/>
            </a:pPr>
            <a:r>
              <a:rPr lang="en-US" altLang="zh-TW" sz="2400" dirty="0"/>
              <a:t>Insufficient cryptography</a:t>
            </a:r>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2024</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446440" y="3094953"/>
            <a:ext cx="3240360" cy="3477875"/>
          </a:xfrm>
          <a:prstGeom prst="rect">
            <a:avLst/>
          </a:prstGeom>
          <a:noFill/>
        </p:spPr>
        <p:txBody>
          <a:bodyPr wrap="square">
            <a:spAutoFit/>
          </a:bodyPr>
          <a:lstStyle/>
          <a:p>
            <a:pPr marL="342900" indent="-342900">
              <a:buAutoNum type="arabicPeriod"/>
            </a:pPr>
            <a:r>
              <a:rPr lang="zh-TW" altLang="en-US" sz="2200" dirty="0"/>
              <a:t>憑證使用不當</a:t>
            </a:r>
          </a:p>
          <a:p>
            <a:pPr marL="342900" indent="-342900">
              <a:buAutoNum type="arabicPeriod"/>
            </a:pPr>
            <a:r>
              <a:rPr lang="zh-TW" altLang="en-US" sz="2200" dirty="0"/>
              <a:t>供應鏈安全保障不足</a:t>
            </a:r>
          </a:p>
          <a:p>
            <a:pPr marL="342900" indent="-342900">
              <a:buAutoNum type="arabicPeriod"/>
            </a:pPr>
            <a:r>
              <a:rPr lang="zh-TW" altLang="en-US" sz="2200" dirty="0"/>
              <a:t>不安全的認證</a:t>
            </a:r>
            <a:r>
              <a:rPr lang="en-US" altLang="zh-TW" sz="2200" dirty="0"/>
              <a:t>/</a:t>
            </a:r>
            <a:r>
              <a:rPr lang="zh-TW" altLang="en-US" sz="2200" dirty="0"/>
              <a:t>授權</a:t>
            </a:r>
          </a:p>
          <a:p>
            <a:pPr marL="342900" indent="-342900">
              <a:buAutoNum type="arabicPeriod"/>
            </a:pPr>
            <a:r>
              <a:rPr lang="zh-TW" altLang="en-US" sz="2200" dirty="0"/>
              <a:t>輸入</a:t>
            </a:r>
            <a:r>
              <a:rPr lang="en-US" altLang="zh-TW" sz="2200" dirty="0"/>
              <a:t>/</a:t>
            </a:r>
            <a:r>
              <a:rPr lang="zh-TW" altLang="en-US" sz="2200" dirty="0"/>
              <a:t>輸出驗證不足</a:t>
            </a:r>
          </a:p>
          <a:p>
            <a:pPr marL="342900" indent="-342900">
              <a:buAutoNum type="arabicPeriod"/>
            </a:pPr>
            <a:r>
              <a:rPr lang="zh-TW" altLang="en-US" sz="2200" dirty="0"/>
              <a:t>不安全的通訊</a:t>
            </a:r>
          </a:p>
          <a:p>
            <a:pPr marL="342900" indent="-342900">
              <a:buAutoNum type="arabicPeriod"/>
            </a:pPr>
            <a:r>
              <a:rPr lang="zh-TW" altLang="en-US" sz="2200" dirty="0"/>
              <a:t>隱私控制不足</a:t>
            </a:r>
          </a:p>
          <a:p>
            <a:pPr marL="342900" indent="-342900">
              <a:buAutoNum type="arabicPeriod"/>
            </a:pPr>
            <a:r>
              <a:rPr lang="zh-TW" altLang="en-US" sz="2200" dirty="0"/>
              <a:t>二進位保護不足</a:t>
            </a:r>
          </a:p>
          <a:p>
            <a:pPr marL="342900" indent="-342900">
              <a:buAutoNum type="arabicPeriod"/>
            </a:pPr>
            <a:r>
              <a:rPr lang="zh-TW" altLang="en-US" sz="2200" dirty="0"/>
              <a:t>安全配置錯誤</a:t>
            </a:r>
          </a:p>
          <a:p>
            <a:pPr marL="342900" indent="-342900">
              <a:buAutoNum type="arabicPeriod"/>
            </a:pPr>
            <a:r>
              <a:rPr lang="zh-TW" altLang="en-US" sz="2200" dirty="0"/>
              <a:t>不安全的資料存儲</a:t>
            </a:r>
          </a:p>
          <a:p>
            <a:pPr marL="342900" indent="-342900">
              <a:buAutoNum type="arabicPeriod"/>
            </a:pPr>
            <a:r>
              <a:rPr lang="zh-TW" altLang="en-US" sz="2200" dirty="0"/>
              <a:t>密碼學不足</a:t>
            </a:r>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307777"/>
          </a:xfrm>
          <a:prstGeom prst="rect">
            <a:avLst/>
          </a:prstGeom>
          <a:noFill/>
        </p:spPr>
        <p:txBody>
          <a:bodyPr wrap="square">
            <a:spAutoFit/>
          </a:bodyPr>
          <a:lstStyle/>
          <a:p>
            <a:r>
              <a:rPr lang="en-US" altLang="zh-TW" sz="1400" dirty="0"/>
              <a:t>https://www.cobalt.io/blog/owasp-mobile-top-10-2024-update</a:t>
            </a:r>
            <a:endParaRPr lang="zh-TW" altLang="en-US" sz="1400" dirty="0"/>
          </a:p>
        </p:txBody>
      </p:sp>
    </p:spTree>
    <p:extLst>
      <p:ext uri="{BB962C8B-B14F-4D97-AF65-F5344CB8AC3E}">
        <p14:creationId xmlns:p14="http://schemas.microsoft.com/office/powerpoint/2010/main" val="1949064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OWASP Top 10 2025</a:t>
            </a:r>
            <a:endParaRPr lang="zh-TW" altLang="en-US" dirty="0"/>
          </a:p>
        </p:txBody>
      </p:sp>
      <p:pic>
        <p:nvPicPr>
          <p:cNvPr id="8" name="內容版面配置區 7"/>
          <p:cNvPicPr>
            <a:picLocks noGrp="1" noChangeAspect="1"/>
          </p:cNvPicPr>
          <p:nvPr>
            <p:ph idx="1"/>
          </p:nvPr>
        </p:nvPicPr>
        <p:blipFill>
          <a:blip r:embed="rId3"/>
          <a:stretch>
            <a:fillRect/>
          </a:stretch>
        </p:blipFill>
        <p:spPr>
          <a:xfrm>
            <a:off x="0" y="1412776"/>
            <a:ext cx="9209876" cy="4896544"/>
          </a:xfrm>
          <a:prstGeom prst="rect">
            <a:avLst/>
          </a:prstGeom>
          <a:ln>
            <a:noFill/>
          </a:ln>
          <a:effectLst>
            <a:softEdge rad="112500"/>
          </a:effectLst>
        </p:spPr>
      </p:pic>
    </p:spTree>
    <p:extLst>
      <p:ext uri="{BB962C8B-B14F-4D97-AF65-F5344CB8AC3E}">
        <p14:creationId xmlns:p14="http://schemas.microsoft.com/office/powerpoint/2010/main" val="960120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noChangeArrowheads="1"/>
          </p:cNvSpPr>
          <p:nvPr>
            <p:ph type="title"/>
          </p:nvPr>
        </p:nvSpPr>
        <p:spPr/>
        <p:txBody>
          <a:bodyPr/>
          <a:lstStyle/>
          <a:p>
            <a:r>
              <a:rPr lang="en-US" altLang="zh-TW" b="1"/>
              <a:t>ISO/IEC</a:t>
            </a:r>
            <a:endParaRPr lang="zh-TW" altLang="en-US"/>
          </a:p>
        </p:txBody>
      </p:sp>
      <p:sp>
        <p:nvSpPr>
          <p:cNvPr id="3" name="內容版面配置區 2"/>
          <p:cNvSpPr>
            <a:spLocks noGrp="1"/>
          </p:cNvSpPr>
          <p:nvPr>
            <p:ph idx="1"/>
          </p:nvPr>
        </p:nvSpPr>
        <p:spPr>
          <a:xfrm>
            <a:off x="457200" y="1371600"/>
            <a:ext cx="8686800" cy="4953000"/>
          </a:xfrm>
        </p:spPr>
        <p:txBody>
          <a:bodyPr/>
          <a:lstStyle/>
          <a:p>
            <a:pPr>
              <a:defRPr/>
            </a:pPr>
            <a:r>
              <a:rPr lang="en-US" altLang="zh-TW" sz="3200" b="1" dirty="0"/>
              <a:t>ISMS</a:t>
            </a:r>
            <a:r>
              <a:rPr lang="zh-TW" altLang="en-US" sz="3200" b="1" dirty="0"/>
              <a:t> </a:t>
            </a:r>
            <a:endParaRPr lang="en-US" altLang="zh-TW" sz="3200" b="1" dirty="0"/>
          </a:p>
          <a:p>
            <a:pPr lvl="1">
              <a:defRPr/>
            </a:pPr>
            <a:r>
              <a:rPr lang="en-US" altLang="zh-TW" sz="2800" b="1" dirty="0"/>
              <a:t>Information Security Management System</a:t>
            </a:r>
          </a:p>
          <a:p>
            <a:pPr>
              <a:defRPr/>
            </a:pPr>
            <a:r>
              <a:rPr lang="en-US" altLang="zh-TW" sz="3200" b="1" dirty="0"/>
              <a:t>ISO 9001 </a:t>
            </a:r>
            <a:r>
              <a:rPr lang="zh-TW" altLang="en-US" sz="3200" b="1" dirty="0"/>
              <a:t>品質管理</a:t>
            </a:r>
            <a:endParaRPr lang="en-US" altLang="zh-TW" sz="3200" b="1" dirty="0"/>
          </a:p>
          <a:p>
            <a:pPr>
              <a:defRPr/>
            </a:pPr>
            <a:r>
              <a:rPr lang="en-US" altLang="zh-TW" sz="3200" b="1" dirty="0"/>
              <a:t>ISO 27000 </a:t>
            </a:r>
            <a:r>
              <a:rPr lang="zh-TW" altLang="en-US" sz="3200" b="1" dirty="0"/>
              <a:t>資訊安全管理系列標準</a:t>
            </a:r>
            <a:endParaRPr lang="en-US" altLang="zh-TW" sz="3200" b="1" dirty="0"/>
          </a:p>
          <a:p>
            <a:pPr lvl="1">
              <a:defRPr/>
            </a:pPr>
            <a:r>
              <a:rPr lang="en-US" altLang="zh-TW" sz="3200" b="1" dirty="0"/>
              <a:t>27001:2022 </a:t>
            </a:r>
            <a:r>
              <a:rPr lang="zh-TW" altLang="en-US" sz="3200" b="1" dirty="0"/>
              <a:t>資訊安全管理系統</a:t>
            </a:r>
            <a:endParaRPr lang="en-US" altLang="zh-TW" sz="3200" b="1" dirty="0"/>
          </a:p>
          <a:p>
            <a:pPr lvl="1">
              <a:defRPr/>
            </a:pPr>
            <a:r>
              <a:rPr lang="en-US" altLang="zh-TW" sz="3200" b="1" dirty="0"/>
              <a:t>27002:2022 </a:t>
            </a:r>
            <a:r>
              <a:rPr lang="zh-TW" altLang="en-US" sz="3200" b="1" dirty="0"/>
              <a:t>資訊安全、網路安全和隱私保護</a:t>
            </a:r>
            <a:r>
              <a:rPr lang="en-US" altLang="zh-TW" sz="3200" b="1" dirty="0"/>
              <a:t>-</a:t>
            </a:r>
            <a:r>
              <a:rPr lang="zh-TW" altLang="en-US" sz="3200" b="1" dirty="0"/>
              <a:t>資訊安全控制</a:t>
            </a:r>
            <a:endParaRPr lang="en-US" altLang="zh-TW" sz="3200" b="1" dirty="0"/>
          </a:p>
          <a:p>
            <a:pPr>
              <a:defRPr/>
            </a:pPr>
            <a:r>
              <a:rPr lang="en-US" altLang="zh-TW" sz="3200" b="1" dirty="0"/>
              <a:t>ISO/IEC 42001:2023 </a:t>
            </a:r>
            <a:r>
              <a:rPr lang="zh-TW" altLang="en-US" sz="3200" b="1" dirty="0"/>
              <a:t>人工智慧管理系統</a:t>
            </a:r>
            <a:r>
              <a:rPr lang="zh-TW" altLang="en-US" dirty="0"/>
              <a:t/>
            </a:r>
            <a:br>
              <a:rPr lang="zh-TW" altLang="en-US" dirty="0"/>
            </a:br>
            <a:endParaRPr lang="zh-TW" altLang="en-US" dirty="0"/>
          </a:p>
        </p:txBody>
      </p:sp>
    </p:spTree>
    <p:extLst>
      <p:ext uri="{BB962C8B-B14F-4D97-AF65-F5344CB8AC3E}">
        <p14:creationId xmlns:p14="http://schemas.microsoft.com/office/powerpoint/2010/main" val="3870043626"/>
      </p:ext>
    </p:extLst>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noChangeArrowheads="1"/>
          </p:cNvSpPr>
          <p:nvPr>
            <p:ph type="title"/>
          </p:nvPr>
        </p:nvSpPr>
        <p:spPr/>
        <p:txBody>
          <a:bodyPr/>
          <a:lstStyle/>
          <a:p>
            <a:r>
              <a:rPr lang="en-US" altLang="zh-TW"/>
              <a:t>ISO</a:t>
            </a:r>
            <a:r>
              <a:rPr lang="zh-TW" altLang="en-US"/>
              <a:t> </a:t>
            </a:r>
            <a:r>
              <a:rPr lang="en-US" altLang="zh-TW"/>
              <a:t>27001:2022</a:t>
            </a:r>
            <a:r>
              <a:rPr lang="zh-TW" altLang="en-US"/>
              <a:t> 四個控制項</a:t>
            </a:r>
          </a:p>
        </p:txBody>
      </p:sp>
      <p:sp>
        <p:nvSpPr>
          <p:cNvPr id="151555" name="內容版面配置區 2"/>
          <p:cNvSpPr>
            <a:spLocks noGrp="1" noChangeArrowheads="1"/>
          </p:cNvSpPr>
          <p:nvPr>
            <p:ph idx="1"/>
          </p:nvPr>
        </p:nvSpPr>
        <p:spPr/>
        <p:txBody>
          <a:bodyPr/>
          <a:lstStyle/>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Organizational controls</a:t>
            </a:r>
            <a:r>
              <a:rPr lang="zh-TW" altLang="en-US" sz="2540">
                <a:solidFill>
                  <a:srgbClr val="C00000"/>
                </a:solidFill>
                <a:latin typeface="Times New Roman" panose="02020603050405020304" pitchFamily="18" charset="0"/>
                <a:cs typeface="Times New Roman" panose="02020603050405020304" pitchFamily="18" charset="0"/>
              </a:rPr>
              <a:t>（組織） </a:t>
            </a:r>
            <a:r>
              <a:rPr lang="zh-TW" altLang="en-US" sz="2540">
                <a:latin typeface="Times New Roman" panose="02020603050405020304" pitchFamily="18" charset="0"/>
                <a:cs typeface="Times New Roman" panose="02020603050405020304" pitchFamily="18" charset="0"/>
              </a:rPr>
              <a:t>規範企業組織的職責管理分配、權限設定，組織應透過準則來進行管理規劃</a:t>
            </a:r>
            <a:r>
              <a:rPr lang="en-US" altLang="zh-TW" sz="2540">
                <a:latin typeface="Times New Roman" panose="02020603050405020304" pitchFamily="18" charset="0"/>
                <a:cs typeface="Times New Roman" panose="02020603050405020304" pitchFamily="18" charset="0"/>
              </a:rPr>
              <a:t>..</a:t>
            </a:r>
            <a:endParaRPr lang="zh-TW" altLang="en-US" sz="254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People controls</a:t>
            </a:r>
            <a:r>
              <a:rPr lang="zh-TW" altLang="en-US" sz="2540">
                <a:solidFill>
                  <a:srgbClr val="C00000"/>
                </a:solidFill>
                <a:latin typeface="Times New Roman" panose="02020603050405020304" pitchFamily="18" charset="0"/>
                <a:cs typeface="Times New Roman" panose="02020603050405020304" pitchFamily="18" charset="0"/>
              </a:rPr>
              <a:t>（人員） </a:t>
            </a:r>
            <a:r>
              <a:rPr lang="zh-TW" altLang="en-US" sz="2540">
                <a:latin typeface="Times New Roman" panose="02020603050405020304" pitchFamily="18" charset="0"/>
                <a:cs typeface="Times New Roman" panose="02020603050405020304" pitchFamily="18" charset="0"/>
              </a:rPr>
              <a:t>規範對人員的篩選管控、保密協議要求、紀律賞罰訂定、教育培訓規劃</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Physical controls</a:t>
            </a:r>
            <a:r>
              <a:rPr lang="zh-TW" altLang="en-US" sz="2540">
                <a:solidFill>
                  <a:srgbClr val="C00000"/>
                </a:solidFill>
                <a:latin typeface="Times New Roman" panose="02020603050405020304" pitchFamily="18" charset="0"/>
                <a:cs typeface="Times New Roman" panose="02020603050405020304" pitchFamily="18" charset="0"/>
              </a:rPr>
              <a:t>（實體財產） </a:t>
            </a:r>
            <a:r>
              <a:rPr lang="zh-TW" altLang="en-US" sz="2540">
                <a:latin typeface="Times New Roman" panose="02020603050405020304" pitchFamily="18" charset="0"/>
                <a:cs typeface="Times New Roman" panose="02020603050405020304" pitchFamily="18" charset="0"/>
              </a:rPr>
              <a:t>規範企業財產的使用方法、物品設備防護、出入口安全性、自然環境等</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Technological controls</a:t>
            </a:r>
            <a:r>
              <a:rPr lang="zh-TW" altLang="en-US" sz="2540">
                <a:solidFill>
                  <a:srgbClr val="C00000"/>
                </a:solidFill>
                <a:latin typeface="Times New Roman" panose="02020603050405020304" pitchFamily="18" charset="0"/>
                <a:cs typeface="Times New Roman" panose="02020603050405020304" pitchFamily="18" charset="0"/>
              </a:rPr>
              <a:t>（技術） </a:t>
            </a:r>
            <a:r>
              <a:rPr lang="zh-TW" altLang="en-US" sz="2540">
                <a:latin typeface="Times New Roman" panose="02020603050405020304" pitchFamily="18" charset="0"/>
                <a:cs typeface="Times New Roman" panose="02020603050405020304" pitchFamily="18" charset="0"/>
              </a:rPr>
              <a:t>規範訊息或程式代碼的讀寫、數據處理、配置管理</a:t>
            </a:r>
            <a:r>
              <a:rPr lang="en-US" altLang="zh-TW" sz="2540">
                <a:latin typeface="Times New Roman" panose="02020603050405020304" pitchFamily="18" charset="0"/>
                <a:cs typeface="Times New Roman" panose="02020603050405020304" pitchFamily="18" charset="0"/>
              </a:rPr>
              <a:t>...</a:t>
            </a:r>
            <a:r>
              <a:rPr lang="zh-TW" altLang="en-US" sz="2540">
                <a:latin typeface="Times New Roman" panose="02020603050405020304" pitchFamily="18" charset="0"/>
                <a:cs typeface="Times New Roman" panose="02020603050405020304" pitchFamily="18" charset="0"/>
              </a:rPr>
              <a:t>等技術方面的管控</a:t>
            </a:r>
          </a:p>
        </p:txBody>
      </p:sp>
    </p:spTree>
    <p:extLst>
      <p:ext uri="{BB962C8B-B14F-4D97-AF65-F5344CB8AC3E}">
        <p14:creationId xmlns:p14="http://schemas.microsoft.com/office/powerpoint/2010/main" val="725847056"/>
      </p:ext>
    </p:extLst>
  </p:cSld>
  <p:clrMapOvr>
    <a:masterClrMapping/>
  </p:clrMapOvr>
  <p:transition spd="slow">
    <p:cu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標題 1"/>
          <p:cNvSpPr>
            <a:spLocks noGrp="1" noChangeArrowheads="1"/>
          </p:cNvSpPr>
          <p:nvPr>
            <p:ph type="title"/>
          </p:nvPr>
        </p:nvSpPr>
        <p:spPr>
          <a:xfrm>
            <a:off x="406081" y="219240"/>
            <a:ext cx="8281440" cy="1152000"/>
          </a:xfrm>
        </p:spPr>
        <p:txBody>
          <a:bodyPr/>
          <a:lstStyle/>
          <a:p>
            <a:r>
              <a:rPr lang="zh-TW" altLang="en-US" b="1" dirty="0">
                <a:solidFill>
                  <a:srgbClr val="1D1D1B"/>
                </a:solidFill>
                <a:latin typeface="NotoSansTC-Bold-Identity-H"/>
              </a:rPr>
              <a:t>四大新增之資訊安全控制措施</a:t>
            </a:r>
            <a:r>
              <a:rPr lang="en-US" altLang="zh-TW" b="1" dirty="0">
                <a:solidFill>
                  <a:srgbClr val="1D1D1B"/>
                </a:solidFill>
                <a:latin typeface="NotoSansTC-Bold-Identity-H"/>
              </a:rPr>
              <a:t/>
            </a:r>
            <a:br>
              <a:rPr lang="en-US" altLang="zh-TW" b="1" dirty="0">
                <a:solidFill>
                  <a:srgbClr val="1D1D1B"/>
                </a:solidFill>
                <a:latin typeface="NotoSansTC-Bold-Identity-H"/>
              </a:rPr>
            </a:br>
            <a:r>
              <a:rPr lang="zh-TW" altLang="en-US" b="1" dirty="0">
                <a:solidFill>
                  <a:srgbClr val="1D1D1B"/>
                </a:solidFill>
                <a:latin typeface="NotoSansTC-Bold-Identity-H"/>
              </a:rPr>
              <a:t>參考指引</a:t>
            </a:r>
            <a:endParaRPr lang="zh-TW" altLang="en-US" dirty="0"/>
          </a:p>
        </p:txBody>
      </p:sp>
      <p:pic>
        <p:nvPicPr>
          <p:cNvPr id="152579" name="內容版面配置區 4"/>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796041"/>
            <a:ext cx="9037440" cy="3853440"/>
          </a:xfrm>
        </p:spPr>
      </p:pic>
      <p:sp>
        <p:nvSpPr>
          <p:cNvPr id="7" name="文字方塊 6"/>
          <p:cNvSpPr txBox="1"/>
          <p:nvPr/>
        </p:nvSpPr>
        <p:spPr>
          <a:xfrm>
            <a:off x="3614401" y="6499081"/>
            <a:ext cx="5487840" cy="287771"/>
          </a:xfrm>
          <a:prstGeom prst="rect">
            <a:avLst/>
          </a:prstGeom>
          <a:noFill/>
        </p:spPr>
        <p:txBody>
          <a:bodyPr>
            <a:spAutoFit/>
          </a:bodyPr>
          <a:lstStyle/>
          <a:p>
            <a:pPr>
              <a:defRPr/>
            </a:pPr>
            <a:r>
              <a:rPr lang="zh-TW" altLang="en-US" sz="1270" dirty="0">
                <a:solidFill>
                  <a:schemeClr val="bg1">
                    <a:lumMod val="50000"/>
                  </a:schemeClr>
                </a:solidFill>
              </a:rPr>
              <a:t>https://drive.google.com/file/d/12CkvOxq3qk88Jwm62e9dUe3YYauh1RO4/view</a:t>
            </a:r>
          </a:p>
        </p:txBody>
      </p:sp>
    </p:spTree>
    <p:extLst>
      <p:ext uri="{BB962C8B-B14F-4D97-AF65-F5344CB8AC3E}">
        <p14:creationId xmlns:p14="http://schemas.microsoft.com/office/powerpoint/2010/main" val="3668877887"/>
      </p:ext>
    </p:extLst>
  </p:cSld>
  <p:clrMapOvr>
    <a:masterClrMapping/>
  </p:clrMapOvr>
  <p:transition spd="slow">
    <p:cu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標題 1"/>
          <p:cNvSpPr>
            <a:spLocks noGrp="1" noChangeArrowheads="1"/>
          </p:cNvSpPr>
          <p:nvPr>
            <p:ph type="title"/>
          </p:nvPr>
        </p:nvSpPr>
        <p:spPr>
          <a:xfrm>
            <a:off x="406081" y="219240"/>
            <a:ext cx="8477280" cy="1152000"/>
          </a:xfrm>
        </p:spPr>
        <p:txBody>
          <a:bodyPr/>
          <a:lstStyle/>
          <a:p>
            <a:r>
              <a:rPr lang="zh-TW" altLang="en-US">
                <a:solidFill>
                  <a:srgbClr val="1D1D1B"/>
                </a:solidFill>
                <a:latin typeface="NotoSansTC-Regular-Identity-H"/>
              </a:rPr>
              <a:t>五項有助分類和風險處理的控制措施屬性</a:t>
            </a:r>
            <a:endParaRPr lang="zh-TW" altLang="en-US"/>
          </a:p>
        </p:txBody>
      </p:sp>
      <p:pic>
        <p:nvPicPr>
          <p:cNvPr id="153603" name="圖片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665001"/>
            <a:ext cx="9144000" cy="387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7251841" y="6499081"/>
            <a:ext cx="1892160" cy="483209"/>
          </a:xfrm>
          <a:prstGeom prst="rect">
            <a:avLst/>
          </a:prstGeom>
          <a:noFill/>
        </p:spPr>
        <p:txBody>
          <a:bodyPr>
            <a:spAutoFit/>
          </a:bodyPr>
          <a:lstStyle/>
          <a:p>
            <a:pPr>
              <a:defRPr/>
            </a:pPr>
            <a:r>
              <a:rPr lang="zh-TW" altLang="en-US" sz="1270" dirty="0">
                <a:solidFill>
                  <a:schemeClr val="bg1">
                    <a:lumMod val="50000"/>
                  </a:schemeClr>
                </a:solidFill>
              </a:rPr>
              <a:t>https://www.bsigroup.com</a:t>
            </a:r>
          </a:p>
        </p:txBody>
      </p:sp>
    </p:spTree>
    <p:extLst>
      <p:ext uri="{BB962C8B-B14F-4D97-AF65-F5344CB8AC3E}">
        <p14:creationId xmlns:p14="http://schemas.microsoft.com/office/powerpoint/2010/main" val="323120164"/>
      </p:ext>
    </p:extLst>
  </p:cSld>
  <p:clrMapOvr>
    <a:masterClrMapping/>
  </p:clrMapOvr>
  <p:transition spd="slow">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資通安全管理法</a:t>
            </a:r>
            <a:r>
              <a:rPr lang="en-US" altLang="zh-TW" b="1" dirty="0">
                <a:latin typeface="Arial Black" panose="020B0A04020102020204" pitchFamily="34" charset="0"/>
              </a:rPr>
              <a:t/>
            </a:r>
            <a:br>
              <a:rPr lang="en-US" altLang="zh-TW" b="1" dirty="0">
                <a:latin typeface="Arial Black" panose="020B0A04020102020204" pitchFamily="34" charset="0"/>
              </a:rPr>
            </a:br>
            <a:r>
              <a:rPr lang="zh-TW" altLang="en-US" b="1" dirty="0">
                <a:latin typeface="Arial Black" panose="020B0A04020102020204" pitchFamily="34" charset="0"/>
              </a:rPr>
              <a:t>個資法</a:t>
            </a:r>
            <a:r>
              <a:rPr lang="en-US" altLang="zh-TW" b="1" dirty="0">
                <a:latin typeface="Arial Black" panose="020B0A04020102020204" pitchFamily="34" charset="0"/>
              </a:rPr>
              <a:t>,</a:t>
            </a:r>
            <a:r>
              <a:rPr lang="en-US" altLang="zh-TW" b="1" dirty="0" err="1">
                <a:latin typeface="Arial Black" panose="020B0A04020102020204" pitchFamily="34" charset="0"/>
              </a:rPr>
              <a:t>GDPR</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23213499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p:txBody>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457200" y="1196752"/>
            <a:ext cx="8507288" cy="5127848"/>
          </a:xfrm>
        </p:spPr>
        <p:txBody>
          <a:bodyPr/>
          <a:lstStyle/>
          <a:p>
            <a:r>
              <a:rPr lang="zh-TW" altLang="en-US" dirty="0"/>
              <a:t>資通安全管理</a:t>
            </a:r>
            <a:r>
              <a:rPr lang="zh-TW" altLang="en-US" dirty="0" smtClean="0"/>
              <a:t>法 </a:t>
            </a:r>
            <a:r>
              <a:rPr lang="en-US" altLang="zh-TW" dirty="0" smtClean="0"/>
              <a:t>107/6/6 &amp;</a:t>
            </a:r>
            <a:r>
              <a:rPr lang="zh-TW" altLang="en-US" dirty="0">
                <a:hlinkClick r:id="rId2"/>
              </a:rPr>
              <a:t>施行細則</a:t>
            </a:r>
            <a:r>
              <a:rPr lang="zh-TW" altLang="en-US" dirty="0"/>
              <a:t> </a:t>
            </a:r>
            <a:r>
              <a:rPr lang="en-US" altLang="zh-TW" dirty="0"/>
              <a:t>110/8/23</a:t>
            </a:r>
          </a:p>
          <a:p>
            <a:r>
              <a:rPr lang="zh-TW" altLang="en-US" dirty="0"/>
              <a:t>醫療器材管理</a:t>
            </a:r>
            <a:r>
              <a:rPr lang="zh-TW" altLang="en-US" dirty="0" smtClean="0"/>
              <a:t>法 </a:t>
            </a:r>
            <a:r>
              <a:rPr lang="en-US" altLang="zh-TW" dirty="0" smtClean="0"/>
              <a:t>109/1/15</a:t>
            </a:r>
            <a:endParaRPr lang="zh-TW" altLang="en-US" dirty="0"/>
          </a:p>
          <a:p>
            <a:r>
              <a:rPr lang="zh-TW" altLang="en-US" dirty="0" smtClean="0"/>
              <a:t>醫療機構</a:t>
            </a:r>
            <a:r>
              <a:rPr lang="zh-TW" altLang="en-US" dirty="0"/>
              <a:t>電子病歷製作及管理辦法</a:t>
            </a:r>
            <a:r>
              <a:rPr lang="en-US" altLang="zh-TW" dirty="0"/>
              <a:t> 111/7/18</a:t>
            </a:r>
          </a:p>
          <a:p>
            <a:r>
              <a:rPr lang="zh-TW" altLang="en-US" dirty="0"/>
              <a:t>個人資料保護法 </a:t>
            </a:r>
            <a:r>
              <a:rPr lang="en-US" altLang="zh-TW" dirty="0"/>
              <a:t>112/5/31</a:t>
            </a:r>
          </a:p>
          <a:p>
            <a:r>
              <a:rPr lang="zh-TW" altLang="en-US" dirty="0"/>
              <a:t>醫療法</a:t>
            </a:r>
            <a:r>
              <a:rPr lang="en-US" altLang="zh-TW" dirty="0"/>
              <a:t>,</a:t>
            </a:r>
            <a:r>
              <a:rPr lang="zh-TW" altLang="en-US" dirty="0"/>
              <a:t>全民健康保險法 </a:t>
            </a:r>
            <a:r>
              <a:rPr lang="en-US" altLang="zh-TW" dirty="0"/>
              <a:t>112/6/28</a:t>
            </a:r>
            <a:endParaRPr lang="zh-TW" altLang="en-US" dirty="0"/>
          </a:p>
          <a:p>
            <a:r>
              <a:rPr lang="zh-TW" altLang="en-US" dirty="0"/>
              <a:t>通訊診察治療辦法 </a:t>
            </a:r>
            <a:r>
              <a:rPr lang="en-US" altLang="zh-TW" dirty="0"/>
              <a:t>113/1/22 </a:t>
            </a:r>
            <a:endParaRPr lang="zh-TW" altLang="en-US" dirty="0"/>
          </a:p>
          <a:p>
            <a:r>
              <a:rPr lang="zh-TW" altLang="en-US" dirty="0"/>
              <a:t>電子簽章法</a:t>
            </a:r>
            <a:r>
              <a:rPr lang="en-US" altLang="zh-TW" dirty="0"/>
              <a:t>: </a:t>
            </a:r>
            <a:r>
              <a:rPr lang="zh-TW" altLang="en-US" dirty="0"/>
              <a:t> </a:t>
            </a:r>
            <a:r>
              <a:rPr lang="en-US" altLang="zh-TW" dirty="0"/>
              <a:t>113/5/15</a:t>
            </a:r>
          </a:p>
          <a:p>
            <a:r>
              <a:rPr lang="zh-TW" altLang="en-US" dirty="0"/>
              <a:t>再生醫療雙法草案</a:t>
            </a:r>
            <a:r>
              <a:rPr lang="en-US" altLang="zh-TW" dirty="0"/>
              <a:t> 113/6/4 </a:t>
            </a:r>
            <a:r>
              <a:rPr lang="zh-TW" altLang="en-US" b="1" dirty="0"/>
              <a:t>三讀通過</a:t>
            </a:r>
          </a:p>
          <a:p>
            <a:r>
              <a:rPr lang="zh-TW" altLang="en-US" dirty="0"/>
              <a:t>醫療法施行細則 </a:t>
            </a:r>
            <a:r>
              <a:rPr lang="en-US" altLang="zh-TW" dirty="0"/>
              <a:t>113/7/30</a:t>
            </a:r>
          </a:p>
          <a:p>
            <a:r>
              <a:rPr lang="en-US" altLang="zh-TW" dirty="0"/>
              <a:t>KMU </a:t>
            </a:r>
            <a:r>
              <a:rPr lang="en-US" altLang="zh-TW" dirty="0" smtClean="0"/>
              <a:t>ISMS, ISO </a:t>
            </a:r>
            <a:r>
              <a:rPr lang="en-US" altLang="zh-TW" dirty="0"/>
              <a:t>27001:2022</a:t>
            </a:r>
            <a:r>
              <a:rPr lang="zh-TW" altLang="en-US" dirty="0"/>
              <a:t>、</a:t>
            </a:r>
            <a:r>
              <a:rPr lang="en-US" altLang="zh-TW" dirty="0"/>
              <a:t>27002, 13485</a:t>
            </a:r>
          </a:p>
        </p:txBody>
      </p:sp>
      <p:sp>
        <p:nvSpPr>
          <p:cNvPr id="6" name="矩形 5"/>
          <p:cNvSpPr/>
          <p:nvPr/>
        </p:nvSpPr>
        <p:spPr>
          <a:xfrm>
            <a:off x="4283968" y="6385996"/>
            <a:ext cx="4751576" cy="338554"/>
          </a:xfrm>
          <a:prstGeom prst="rect">
            <a:avLst/>
          </a:prstGeom>
        </p:spPr>
        <p:txBody>
          <a:bodyPr wrap="square">
            <a:spAutoFit/>
          </a:bodyPr>
          <a:lstStyle/>
          <a:p>
            <a:r>
              <a:rPr lang="zh-TW" altLang="en-US" sz="1600" dirty="0">
                <a:solidFill>
                  <a:schemeClr val="bg1">
                    <a:lumMod val="50000"/>
                  </a:schemeClr>
                </a:solidFill>
              </a:rPr>
              <a:t>https://dep.mohw.gov.tw/DOMA/lp-959-106-1-20.html</a:t>
            </a:r>
          </a:p>
        </p:txBody>
      </p:sp>
    </p:spTree>
    <p:extLst>
      <p:ext uri="{BB962C8B-B14F-4D97-AF65-F5344CB8AC3E}">
        <p14:creationId xmlns:p14="http://schemas.microsoft.com/office/powerpoint/2010/main" val="40581352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4"/>
          <p:cNvSpPr/>
          <p:nvPr/>
        </p:nvSpPr>
        <p:spPr>
          <a:xfrm>
            <a:off x="89691"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3"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4" name="TextBox 45"/>
          <p:cNvSpPr txBox="1"/>
          <p:nvPr/>
        </p:nvSpPr>
        <p:spPr>
          <a:xfrm>
            <a:off x="611547" y="1055991"/>
            <a:ext cx="8273375"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電子病歷發展沿革</a:t>
            </a:r>
            <a:endParaRPr lang="zh-CN"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89" name="群組 88"/>
          <p:cNvGrpSpPr/>
          <p:nvPr/>
        </p:nvGrpSpPr>
        <p:grpSpPr>
          <a:xfrm>
            <a:off x="91812" y="1925216"/>
            <a:ext cx="8886457" cy="3725303"/>
            <a:chOff x="81760" y="1891576"/>
            <a:chExt cx="11847066" cy="4966424"/>
          </a:xfrm>
        </p:grpSpPr>
        <p:grpSp>
          <p:nvGrpSpPr>
            <p:cNvPr id="90" name="群組 89"/>
            <p:cNvGrpSpPr/>
            <p:nvPr/>
          </p:nvGrpSpPr>
          <p:grpSpPr>
            <a:xfrm>
              <a:off x="722354" y="3832410"/>
              <a:ext cx="10890526" cy="401189"/>
              <a:chOff x="722354" y="3568250"/>
              <a:chExt cx="10890526" cy="401189"/>
            </a:xfrm>
          </p:grpSpPr>
          <p:sp>
            <p:nvSpPr>
              <p:cNvPr id="171" name="矩形 170"/>
              <p:cNvSpPr>
                <a:spLocks noChangeArrowheads="1"/>
              </p:cNvSpPr>
              <p:nvPr/>
            </p:nvSpPr>
            <p:spPr bwMode="auto">
              <a:xfrm>
                <a:off x="722354" y="3701643"/>
                <a:ext cx="10737007" cy="109549"/>
              </a:xfrm>
              <a:prstGeom prst="rect">
                <a:avLst/>
              </a:prstGeom>
              <a:solidFill>
                <a:schemeClr val="accent1"/>
              </a:solidFill>
              <a:ln w="15875" algn="ctr">
                <a:noFill/>
                <a:miter lim="800000"/>
              </a:ln>
            </p:spPr>
            <p:txBody>
              <a:bodyPr lIns="86374" tIns="43188" rIns="86374" bIns="43188" anchor="ctr"/>
              <a:lstStyle/>
              <a:p>
                <a:pPr algn="ctr" defTabSz="913093"/>
                <a:endParaRPr lang="zh-CN" altLang="en-US" dirty="0">
                  <a:solidFill>
                    <a:schemeClr val="accent2"/>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2" name="Freeform: Shape 35"/>
              <p:cNvSpPr/>
              <p:nvPr/>
            </p:nvSpPr>
            <p:spPr bwMode="auto">
              <a:xfrm rot="2386089">
                <a:off x="11164403" y="3568250"/>
                <a:ext cx="448477" cy="401189"/>
              </a:xfrm>
              <a:custGeom>
                <a:avLst/>
                <a:gdLst>
                  <a:gd name="T0" fmla="*/ 458 w 458"/>
                  <a:gd name="T1" fmla="*/ 0 h 426"/>
                  <a:gd name="T2" fmla="*/ 0 w 458"/>
                  <a:gd name="T3" fmla="*/ 127 h 426"/>
                  <a:gd name="T4" fmla="*/ 115 w 458"/>
                  <a:gd name="T5" fmla="*/ 276 h 426"/>
                  <a:gd name="T6" fmla="*/ 233 w 458"/>
                  <a:gd name="T7" fmla="*/ 426 h 426"/>
                  <a:gd name="T8" fmla="*/ 458 w 458"/>
                  <a:gd name="T9" fmla="*/ 0 h 426"/>
                </a:gdLst>
                <a:ahLst/>
                <a:cxnLst>
                  <a:cxn ang="0">
                    <a:pos x="T0" y="T1"/>
                  </a:cxn>
                  <a:cxn ang="0">
                    <a:pos x="T2" y="T3"/>
                  </a:cxn>
                  <a:cxn ang="0">
                    <a:pos x="T4" y="T5"/>
                  </a:cxn>
                  <a:cxn ang="0">
                    <a:pos x="T6" y="T7"/>
                  </a:cxn>
                  <a:cxn ang="0">
                    <a:pos x="T8" y="T9"/>
                  </a:cxn>
                </a:cxnLst>
                <a:rect l="0" t="0" r="r" b="b"/>
                <a:pathLst>
                  <a:path w="458" h="426">
                    <a:moveTo>
                      <a:pt x="458" y="0"/>
                    </a:moveTo>
                    <a:lnTo>
                      <a:pt x="0" y="127"/>
                    </a:lnTo>
                    <a:lnTo>
                      <a:pt x="115" y="276"/>
                    </a:lnTo>
                    <a:lnTo>
                      <a:pt x="233" y="426"/>
                    </a:lnTo>
                    <a:lnTo>
                      <a:pt x="458" y="0"/>
                    </a:lnTo>
                    <a:close/>
                  </a:path>
                </a:pathLst>
              </a:custGeom>
              <a:solidFill>
                <a:schemeClr val="accent1"/>
              </a:solidFill>
              <a:ln>
                <a:noFill/>
              </a:ln>
            </p:spPr>
            <p:txBody>
              <a:bodyPr anchor="ctr"/>
              <a:lstStyle/>
              <a:p>
                <a:pPr algn="ctr"/>
                <a:endParaRPr>
                  <a:solidFill>
                    <a:schemeClr val="accent2"/>
                  </a:solidFill>
                  <a:ea typeface="Montserrat" panose="00000500000000000000" charset="0"/>
                  <a:cs typeface="Montserrat" panose="00000500000000000000" charset="0"/>
                </a:endParaRPr>
              </a:p>
            </p:txBody>
          </p:sp>
        </p:grpSp>
        <p:sp>
          <p:nvSpPr>
            <p:cNvPr id="91" name="圓角矩形 90"/>
            <p:cNvSpPr/>
            <p:nvPr/>
          </p:nvSpPr>
          <p:spPr>
            <a:xfrm>
              <a:off x="7031170" y="4760452"/>
              <a:ext cx="1552389" cy="134690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2021-2024</a:t>
              </a:r>
            </a:p>
            <a:p>
              <a:pPr algn="ctr"/>
              <a:r>
                <a:rPr lang="zh-TW" altLang="en-US" sz="1500" dirty="0">
                  <a:latin typeface="標楷體" panose="03000509000000000000" pitchFamily="65" charset="-120"/>
                  <a:ea typeface="標楷體" panose="03000509000000000000" pitchFamily="65" charset="-120"/>
                </a:rPr>
                <a:t>智慧健康雲</a:t>
              </a:r>
              <a:endParaRPr lang="en-US" altLang="zh-TW" sz="1500" dirty="0">
                <a:latin typeface="標楷體" panose="03000509000000000000" pitchFamily="65" charset="-120"/>
                <a:ea typeface="標楷體" panose="03000509000000000000" pitchFamily="65" charset="-120"/>
              </a:endParaRPr>
            </a:p>
          </p:txBody>
        </p:sp>
        <p:sp>
          <p:nvSpPr>
            <p:cNvPr id="92" name="圓角矩形 91"/>
            <p:cNvSpPr/>
            <p:nvPr/>
          </p:nvSpPr>
          <p:spPr>
            <a:xfrm>
              <a:off x="8849543" y="1891576"/>
              <a:ext cx="295483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TW" sz="1500" b="1" dirty="0">
                  <a:latin typeface="標楷體" panose="03000509000000000000" pitchFamily="65" charset="-120"/>
                  <a:ea typeface="標楷體" panose="03000509000000000000" pitchFamily="65" charset="-120"/>
                </a:rPr>
                <a:t>2022</a:t>
              </a:r>
            </a:p>
            <a:p>
              <a:pPr algn="ctr"/>
              <a:r>
                <a:rPr lang="zh-TW" altLang="en-US" sz="1500" dirty="0">
                  <a:latin typeface="標楷體" panose="03000509000000000000" pitchFamily="65" charset="-120"/>
                  <a:ea typeface="標楷體" panose="03000509000000000000" pitchFamily="65" charset="-120"/>
                </a:rPr>
                <a:t>公佈臺灣核心實作指引</a:t>
              </a:r>
              <a:r>
                <a:rPr lang="en-US" altLang="zh-TW" sz="1500" dirty="0">
                  <a:latin typeface="標楷體" panose="03000509000000000000" pitchFamily="65" charset="-120"/>
                  <a:ea typeface="標楷體" panose="03000509000000000000" pitchFamily="65" charset="-120"/>
                </a:rPr>
                <a:t>(TW Core IG)</a:t>
              </a:r>
            </a:p>
            <a:p>
              <a:pPr algn="ctr"/>
              <a:r>
                <a:rPr lang="en-US" altLang="zh-TW" sz="1500" b="1" dirty="0">
                  <a:latin typeface="標楷體" panose="03000509000000000000" pitchFamily="65" charset="-120"/>
                  <a:ea typeface="標楷體" panose="03000509000000000000" pitchFamily="65" charset="-120"/>
                </a:rPr>
                <a:t>2024-2025</a:t>
              </a:r>
              <a:endParaRPr lang="zh-TW" altLang="en-US" sz="1500" dirty="0"/>
            </a:p>
            <a:p>
              <a:pPr algn="ctr"/>
              <a:r>
                <a:rPr lang="zh-TW" altLang="en-US" sz="1500" dirty="0">
                  <a:latin typeface="標楷體" panose="03000509000000000000" pitchFamily="65" charset="-120"/>
                  <a:ea typeface="標楷體" panose="03000509000000000000" pitchFamily="65" charset="-120"/>
                </a:rPr>
                <a:t>註冊多項實作指引</a:t>
              </a:r>
              <a:r>
                <a:rPr lang="en-US" altLang="zh-TW" sz="1500" dirty="0">
                  <a:latin typeface="標楷體" panose="03000509000000000000" pitchFamily="65" charset="-120"/>
                  <a:ea typeface="標楷體" panose="03000509000000000000" pitchFamily="65" charset="-120"/>
                </a:rPr>
                <a:t>(IG)</a:t>
              </a:r>
              <a:endParaRPr lang="zh-TW" altLang="en-US" sz="1500" dirty="0">
                <a:latin typeface="標楷體" panose="03000509000000000000" pitchFamily="65" charset="-120"/>
                <a:ea typeface="標楷體" panose="03000509000000000000" pitchFamily="65" charset="-120"/>
              </a:endParaRPr>
            </a:p>
          </p:txBody>
        </p:sp>
        <p:sp>
          <p:nvSpPr>
            <p:cNvPr id="93" name="圓角矩形 92"/>
            <p:cNvSpPr/>
            <p:nvPr/>
          </p:nvSpPr>
          <p:spPr>
            <a:xfrm>
              <a:off x="5000643" y="1891576"/>
              <a:ext cx="358291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a:t>
              </a:r>
            </a:p>
            <a:p>
              <a:r>
                <a:rPr lang="zh-TW" altLang="en-US" sz="1500" dirty="0">
                  <a:latin typeface="標楷體" panose="03000509000000000000" pitchFamily="65" charset="-120"/>
                  <a:ea typeface="標楷體" panose="03000509000000000000" pitchFamily="65" charset="-120"/>
                </a:rPr>
                <a:t>衛福部資訊處龐一鳴處長宣布，電子病歷交換中心（</a:t>
              </a:r>
              <a:r>
                <a:rPr lang="en-US" altLang="zh-TW" sz="1500" dirty="0">
                  <a:latin typeface="標楷體" panose="03000509000000000000" pitchFamily="65" charset="-120"/>
                  <a:ea typeface="標楷體" panose="03000509000000000000" pitchFamily="65" charset="-120"/>
                </a:rPr>
                <a:t>EEC</a:t>
              </a:r>
              <a:r>
                <a:rPr lang="zh-TW" altLang="en-US" sz="1500" dirty="0">
                  <a:latin typeface="標楷體" panose="03000509000000000000" pitchFamily="65" charset="-120"/>
                  <a:ea typeface="標楷體" panose="03000509000000000000" pitchFamily="65" charset="-120"/>
                </a:rPr>
                <a:t>）架構將改為</a:t>
              </a:r>
              <a:r>
                <a:rPr lang="en-US" altLang="zh-TW" sz="1500" dirty="0">
                  <a:latin typeface="標楷體" panose="03000509000000000000" pitchFamily="65" charset="-120"/>
                  <a:ea typeface="標楷體" panose="03000509000000000000" pitchFamily="65" charset="-120"/>
                </a:rPr>
                <a:t>FHIR</a:t>
              </a:r>
              <a:r>
                <a:rPr lang="zh-TW" altLang="en-US" sz="1500" dirty="0">
                  <a:latin typeface="標楷體" panose="03000509000000000000" pitchFamily="65" charset="-120"/>
                  <a:ea typeface="標楷體" panose="03000509000000000000" pitchFamily="65" charset="-120"/>
                </a:rPr>
                <a:t>交換架構。</a:t>
              </a:r>
            </a:p>
          </p:txBody>
        </p:sp>
        <p:sp>
          <p:nvSpPr>
            <p:cNvPr id="94" name="圓角矩形 93"/>
            <p:cNvSpPr/>
            <p:nvPr/>
          </p:nvSpPr>
          <p:spPr>
            <a:xfrm>
              <a:off x="2262125" y="1891576"/>
              <a:ext cx="2472534"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2013-2015</a:t>
              </a:r>
            </a:p>
            <a:p>
              <a:pPr algn="ctr"/>
              <a:r>
                <a:rPr lang="zh-TW" altLang="en-US" sz="1500" dirty="0">
                  <a:latin typeface="標楷體" panose="03000509000000000000" pitchFamily="65" charset="-120"/>
                  <a:ea typeface="標楷體" panose="03000509000000000000" pitchFamily="65" charset="-120"/>
                </a:rPr>
                <a:t>加速辨理智慧醫療照護計劃</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電子病歷互通補助計劃</a:t>
              </a: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p:txBody>
        </p:sp>
        <p:sp>
          <p:nvSpPr>
            <p:cNvPr id="95" name="圓角矩形 94"/>
            <p:cNvSpPr/>
            <p:nvPr/>
          </p:nvSpPr>
          <p:spPr>
            <a:xfrm>
              <a:off x="857728" y="4760451"/>
              <a:ext cx="1559444" cy="1346906"/>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2008-2010</a:t>
              </a:r>
            </a:p>
            <a:p>
              <a:pPr algn="ctr"/>
              <a:r>
                <a:rPr lang="zh-TW" altLang="en-US" sz="1500" dirty="0">
                  <a:latin typeface="標楷體" panose="03000509000000000000" pitchFamily="65" charset="-120"/>
                  <a:ea typeface="標楷體" panose="03000509000000000000" pitchFamily="65" charset="-120"/>
                </a:rPr>
                <a:t>推動實施電子病歷</a:t>
              </a:r>
            </a:p>
            <a:p>
              <a:pPr algn="ctr"/>
              <a:endParaRPr lang="zh-TW" altLang="en-US" sz="1500" dirty="0">
                <a:latin typeface="標楷體" panose="03000509000000000000" pitchFamily="65" charset="-120"/>
                <a:ea typeface="標楷體" panose="03000509000000000000" pitchFamily="65" charset="-120"/>
              </a:endParaRPr>
            </a:p>
          </p:txBody>
        </p:sp>
        <p:sp>
          <p:nvSpPr>
            <p:cNvPr id="96" name="圓角矩形 95"/>
            <p:cNvSpPr/>
            <p:nvPr/>
          </p:nvSpPr>
          <p:spPr>
            <a:xfrm>
              <a:off x="2873001" y="4770461"/>
              <a:ext cx="1661338" cy="133689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2013-2016</a:t>
              </a:r>
            </a:p>
            <a:p>
              <a:pPr algn="ctr"/>
              <a:r>
                <a:rPr lang="zh-TW" altLang="en-US" sz="1500" dirty="0">
                  <a:latin typeface="標楷體" panose="03000509000000000000" pitchFamily="65" charset="-120"/>
                  <a:ea typeface="標楷體" panose="03000509000000000000" pitchFamily="65" charset="-120"/>
                </a:rPr>
                <a:t>健康雲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醫療雲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計劃</a:t>
              </a:r>
            </a:p>
          </p:txBody>
        </p:sp>
        <p:sp>
          <p:nvSpPr>
            <p:cNvPr id="97" name="圓角矩形 96"/>
            <p:cNvSpPr/>
            <p:nvPr/>
          </p:nvSpPr>
          <p:spPr>
            <a:xfrm>
              <a:off x="4747259" y="4753463"/>
              <a:ext cx="2087716" cy="134373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b="1" dirty="0">
                  <a:latin typeface="標楷體" panose="03000509000000000000" pitchFamily="65" charset="-120"/>
                  <a:ea typeface="標楷體" panose="03000509000000000000" pitchFamily="65" charset="-120"/>
                </a:rPr>
                <a:t>2017-2021</a:t>
              </a:r>
            </a:p>
            <a:p>
              <a:pPr algn="ctr"/>
              <a:r>
                <a:rPr lang="zh-TW" altLang="en-US" dirty="0" smtClean="0">
                  <a:latin typeface="標楷體" panose="03000509000000000000" pitchFamily="65" charset="-120"/>
                  <a:ea typeface="標楷體" panose="03000509000000000000" pitchFamily="65" charset="-120"/>
                </a:rPr>
                <a:t>健康雲</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醫療雲</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計畫</a:t>
              </a:r>
              <a:r>
                <a:rPr lang="en-US" altLang="zh-TW" dirty="0" smtClean="0">
                  <a:latin typeface="標楷體" panose="03000509000000000000" pitchFamily="65" charset="-120"/>
                  <a:ea typeface="標楷體" panose="03000509000000000000" pitchFamily="65" charset="-120"/>
                </a:rPr>
                <a:t>2.0</a:t>
              </a:r>
              <a:endParaRPr lang="zh-TW" altLang="en-US" dirty="0">
                <a:latin typeface="標楷體" panose="03000509000000000000" pitchFamily="65" charset="-120"/>
                <a:ea typeface="標楷體" panose="03000509000000000000" pitchFamily="65" charset="-120"/>
              </a:endParaRPr>
            </a:p>
          </p:txBody>
        </p:sp>
        <p:sp>
          <p:nvSpPr>
            <p:cNvPr id="98" name="圓角矩形 97"/>
            <p:cNvSpPr/>
            <p:nvPr/>
          </p:nvSpPr>
          <p:spPr>
            <a:xfrm>
              <a:off x="8931875" y="4753682"/>
              <a:ext cx="2996951" cy="135367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2025</a:t>
              </a:r>
            </a:p>
            <a:p>
              <a:r>
                <a:rPr lang="en-US" altLang="zh-TW" sz="1500" dirty="0">
                  <a:latin typeface="標楷體" panose="03000509000000000000" pitchFamily="65" charset="-120"/>
                  <a:ea typeface="標楷體" panose="03000509000000000000" pitchFamily="65" charset="-120"/>
                </a:rPr>
                <a:t>3/13</a:t>
              </a:r>
              <a:r>
                <a:rPr lang="zh-TW" altLang="en-US" sz="1500" dirty="0">
                  <a:latin typeface="標楷體" panose="03000509000000000000" pitchFamily="65" charset="-120"/>
                  <a:ea typeface="標楷體" panose="03000509000000000000" pitchFamily="65" charset="-120"/>
                </a:rPr>
                <a:t>衛福部資訊處宣布正式啟動臺灣醫療資訊標準大平臺</a:t>
              </a:r>
            </a:p>
          </p:txBody>
        </p:sp>
        <p:cxnSp>
          <p:nvCxnSpPr>
            <p:cNvPr id="99" name="直接连接符 69"/>
            <p:cNvCxnSpPr>
              <a:cxnSpLocks noChangeShapeType="1"/>
              <a:stCxn id="95" idx="0"/>
              <a:endCxn id="169" idx="4"/>
            </p:cNvCxnSpPr>
            <p:nvPr/>
          </p:nvCxnSpPr>
          <p:spPr bwMode="auto">
            <a:xfrm flipV="1">
              <a:off x="1637450" y="4142221"/>
              <a:ext cx="6943" cy="618230"/>
            </a:xfrm>
            <a:prstGeom prst="line">
              <a:avLst/>
            </a:prstGeom>
            <a:noFill/>
            <a:ln w="9525" algn="ctr">
              <a:solidFill>
                <a:schemeClr val="accent2"/>
              </a:solidFill>
              <a:prstDash val="dash"/>
              <a:round/>
              <a:headEnd type="oval" w="med" len="med"/>
            </a:ln>
          </p:spPr>
        </p:cxnSp>
        <p:grpSp>
          <p:nvGrpSpPr>
            <p:cNvPr id="100" name="组合 125"/>
            <p:cNvGrpSpPr/>
            <p:nvPr/>
          </p:nvGrpSpPr>
          <p:grpSpPr bwMode="auto">
            <a:xfrm>
              <a:off x="1510620" y="3902446"/>
              <a:ext cx="267546" cy="239775"/>
              <a:chOff x="4971660" y="1569718"/>
              <a:chExt cx="144016" cy="144016"/>
            </a:xfrm>
          </p:grpSpPr>
          <p:sp>
            <p:nvSpPr>
              <p:cNvPr id="169"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0"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1" name="直接连接符 69"/>
            <p:cNvCxnSpPr>
              <a:cxnSpLocks noChangeShapeType="1"/>
              <a:stCxn id="93" idx="2"/>
              <a:endCxn id="167" idx="0"/>
            </p:cNvCxnSpPr>
            <p:nvPr/>
          </p:nvCxnSpPr>
          <p:spPr bwMode="auto">
            <a:xfrm>
              <a:off x="6792101" y="3368826"/>
              <a:ext cx="1987651" cy="534078"/>
            </a:xfrm>
            <a:prstGeom prst="line">
              <a:avLst/>
            </a:prstGeom>
            <a:noFill/>
            <a:ln w="9525" algn="ctr">
              <a:solidFill>
                <a:schemeClr val="accent2"/>
              </a:solidFill>
              <a:prstDash val="dash"/>
              <a:round/>
              <a:headEnd type="oval" w="med" len="med"/>
            </a:ln>
          </p:spPr>
        </p:cxnSp>
        <p:grpSp>
          <p:nvGrpSpPr>
            <p:cNvPr id="102" name="组合 125"/>
            <p:cNvGrpSpPr/>
            <p:nvPr/>
          </p:nvGrpSpPr>
          <p:grpSpPr bwMode="auto">
            <a:xfrm>
              <a:off x="8646234" y="3902904"/>
              <a:ext cx="267035" cy="239317"/>
              <a:chOff x="4971660" y="1569718"/>
              <a:chExt cx="144016" cy="144016"/>
            </a:xfrm>
          </p:grpSpPr>
          <p:sp>
            <p:nvSpPr>
              <p:cNvPr id="16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3" name="直接连接符 116"/>
            <p:cNvCxnSpPr>
              <a:cxnSpLocks noChangeShapeType="1"/>
              <a:stCxn id="92" idx="2"/>
              <a:endCxn id="163" idx="0"/>
            </p:cNvCxnSpPr>
            <p:nvPr/>
          </p:nvCxnSpPr>
          <p:spPr bwMode="auto">
            <a:xfrm flipH="1">
              <a:off x="9194980" y="3368826"/>
              <a:ext cx="1045832" cy="534079"/>
            </a:xfrm>
            <a:prstGeom prst="line">
              <a:avLst/>
            </a:prstGeom>
            <a:noFill/>
            <a:ln w="9525" algn="ctr">
              <a:solidFill>
                <a:schemeClr val="accent3"/>
              </a:solidFill>
              <a:prstDash val="dash"/>
              <a:round/>
              <a:headEnd type="oval" w="med" len="med"/>
            </a:ln>
          </p:spPr>
        </p:cxnSp>
        <p:grpSp>
          <p:nvGrpSpPr>
            <p:cNvPr id="104" name="组合 113"/>
            <p:cNvGrpSpPr/>
            <p:nvPr/>
          </p:nvGrpSpPr>
          <p:grpSpPr bwMode="auto">
            <a:xfrm>
              <a:off x="9740824" y="3902905"/>
              <a:ext cx="267033" cy="239316"/>
              <a:chOff x="4971660" y="1569718"/>
              <a:chExt cx="144016" cy="144016"/>
            </a:xfrm>
          </p:grpSpPr>
          <p:sp>
            <p:nvSpPr>
              <p:cNvPr id="16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5" name="直接连接符 116"/>
            <p:cNvCxnSpPr>
              <a:cxnSpLocks noChangeShapeType="1"/>
              <a:stCxn id="91" idx="0"/>
              <a:endCxn id="167" idx="4"/>
            </p:cNvCxnSpPr>
            <p:nvPr/>
          </p:nvCxnSpPr>
          <p:spPr bwMode="auto">
            <a:xfrm flipV="1">
              <a:off x="7807365" y="4142221"/>
              <a:ext cx="972387" cy="618231"/>
            </a:xfrm>
            <a:prstGeom prst="line">
              <a:avLst/>
            </a:prstGeom>
            <a:noFill/>
            <a:ln w="9525" algn="ctr">
              <a:solidFill>
                <a:schemeClr val="accent3"/>
              </a:solidFill>
              <a:prstDash val="dash"/>
              <a:round/>
              <a:headEnd type="oval" w="med" len="med"/>
            </a:ln>
          </p:spPr>
        </p:cxnSp>
        <p:grpSp>
          <p:nvGrpSpPr>
            <p:cNvPr id="106" name="组合 113"/>
            <p:cNvGrpSpPr/>
            <p:nvPr/>
          </p:nvGrpSpPr>
          <p:grpSpPr bwMode="auto">
            <a:xfrm>
              <a:off x="9061463" y="3902905"/>
              <a:ext cx="267033" cy="239316"/>
              <a:chOff x="4900433" y="1569718"/>
              <a:chExt cx="144016" cy="144016"/>
            </a:xfrm>
          </p:grpSpPr>
          <p:sp>
            <p:nvSpPr>
              <p:cNvPr id="163" name="椭圆 114"/>
              <p:cNvSpPr>
                <a:spLocks noChangeArrowheads="1"/>
              </p:cNvSpPr>
              <p:nvPr/>
            </p:nvSpPr>
            <p:spPr bwMode="auto">
              <a:xfrm>
                <a:off x="4900433"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4" name="椭圆 115"/>
              <p:cNvSpPr>
                <a:spLocks noChangeArrowheads="1"/>
              </p:cNvSpPr>
              <p:nvPr/>
            </p:nvSpPr>
            <p:spPr bwMode="auto">
              <a:xfrm>
                <a:off x="4934796"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7" name="直接连接符 69"/>
            <p:cNvCxnSpPr>
              <a:cxnSpLocks noChangeShapeType="1"/>
              <a:stCxn id="98" idx="0"/>
              <a:endCxn id="161" idx="4"/>
            </p:cNvCxnSpPr>
            <p:nvPr/>
          </p:nvCxnSpPr>
          <p:spPr bwMode="auto">
            <a:xfrm flipH="1" flipV="1">
              <a:off x="10421629" y="4142221"/>
              <a:ext cx="8722" cy="611461"/>
            </a:xfrm>
            <a:prstGeom prst="line">
              <a:avLst/>
            </a:prstGeom>
            <a:noFill/>
            <a:ln w="9525" algn="ctr">
              <a:solidFill>
                <a:schemeClr val="accent2"/>
              </a:solidFill>
              <a:prstDash val="dash"/>
              <a:round/>
              <a:headEnd type="oval" w="med" len="med"/>
            </a:ln>
          </p:spPr>
        </p:cxnSp>
        <p:grpSp>
          <p:nvGrpSpPr>
            <p:cNvPr id="108" name="组合 125"/>
            <p:cNvGrpSpPr/>
            <p:nvPr/>
          </p:nvGrpSpPr>
          <p:grpSpPr bwMode="auto">
            <a:xfrm>
              <a:off x="10288111" y="3902904"/>
              <a:ext cx="267035" cy="239317"/>
              <a:chOff x="4971660" y="1569718"/>
              <a:chExt cx="144016" cy="144016"/>
            </a:xfrm>
          </p:grpSpPr>
          <p:sp>
            <p:nvSpPr>
              <p:cNvPr id="161"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2"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9" name="直接连接符 69"/>
            <p:cNvCxnSpPr>
              <a:cxnSpLocks noChangeShapeType="1"/>
              <a:stCxn id="97" idx="0"/>
              <a:endCxn id="157" idx="4"/>
            </p:cNvCxnSpPr>
            <p:nvPr/>
          </p:nvCxnSpPr>
          <p:spPr bwMode="auto">
            <a:xfrm flipV="1">
              <a:off x="5847226" y="4142221"/>
              <a:ext cx="726398" cy="611243"/>
            </a:xfrm>
            <a:prstGeom prst="line">
              <a:avLst/>
            </a:prstGeom>
            <a:noFill/>
            <a:ln w="9525" algn="ctr">
              <a:solidFill>
                <a:schemeClr val="accent2"/>
              </a:solidFill>
              <a:prstDash val="dash"/>
              <a:round/>
              <a:headEnd type="oval" w="med" len="med"/>
            </a:ln>
          </p:spPr>
        </p:cxnSp>
        <p:grpSp>
          <p:nvGrpSpPr>
            <p:cNvPr id="110" name="组合 113"/>
            <p:cNvGrpSpPr/>
            <p:nvPr/>
          </p:nvGrpSpPr>
          <p:grpSpPr bwMode="auto">
            <a:xfrm>
              <a:off x="6987658" y="3902905"/>
              <a:ext cx="267033" cy="239316"/>
              <a:chOff x="4971660" y="1569718"/>
              <a:chExt cx="144016" cy="144016"/>
            </a:xfrm>
          </p:grpSpPr>
          <p:sp>
            <p:nvSpPr>
              <p:cNvPr id="15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11" name="圓角矩形 110"/>
            <p:cNvSpPr/>
            <p:nvPr/>
          </p:nvSpPr>
          <p:spPr>
            <a:xfrm>
              <a:off x="299205" y="1891576"/>
              <a:ext cx="1759221"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2007</a:t>
              </a:r>
            </a:p>
            <a:p>
              <a:pPr algn="ctr"/>
              <a:r>
                <a:rPr lang="zh-TW" altLang="en-US" sz="1500" dirty="0">
                  <a:latin typeface="標楷體" panose="03000509000000000000" pitchFamily="65" charset="-120"/>
                  <a:ea typeface="標楷體" panose="03000509000000000000" pitchFamily="65" charset="-120"/>
                </a:rPr>
                <a:t>國民健康資訊建設計畫</a:t>
              </a:r>
              <a:r>
                <a:rPr lang="en-US" altLang="zh-TW" sz="1500" dirty="0">
                  <a:latin typeface="標楷體" panose="03000509000000000000" pitchFamily="65" charset="-120"/>
                  <a:ea typeface="標楷體" panose="03000509000000000000" pitchFamily="65" charset="-120"/>
                </a:rPr>
                <a:t>(NHIP)</a:t>
              </a:r>
              <a:endParaRPr lang="zh-TW" altLang="en-US" sz="1500" dirty="0">
                <a:latin typeface="標楷體" panose="03000509000000000000" pitchFamily="65" charset="-120"/>
                <a:ea typeface="標楷體" panose="03000509000000000000" pitchFamily="65" charset="-120"/>
              </a:endParaRPr>
            </a:p>
          </p:txBody>
        </p:sp>
        <p:grpSp>
          <p:nvGrpSpPr>
            <p:cNvPr id="112" name="组合 125"/>
            <p:cNvGrpSpPr/>
            <p:nvPr/>
          </p:nvGrpSpPr>
          <p:grpSpPr bwMode="auto">
            <a:xfrm>
              <a:off x="6439851" y="3902446"/>
              <a:ext cx="267546" cy="239775"/>
              <a:chOff x="4971660" y="1569718"/>
              <a:chExt cx="144016" cy="144016"/>
            </a:xfrm>
          </p:grpSpPr>
          <p:sp>
            <p:nvSpPr>
              <p:cNvPr id="15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3" name="组合 113"/>
            <p:cNvGrpSpPr/>
            <p:nvPr/>
          </p:nvGrpSpPr>
          <p:grpSpPr bwMode="auto">
            <a:xfrm>
              <a:off x="2058427" y="3902446"/>
              <a:ext cx="267545" cy="239775"/>
              <a:chOff x="4971660" y="1569718"/>
              <a:chExt cx="144016" cy="144016"/>
            </a:xfrm>
          </p:grpSpPr>
          <p:sp>
            <p:nvSpPr>
              <p:cNvPr id="15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4" name="组合 113"/>
            <p:cNvGrpSpPr/>
            <p:nvPr/>
          </p:nvGrpSpPr>
          <p:grpSpPr bwMode="auto">
            <a:xfrm>
              <a:off x="2606233" y="3902446"/>
              <a:ext cx="267545" cy="239775"/>
              <a:chOff x="4971660" y="1569718"/>
              <a:chExt cx="144016" cy="144016"/>
            </a:xfrm>
          </p:grpSpPr>
          <p:sp>
            <p:nvSpPr>
              <p:cNvPr id="15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5" name="组合 113"/>
            <p:cNvGrpSpPr/>
            <p:nvPr/>
          </p:nvGrpSpPr>
          <p:grpSpPr bwMode="auto">
            <a:xfrm>
              <a:off x="3154039" y="3902905"/>
              <a:ext cx="267033" cy="239316"/>
              <a:chOff x="4971660" y="1569718"/>
              <a:chExt cx="144016" cy="144016"/>
            </a:xfrm>
          </p:grpSpPr>
          <p:sp>
            <p:nvSpPr>
              <p:cNvPr id="15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6" name="组合 113"/>
            <p:cNvGrpSpPr/>
            <p:nvPr/>
          </p:nvGrpSpPr>
          <p:grpSpPr bwMode="auto">
            <a:xfrm>
              <a:off x="3701333" y="3902446"/>
              <a:ext cx="267545" cy="239775"/>
              <a:chOff x="4971660" y="1569718"/>
              <a:chExt cx="144016" cy="144016"/>
            </a:xfrm>
          </p:grpSpPr>
          <p:sp>
            <p:nvSpPr>
              <p:cNvPr id="14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7" name="组合 113"/>
            <p:cNvGrpSpPr/>
            <p:nvPr/>
          </p:nvGrpSpPr>
          <p:grpSpPr bwMode="auto">
            <a:xfrm>
              <a:off x="4796945" y="3902446"/>
              <a:ext cx="267545" cy="239775"/>
              <a:chOff x="4971660" y="1569718"/>
              <a:chExt cx="144016" cy="144016"/>
            </a:xfrm>
          </p:grpSpPr>
          <p:sp>
            <p:nvSpPr>
              <p:cNvPr id="14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8" name="组合 113"/>
            <p:cNvGrpSpPr/>
            <p:nvPr/>
          </p:nvGrpSpPr>
          <p:grpSpPr bwMode="auto">
            <a:xfrm>
              <a:off x="5344751" y="3902446"/>
              <a:ext cx="267545" cy="239775"/>
              <a:chOff x="4971660" y="1569718"/>
              <a:chExt cx="144016" cy="144016"/>
            </a:xfrm>
          </p:grpSpPr>
          <p:sp>
            <p:nvSpPr>
              <p:cNvPr id="14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9" name="组合 113"/>
            <p:cNvGrpSpPr/>
            <p:nvPr/>
          </p:nvGrpSpPr>
          <p:grpSpPr bwMode="auto">
            <a:xfrm>
              <a:off x="5892557" y="3902905"/>
              <a:ext cx="267033" cy="239316"/>
              <a:chOff x="4971660" y="1569718"/>
              <a:chExt cx="144016" cy="144016"/>
            </a:xfrm>
          </p:grpSpPr>
          <p:sp>
            <p:nvSpPr>
              <p:cNvPr id="14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0" name="直接连接符 116"/>
            <p:cNvCxnSpPr>
              <a:cxnSpLocks noChangeShapeType="1"/>
              <a:stCxn id="96" idx="0"/>
              <a:endCxn id="139" idx="4"/>
            </p:cNvCxnSpPr>
            <p:nvPr/>
          </p:nvCxnSpPr>
          <p:spPr bwMode="auto">
            <a:xfrm flipV="1">
              <a:off x="3703670" y="4142221"/>
              <a:ext cx="679242" cy="628240"/>
            </a:xfrm>
            <a:prstGeom prst="line">
              <a:avLst/>
            </a:prstGeom>
            <a:noFill/>
            <a:ln w="9525" algn="ctr">
              <a:solidFill>
                <a:schemeClr val="accent3"/>
              </a:solidFill>
              <a:prstDash val="dash"/>
              <a:round/>
              <a:headEnd type="oval" w="med" len="med"/>
            </a:ln>
          </p:spPr>
        </p:cxnSp>
        <p:grpSp>
          <p:nvGrpSpPr>
            <p:cNvPr id="121" name="组合 113"/>
            <p:cNvGrpSpPr/>
            <p:nvPr/>
          </p:nvGrpSpPr>
          <p:grpSpPr bwMode="auto">
            <a:xfrm>
              <a:off x="7534952" y="3902905"/>
              <a:ext cx="267033" cy="239316"/>
              <a:chOff x="4971660" y="1569718"/>
              <a:chExt cx="144016" cy="144016"/>
            </a:xfrm>
          </p:grpSpPr>
          <p:sp>
            <p:nvSpPr>
              <p:cNvPr id="14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2" name="组合 113"/>
            <p:cNvGrpSpPr/>
            <p:nvPr/>
          </p:nvGrpSpPr>
          <p:grpSpPr bwMode="auto">
            <a:xfrm>
              <a:off x="4249139" y="3902446"/>
              <a:ext cx="267545" cy="239775"/>
              <a:chOff x="4971660" y="1569718"/>
              <a:chExt cx="144016" cy="144016"/>
            </a:xfrm>
          </p:grpSpPr>
          <p:sp>
            <p:nvSpPr>
              <p:cNvPr id="13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3" name="直接连接符 116"/>
            <p:cNvCxnSpPr>
              <a:cxnSpLocks noChangeShapeType="1"/>
              <a:stCxn id="94" idx="2"/>
              <a:endCxn id="139" idx="0"/>
            </p:cNvCxnSpPr>
            <p:nvPr/>
          </p:nvCxnSpPr>
          <p:spPr bwMode="auto">
            <a:xfrm>
              <a:off x="3464369" y="3368826"/>
              <a:ext cx="918543" cy="533620"/>
            </a:xfrm>
            <a:prstGeom prst="line">
              <a:avLst/>
            </a:prstGeom>
            <a:noFill/>
            <a:ln w="9525" algn="ctr">
              <a:solidFill>
                <a:schemeClr val="accent3"/>
              </a:solidFill>
              <a:prstDash val="dash"/>
              <a:round/>
              <a:headEnd type="oval" w="med" len="med"/>
            </a:ln>
          </p:spPr>
        </p:cxnSp>
        <p:cxnSp>
          <p:nvCxnSpPr>
            <p:cNvPr id="124" name="直接连接符 116"/>
            <p:cNvCxnSpPr>
              <a:cxnSpLocks noChangeShapeType="1"/>
              <a:stCxn id="111" idx="2"/>
              <a:endCxn id="135" idx="0"/>
            </p:cNvCxnSpPr>
            <p:nvPr/>
          </p:nvCxnSpPr>
          <p:spPr bwMode="auto">
            <a:xfrm>
              <a:off x="1069441" y="3368826"/>
              <a:ext cx="27402" cy="533620"/>
            </a:xfrm>
            <a:prstGeom prst="line">
              <a:avLst/>
            </a:prstGeom>
            <a:noFill/>
            <a:ln w="9525" algn="ctr">
              <a:solidFill>
                <a:schemeClr val="accent3"/>
              </a:solidFill>
              <a:prstDash val="dash"/>
              <a:round/>
              <a:headEnd type="oval" w="med" len="med"/>
            </a:ln>
          </p:spPr>
        </p:cxnSp>
        <p:grpSp>
          <p:nvGrpSpPr>
            <p:cNvPr id="125" name="组合 113"/>
            <p:cNvGrpSpPr/>
            <p:nvPr/>
          </p:nvGrpSpPr>
          <p:grpSpPr bwMode="auto">
            <a:xfrm>
              <a:off x="8082246" y="3887944"/>
              <a:ext cx="283727" cy="254277"/>
              <a:chOff x="4971660" y="1569718"/>
              <a:chExt cx="144016" cy="144016"/>
            </a:xfrm>
          </p:grpSpPr>
          <p:sp>
            <p:nvSpPr>
              <p:cNvPr id="13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6" name="组合 113"/>
            <p:cNvGrpSpPr/>
            <p:nvPr/>
          </p:nvGrpSpPr>
          <p:grpSpPr bwMode="auto">
            <a:xfrm>
              <a:off x="963326" y="3902446"/>
              <a:ext cx="267033" cy="239775"/>
              <a:chOff x="4971660" y="1569718"/>
              <a:chExt cx="144016" cy="144016"/>
            </a:xfrm>
          </p:grpSpPr>
          <p:sp>
            <p:nvSpPr>
              <p:cNvPr id="13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27" name="TextBox 108"/>
            <p:cNvSpPr txBox="1"/>
            <p:nvPr/>
          </p:nvSpPr>
          <p:spPr>
            <a:xfrm>
              <a:off x="723183"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8" name="TextBox 108"/>
            <p:cNvSpPr txBox="1"/>
            <p:nvPr/>
          </p:nvSpPr>
          <p:spPr>
            <a:xfrm>
              <a:off x="3996441"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2013</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9" name="TextBox 108"/>
            <p:cNvSpPr txBox="1"/>
            <p:nvPr/>
          </p:nvSpPr>
          <p:spPr>
            <a:xfrm>
              <a:off x="1310024" y="363356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2008</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0" name="TextBox 108"/>
            <p:cNvSpPr txBox="1"/>
            <p:nvPr/>
          </p:nvSpPr>
          <p:spPr>
            <a:xfrm>
              <a:off x="6230892" y="3606020"/>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1" name="TextBox 108"/>
            <p:cNvSpPr txBox="1"/>
            <p:nvPr/>
          </p:nvSpPr>
          <p:spPr>
            <a:xfrm>
              <a:off x="8262500" y="3615501"/>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2021</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2" name="TextBox 108"/>
            <p:cNvSpPr txBox="1"/>
            <p:nvPr/>
          </p:nvSpPr>
          <p:spPr>
            <a:xfrm>
              <a:off x="9539972" y="412463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2024</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3" name="TextBox 108"/>
            <p:cNvSpPr txBox="1"/>
            <p:nvPr/>
          </p:nvSpPr>
          <p:spPr>
            <a:xfrm>
              <a:off x="10087260" y="3633563"/>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2025</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4" name="內容版面配置區 2"/>
            <p:cNvSpPr txBox="1">
              <a:spLocks/>
            </p:cNvSpPr>
            <p:nvPr/>
          </p:nvSpPr>
          <p:spPr>
            <a:xfrm>
              <a:off x="81760" y="6450670"/>
              <a:ext cx="11497303" cy="407330"/>
            </a:xfrm>
            <a:prstGeom prst="rect">
              <a:avLst/>
            </a:prstGeom>
          </p:spPr>
          <p:txBody>
            <a:bodyPr vert="horz" lIns="68589" tIns="34294" rIns="68589" bIns="34294"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zh-TW" altLang="en-US" sz="1350" dirty="0">
                  <a:latin typeface="Montserrat"/>
                  <a:ea typeface="標楷體" panose="03000509000000000000" pitchFamily="65" charset="-120"/>
                </a:rPr>
                <a:t>資料來源：電子病歷推動專區</a:t>
              </a:r>
              <a:r>
                <a:rPr lang="en-US" altLang="zh-TW" sz="1350" dirty="0">
                  <a:latin typeface="Montserrat"/>
                  <a:ea typeface="標楷體" panose="03000509000000000000" pitchFamily="65" charset="-120"/>
                </a:rPr>
                <a:t>(</a:t>
              </a:r>
              <a:r>
                <a:rPr lang="en-US" altLang="zh-TW" sz="1350" dirty="0">
                  <a:latin typeface="Times New Roman" panose="02020603050405020304" pitchFamily="18" charset="0"/>
                  <a:ea typeface="標楷體" panose="03000509000000000000" pitchFamily="65" charset="-120"/>
                  <a:cs typeface="Times New Roman" panose="02020603050405020304" pitchFamily="18" charset="0"/>
                </a:rPr>
                <a:t>https://emr.mohw.gov.tw/myemr/HTML/index</a:t>
              </a:r>
              <a:r>
                <a:rPr lang="en-US" altLang="zh-TW" sz="1350" dirty="0">
                  <a:latin typeface="Montserrat"/>
                  <a:ea typeface="標楷體" panose="03000509000000000000" pitchFamily="65" charset="-120"/>
                </a:rPr>
                <a:t>)</a:t>
              </a:r>
            </a:p>
          </p:txBody>
        </p:sp>
      </p:grpSp>
      <p:cxnSp>
        <p:nvCxnSpPr>
          <p:cNvPr id="173" name="直接连接符 116"/>
          <p:cNvCxnSpPr>
            <a:cxnSpLocks noChangeShapeType="1"/>
            <a:stCxn id="92" idx="2"/>
            <a:endCxn id="165" idx="0"/>
          </p:cNvCxnSpPr>
          <p:nvPr/>
        </p:nvCxnSpPr>
        <p:spPr bwMode="auto">
          <a:xfrm flipH="1">
            <a:off x="7437205" y="3033299"/>
            <a:ext cx="274889" cy="400611"/>
          </a:xfrm>
          <a:prstGeom prst="line">
            <a:avLst/>
          </a:prstGeom>
          <a:noFill/>
          <a:ln w="9525" algn="ctr">
            <a:solidFill>
              <a:schemeClr val="accent3"/>
            </a:solidFill>
            <a:prstDash val="dash"/>
            <a:round/>
            <a:headEnd type="oval" w="med" len="med"/>
          </a:ln>
        </p:spPr>
      </p:cxnSp>
      <p:sp>
        <p:nvSpPr>
          <p:cNvPr id="174" name="TextBox 108"/>
          <p:cNvSpPr txBox="1"/>
          <p:nvPr/>
        </p:nvSpPr>
        <p:spPr>
          <a:xfrm>
            <a:off x="6592296" y="3592207"/>
            <a:ext cx="501618" cy="249212"/>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2022</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Tree>
    <p:extLst>
      <p:ext uri="{BB962C8B-B14F-4D97-AF65-F5344CB8AC3E}">
        <p14:creationId xmlns:p14="http://schemas.microsoft.com/office/powerpoint/2010/main" val="36544202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14"/>
          <p:cNvSpPr/>
          <p:nvPr/>
        </p:nvSpPr>
        <p:spPr>
          <a:xfrm>
            <a:off x="89693"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6"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7" name="TextBox 45"/>
          <p:cNvSpPr txBox="1"/>
          <p:nvPr/>
        </p:nvSpPr>
        <p:spPr>
          <a:xfrm>
            <a:off x="731509" y="1055991"/>
            <a:ext cx="8159718"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電子病歷法規</a:t>
            </a:r>
            <a:endParaRPr lang="zh-CN" altLang="en-US" sz="21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3" name="群組 2"/>
          <p:cNvGrpSpPr/>
          <p:nvPr/>
        </p:nvGrpSpPr>
        <p:grpSpPr>
          <a:xfrm>
            <a:off x="1354235" y="1798045"/>
            <a:ext cx="6786767" cy="1192149"/>
            <a:chOff x="790426" y="1188498"/>
            <a:chExt cx="9047844" cy="1589325"/>
          </a:xfrm>
        </p:grpSpPr>
        <p:sp>
          <p:nvSpPr>
            <p:cNvPr id="9" name="圓角矩形 8"/>
            <p:cNvSpPr/>
            <p:nvPr/>
          </p:nvSpPr>
          <p:spPr>
            <a:xfrm>
              <a:off x="7874880" y="1188499"/>
              <a:ext cx="1963390" cy="1078844"/>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07/18</a:t>
              </a:r>
              <a:r>
                <a:rPr lang="zh-TW" altLang="en-US" sz="1500" dirty="0">
                  <a:latin typeface="標楷體" panose="03000509000000000000" pitchFamily="65" charset="-120"/>
                  <a:ea typeface="標楷體" panose="03000509000000000000" pitchFamily="65" charset="-120"/>
                </a:rPr>
                <a:t>第三次修法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23</a:t>
              </a:r>
              <a:r>
                <a:rPr lang="zh-TW" altLang="en-US" sz="1500" dirty="0">
                  <a:latin typeface="標楷體" panose="03000509000000000000" pitchFamily="65" charset="-120"/>
                  <a:ea typeface="標楷體" panose="03000509000000000000" pitchFamily="65" charset="-120"/>
                </a:rPr>
                <a:t>條</a:t>
              </a:r>
            </a:p>
          </p:txBody>
        </p:sp>
        <p:sp>
          <p:nvSpPr>
            <p:cNvPr id="10" name="圓角矩形 9"/>
            <p:cNvSpPr/>
            <p:nvPr/>
          </p:nvSpPr>
          <p:spPr>
            <a:xfrm>
              <a:off x="5432778" y="1188500"/>
              <a:ext cx="2231656" cy="1082618"/>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2009</a:t>
              </a:r>
            </a:p>
            <a:p>
              <a:pPr algn="ctr"/>
              <a:r>
                <a:rPr lang="en-US" altLang="zh-TW" sz="1500" dirty="0">
                  <a:latin typeface="標楷體" panose="03000509000000000000" pitchFamily="65" charset="-120"/>
                  <a:ea typeface="標楷體" panose="03000509000000000000" pitchFamily="65" charset="-120"/>
                </a:rPr>
                <a:t>08/11</a:t>
              </a:r>
              <a:r>
                <a:rPr lang="zh-TW" altLang="en-US" sz="1500" dirty="0">
                  <a:latin typeface="標楷體" panose="03000509000000000000" pitchFamily="65" charset="-120"/>
                  <a:ea typeface="標楷體" panose="03000509000000000000" pitchFamily="65" charset="-120"/>
                </a:rPr>
                <a:t>第二次修法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sp>
          <p:nvSpPr>
            <p:cNvPr id="11" name="圓角矩形 10"/>
            <p:cNvSpPr/>
            <p:nvPr/>
          </p:nvSpPr>
          <p:spPr>
            <a:xfrm>
              <a:off x="3229742" y="1188498"/>
              <a:ext cx="1992590" cy="1078087"/>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a:t>
              </a:r>
            </a:p>
            <a:p>
              <a:pPr algn="ctr"/>
              <a:r>
                <a:rPr lang="en-US" altLang="zh-TW" sz="1500" dirty="0">
                  <a:latin typeface="標楷體" panose="03000509000000000000" pitchFamily="65" charset="-120"/>
                  <a:ea typeface="標楷體" panose="03000509000000000000" pitchFamily="65" charset="-120"/>
                </a:rPr>
                <a:t>12/25</a:t>
              </a:r>
              <a:r>
                <a:rPr lang="zh-TW" altLang="en-US" sz="1500" dirty="0">
                  <a:latin typeface="標楷體" panose="03000509000000000000" pitchFamily="65" charset="-120"/>
                  <a:ea typeface="標楷體" panose="03000509000000000000" pitchFamily="65" charset="-120"/>
                </a:rPr>
                <a:t>首次修法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12" name="直線接點 11"/>
            <p:cNvCxnSpPr/>
            <p:nvPr/>
          </p:nvCxnSpPr>
          <p:spPr>
            <a:xfrm>
              <a:off x="790426" y="2579136"/>
              <a:ext cx="9047844" cy="41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圓角矩形 12"/>
            <p:cNvSpPr/>
            <p:nvPr/>
          </p:nvSpPr>
          <p:spPr>
            <a:xfrm>
              <a:off x="790426" y="1188499"/>
              <a:ext cx="2228870" cy="107808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2005</a:t>
              </a:r>
            </a:p>
            <a:p>
              <a:pPr algn="ctr"/>
              <a:r>
                <a:rPr lang="en-US" altLang="zh-TW" sz="1500" dirty="0">
                  <a:latin typeface="標楷體" panose="03000509000000000000" pitchFamily="65" charset="-120"/>
                  <a:ea typeface="標楷體" panose="03000509000000000000" pitchFamily="65" charset="-120"/>
                </a:rPr>
                <a:t>11/24</a:t>
              </a:r>
              <a:r>
                <a:rPr lang="zh-TW" altLang="en-US" sz="1500" dirty="0">
                  <a:latin typeface="標楷體" panose="03000509000000000000" pitchFamily="65" charset="-120"/>
                  <a:ea typeface="標楷體" panose="03000509000000000000" pitchFamily="65" charset="-120"/>
                </a:rPr>
                <a:t>頒布與施行</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 </a:t>
              </a:r>
              <a:r>
                <a:rPr lang="en-US" altLang="zh-TW" sz="1500" dirty="0">
                  <a:latin typeface="標楷體" panose="03000509000000000000" pitchFamily="65" charset="-120"/>
                  <a:ea typeface="標楷體" panose="03000509000000000000" pitchFamily="65" charset="-120"/>
                </a:rPr>
                <a:t>7 </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cxnSp>
          <p:nvCxnSpPr>
            <p:cNvPr id="14" name="直接连接符 116"/>
            <p:cNvCxnSpPr>
              <a:cxnSpLocks noChangeShapeType="1"/>
            </p:cNvCxnSpPr>
            <p:nvPr/>
          </p:nvCxnSpPr>
          <p:spPr bwMode="auto">
            <a:xfrm>
              <a:off x="1877855" y="2269359"/>
              <a:ext cx="0" cy="229803"/>
            </a:xfrm>
            <a:prstGeom prst="line">
              <a:avLst/>
            </a:prstGeom>
            <a:noFill/>
            <a:ln w="9525" algn="ctr">
              <a:solidFill>
                <a:schemeClr val="accent3"/>
              </a:solidFill>
              <a:prstDash val="dash"/>
              <a:round/>
              <a:headEnd type="oval" w="med" len="med"/>
            </a:ln>
          </p:spPr>
        </p:cxnSp>
        <p:grpSp>
          <p:nvGrpSpPr>
            <p:cNvPr id="15" name="组合 113"/>
            <p:cNvGrpSpPr/>
            <p:nvPr/>
          </p:nvGrpSpPr>
          <p:grpSpPr bwMode="auto">
            <a:xfrm>
              <a:off x="1702490" y="2437314"/>
              <a:ext cx="350729" cy="314325"/>
              <a:chOff x="4971660" y="1569718"/>
              <a:chExt cx="144016" cy="144016"/>
            </a:xfrm>
          </p:grpSpPr>
          <p:sp>
            <p:nvSpPr>
              <p:cNvPr id="28"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9"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6" name="直接连接符 116"/>
            <p:cNvCxnSpPr>
              <a:cxnSpLocks noChangeShapeType="1"/>
              <a:endCxn id="26" idx="0"/>
            </p:cNvCxnSpPr>
            <p:nvPr/>
          </p:nvCxnSpPr>
          <p:spPr bwMode="auto">
            <a:xfrm>
              <a:off x="4308968" y="2272334"/>
              <a:ext cx="649917" cy="167955"/>
            </a:xfrm>
            <a:prstGeom prst="line">
              <a:avLst/>
            </a:prstGeom>
            <a:noFill/>
            <a:ln w="9525" algn="ctr">
              <a:solidFill>
                <a:schemeClr val="accent3"/>
              </a:solidFill>
              <a:prstDash val="dash"/>
              <a:round/>
              <a:headEnd type="oval" w="med" len="med"/>
            </a:ln>
          </p:spPr>
        </p:cxnSp>
        <p:grpSp>
          <p:nvGrpSpPr>
            <p:cNvPr id="17" name="组合 113"/>
            <p:cNvGrpSpPr/>
            <p:nvPr/>
          </p:nvGrpSpPr>
          <p:grpSpPr bwMode="auto">
            <a:xfrm>
              <a:off x="4783520" y="2440289"/>
              <a:ext cx="350729" cy="314325"/>
              <a:chOff x="4971660" y="1569718"/>
              <a:chExt cx="144016" cy="144016"/>
            </a:xfrm>
          </p:grpSpPr>
          <p:sp>
            <p:nvSpPr>
              <p:cNvPr id="2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8" name="直接连接符 116"/>
            <p:cNvCxnSpPr>
              <a:cxnSpLocks noChangeShapeType="1"/>
              <a:endCxn id="24" idx="0"/>
            </p:cNvCxnSpPr>
            <p:nvPr/>
          </p:nvCxnSpPr>
          <p:spPr bwMode="auto">
            <a:xfrm flipH="1">
              <a:off x="5985895" y="2282061"/>
              <a:ext cx="648221" cy="167955"/>
            </a:xfrm>
            <a:prstGeom prst="line">
              <a:avLst/>
            </a:prstGeom>
            <a:noFill/>
            <a:ln w="9525" algn="ctr">
              <a:solidFill>
                <a:schemeClr val="accent3"/>
              </a:solidFill>
              <a:prstDash val="dash"/>
              <a:round/>
              <a:headEnd type="oval" w="med" len="med"/>
            </a:ln>
          </p:spPr>
        </p:cxnSp>
        <p:grpSp>
          <p:nvGrpSpPr>
            <p:cNvPr id="19" name="组合 113"/>
            <p:cNvGrpSpPr/>
            <p:nvPr/>
          </p:nvGrpSpPr>
          <p:grpSpPr bwMode="auto">
            <a:xfrm>
              <a:off x="5810530" y="2450016"/>
              <a:ext cx="350729" cy="314325"/>
              <a:chOff x="4971660" y="1569718"/>
              <a:chExt cx="144016" cy="144016"/>
            </a:xfrm>
          </p:grpSpPr>
          <p:sp>
            <p:nvSpPr>
              <p:cNvPr id="2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20" name="直接连接符 116"/>
            <p:cNvCxnSpPr>
              <a:cxnSpLocks noChangeShapeType="1"/>
            </p:cNvCxnSpPr>
            <p:nvPr/>
          </p:nvCxnSpPr>
          <p:spPr bwMode="auto">
            <a:xfrm>
              <a:off x="9066924" y="2295543"/>
              <a:ext cx="0" cy="229803"/>
            </a:xfrm>
            <a:prstGeom prst="line">
              <a:avLst/>
            </a:prstGeom>
            <a:noFill/>
            <a:ln w="9525" algn="ctr">
              <a:solidFill>
                <a:schemeClr val="accent3"/>
              </a:solidFill>
              <a:prstDash val="dash"/>
              <a:round/>
              <a:headEnd type="oval" w="med" len="med"/>
            </a:ln>
          </p:spPr>
        </p:cxnSp>
        <p:grpSp>
          <p:nvGrpSpPr>
            <p:cNvPr id="21" name="组合 113"/>
            <p:cNvGrpSpPr/>
            <p:nvPr/>
          </p:nvGrpSpPr>
          <p:grpSpPr bwMode="auto">
            <a:xfrm>
              <a:off x="8891559" y="2463498"/>
              <a:ext cx="350729" cy="314325"/>
              <a:chOff x="4971660" y="1569718"/>
              <a:chExt cx="144016" cy="144016"/>
            </a:xfrm>
          </p:grpSpPr>
          <p:sp>
            <p:nvSpPr>
              <p:cNvPr id="2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0" name="群組 29"/>
          <p:cNvGrpSpPr/>
          <p:nvPr/>
        </p:nvGrpSpPr>
        <p:grpSpPr>
          <a:xfrm>
            <a:off x="241094" y="3862213"/>
            <a:ext cx="4763099" cy="1237859"/>
            <a:chOff x="371678" y="4645574"/>
            <a:chExt cx="6349972" cy="1650264"/>
          </a:xfrm>
        </p:grpSpPr>
        <p:sp>
          <p:nvSpPr>
            <p:cNvPr id="31" name="圓角矩形 30"/>
            <p:cNvSpPr/>
            <p:nvPr/>
          </p:nvSpPr>
          <p:spPr>
            <a:xfrm>
              <a:off x="5188160" y="4668058"/>
              <a:ext cx="1533490" cy="111654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01/13</a:t>
              </a:r>
              <a:r>
                <a:rPr lang="zh-TW" altLang="en-US" sz="1500" dirty="0">
                  <a:latin typeface="標楷體" panose="03000509000000000000" pitchFamily="65" charset="-120"/>
                  <a:ea typeface="標楷體" panose="03000509000000000000" pitchFamily="65" charset="-120"/>
                </a:rPr>
                <a:t>修</a:t>
              </a:r>
              <a:r>
                <a:rPr lang="zh-TW" altLang="en-US" sz="1500" dirty="0" smtClean="0">
                  <a:latin typeface="標楷體" panose="03000509000000000000" pitchFamily="65" charset="-120"/>
                  <a:ea typeface="標楷體" panose="03000509000000000000" pitchFamily="65" charset="-120"/>
                </a:rPr>
                <a:t>法全文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sp>
          <p:nvSpPr>
            <p:cNvPr id="32" name="圓角矩形 31"/>
            <p:cNvSpPr/>
            <p:nvPr/>
          </p:nvSpPr>
          <p:spPr>
            <a:xfrm>
              <a:off x="3590035" y="4662123"/>
              <a:ext cx="1465111" cy="112149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p>
            <a:p>
              <a:pPr algn="ctr"/>
              <a:r>
                <a:rPr lang="en-US" altLang="zh-TW" sz="1500" dirty="0">
                  <a:latin typeface="標楷體" panose="03000509000000000000" pitchFamily="65" charset="-120"/>
                  <a:ea typeface="標楷體" panose="03000509000000000000" pitchFamily="65" charset="-120"/>
                </a:rPr>
                <a:t>08/24</a:t>
              </a:r>
              <a:r>
                <a:rPr lang="zh-TW" altLang="en-US" sz="1500" dirty="0">
                  <a:latin typeface="標楷體" panose="03000509000000000000" pitchFamily="65" charset="-120"/>
                  <a:ea typeface="標楷體" panose="03000509000000000000" pitchFamily="65" charset="-120"/>
                </a:rPr>
                <a:t>異動權責單位</a:t>
              </a:r>
              <a:endParaRPr lang="en-US" altLang="zh-TW" sz="1500" dirty="0">
                <a:latin typeface="標楷體" panose="03000509000000000000" pitchFamily="65" charset="-120"/>
                <a:ea typeface="標楷體" panose="03000509000000000000" pitchFamily="65" charset="-120"/>
              </a:endParaRPr>
            </a:p>
            <a:p>
              <a:pPr algn="ctr"/>
              <a:endParaRPr lang="zh-TW" altLang="en-US" sz="1500" dirty="0">
                <a:latin typeface="標楷體" panose="03000509000000000000" pitchFamily="65" charset="-120"/>
                <a:ea typeface="標楷體" panose="03000509000000000000" pitchFamily="65" charset="-120"/>
              </a:endParaRPr>
            </a:p>
          </p:txBody>
        </p:sp>
        <p:sp>
          <p:nvSpPr>
            <p:cNvPr id="33" name="圓角矩形 32"/>
            <p:cNvSpPr/>
            <p:nvPr/>
          </p:nvSpPr>
          <p:spPr>
            <a:xfrm>
              <a:off x="2018836" y="4668058"/>
              <a:ext cx="1465111" cy="1115555"/>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2002</a:t>
              </a:r>
            </a:p>
            <a:p>
              <a:pPr algn="ctr"/>
              <a:r>
                <a:rPr lang="en-US" altLang="zh-TW" sz="1500" dirty="0">
                  <a:latin typeface="標楷體" panose="03000509000000000000" pitchFamily="65" charset="-120"/>
                  <a:ea typeface="標楷體" panose="03000509000000000000" pitchFamily="65" charset="-120"/>
                </a:rPr>
                <a:t>04/10</a:t>
              </a:r>
              <a:r>
                <a:rPr lang="zh-TW" altLang="en-US" sz="1500" dirty="0">
                  <a:latin typeface="標楷體" panose="03000509000000000000" pitchFamily="65" charset="-120"/>
                  <a:ea typeface="標楷體" panose="03000509000000000000" pitchFamily="65" charset="-120"/>
                </a:rPr>
                <a:t>頒布與施行</a:t>
              </a:r>
            </a:p>
          </p:txBody>
        </p:sp>
        <p:cxnSp>
          <p:nvCxnSpPr>
            <p:cNvPr id="34" name="直線接點 33"/>
            <p:cNvCxnSpPr/>
            <p:nvPr/>
          </p:nvCxnSpPr>
          <p:spPr>
            <a:xfrm>
              <a:off x="444617" y="6112619"/>
              <a:ext cx="6208655" cy="19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35" name="圓角矩形 34"/>
            <p:cNvSpPr/>
            <p:nvPr/>
          </p:nvSpPr>
          <p:spPr>
            <a:xfrm>
              <a:off x="371678" y="4645574"/>
              <a:ext cx="1538279" cy="111555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2001</a:t>
              </a:r>
            </a:p>
            <a:p>
              <a:pPr algn="ctr"/>
              <a:r>
                <a:rPr lang="en-US" altLang="zh-TW" sz="1500" dirty="0">
                  <a:latin typeface="標楷體" panose="03000509000000000000" pitchFamily="65" charset="-120"/>
                  <a:ea typeface="標楷體" panose="03000509000000000000" pitchFamily="65" charset="-120"/>
                </a:rPr>
                <a:t>11/14</a:t>
              </a:r>
              <a:r>
                <a:rPr lang="zh-TW" altLang="en-US" sz="1500" dirty="0">
                  <a:latin typeface="標楷體" panose="03000509000000000000" pitchFamily="65" charset="-120"/>
                  <a:ea typeface="標楷體" panose="03000509000000000000" pitchFamily="65" charset="-120"/>
                </a:rPr>
                <a:t>公布全文</a:t>
              </a:r>
              <a:r>
                <a:rPr lang="en-US" altLang="zh-TW" sz="1500" dirty="0">
                  <a:latin typeface="標楷體" panose="03000509000000000000" pitchFamily="65" charset="-120"/>
                  <a:ea typeface="標楷體" panose="03000509000000000000" pitchFamily="65" charset="-120"/>
                </a:rPr>
                <a:t>17</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grpSp>
          <p:nvGrpSpPr>
            <p:cNvPr id="36" name="群組 35"/>
            <p:cNvGrpSpPr/>
            <p:nvPr/>
          </p:nvGrpSpPr>
          <p:grpSpPr>
            <a:xfrm>
              <a:off x="965452" y="5783613"/>
              <a:ext cx="350729" cy="482280"/>
              <a:chOff x="2250371" y="5449213"/>
              <a:chExt cx="350729" cy="482280"/>
            </a:xfrm>
          </p:grpSpPr>
          <p:cxnSp>
            <p:nvCxnSpPr>
              <p:cNvPr id="52"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53" name="组合 113"/>
              <p:cNvGrpSpPr/>
              <p:nvPr/>
            </p:nvGrpSpPr>
            <p:grpSpPr bwMode="auto">
              <a:xfrm>
                <a:off x="2250371" y="5617168"/>
                <a:ext cx="350729" cy="314325"/>
                <a:chOff x="4971660" y="1569718"/>
                <a:chExt cx="144016" cy="144016"/>
              </a:xfrm>
            </p:grpSpPr>
            <p:sp>
              <p:nvSpPr>
                <p:cNvPr id="5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7" name="群組 36"/>
            <p:cNvGrpSpPr/>
            <p:nvPr/>
          </p:nvGrpSpPr>
          <p:grpSpPr>
            <a:xfrm>
              <a:off x="2576027" y="5809774"/>
              <a:ext cx="350729" cy="482280"/>
              <a:chOff x="2250371" y="5449213"/>
              <a:chExt cx="350729" cy="482280"/>
            </a:xfrm>
          </p:grpSpPr>
          <p:cxnSp>
            <p:nvCxnSpPr>
              <p:cNvPr id="48"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9" name="组合 113"/>
              <p:cNvGrpSpPr/>
              <p:nvPr/>
            </p:nvGrpSpPr>
            <p:grpSpPr bwMode="auto">
              <a:xfrm>
                <a:off x="2250371" y="5617168"/>
                <a:ext cx="350729" cy="314325"/>
                <a:chOff x="4971660" y="1569718"/>
                <a:chExt cx="144016" cy="144016"/>
              </a:xfrm>
            </p:grpSpPr>
            <p:sp>
              <p:nvSpPr>
                <p:cNvPr id="50"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1"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8" name="群組 37"/>
            <p:cNvGrpSpPr/>
            <p:nvPr/>
          </p:nvGrpSpPr>
          <p:grpSpPr>
            <a:xfrm>
              <a:off x="4159392" y="5812193"/>
              <a:ext cx="350729" cy="482280"/>
              <a:chOff x="2250371" y="5449213"/>
              <a:chExt cx="350729" cy="482280"/>
            </a:xfrm>
          </p:grpSpPr>
          <p:cxnSp>
            <p:nvCxnSpPr>
              <p:cNvPr id="44"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5" name="组合 113"/>
              <p:cNvGrpSpPr/>
              <p:nvPr/>
            </p:nvGrpSpPr>
            <p:grpSpPr bwMode="auto">
              <a:xfrm>
                <a:off x="2250371" y="5617168"/>
                <a:ext cx="350729" cy="314325"/>
                <a:chOff x="4971660" y="1569718"/>
                <a:chExt cx="144016" cy="144016"/>
              </a:xfrm>
            </p:grpSpPr>
            <p:sp>
              <p:nvSpPr>
                <p:cNvPr id="4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9" name="群組 38"/>
            <p:cNvGrpSpPr/>
            <p:nvPr/>
          </p:nvGrpSpPr>
          <p:grpSpPr>
            <a:xfrm>
              <a:off x="5745352" y="5813558"/>
              <a:ext cx="350729" cy="482280"/>
              <a:chOff x="2250371" y="5449213"/>
              <a:chExt cx="350729" cy="482280"/>
            </a:xfrm>
          </p:grpSpPr>
          <p:cxnSp>
            <p:nvCxnSpPr>
              <p:cNvPr id="40"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1" name="组合 113"/>
              <p:cNvGrpSpPr/>
              <p:nvPr/>
            </p:nvGrpSpPr>
            <p:grpSpPr bwMode="auto">
              <a:xfrm>
                <a:off x="2250371" y="5617168"/>
                <a:ext cx="350729" cy="314325"/>
                <a:chOff x="4971660" y="1569718"/>
                <a:chExt cx="144016" cy="144016"/>
              </a:xfrm>
            </p:grpSpPr>
            <p:sp>
              <p:nvSpPr>
                <p:cNvPr id="4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grpSp>
        <p:nvGrpSpPr>
          <p:cNvPr id="56" name="群組 55"/>
          <p:cNvGrpSpPr/>
          <p:nvPr/>
        </p:nvGrpSpPr>
        <p:grpSpPr>
          <a:xfrm>
            <a:off x="5751361" y="3821223"/>
            <a:ext cx="2972746" cy="1233864"/>
            <a:chOff x="7726970" y="4256152"/>
            <a:chExt cx="3963145" cy="1644938"/>
          </a:xfrm>
        </p:grpSpPr>
        <p:sp>
          <p:nvSpPr>
            <p:cNvPr id="57" name="圓角矩形 56"/>
            <p:cNvSpPr/>
            <p:nvPr/>
          </p:nvSpPr>
          <p:spPr>
            <a:xfrm>
              <a:off x="10135374" y="4256152"/>
              <a:ext cx="1554741" cy="112747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p>
            <a:p>
              <a:pPr algn="ctr"/>
              <a:r>
                <a:rPr lang="en-US" altLang="zh-TW" sz="1500" dirty="0">
                  <a:latin typeface="標楷體" panose="03000509000000000000" pitchFamily="65" charset="-120"/>
                  <a:ea typeface="標楷體" panose="03000509000000000000" pitchFamily="65" charset="-120"/>
                </a:rPr>
                <a:t>01/22</a:t>
              </a:r>
              <a:r>
                <a:rPr lang="zh-TW" altLang="en-US" sz="1500" dirty="0">
                  <a:latin typeface="標楷體" panose="03000509000000000000" pitchFamily="65" charset="-120"/>
                  <a:ea typeface="標楷體" panose="03000509000000000000" pitchFamily="65" charset="-120"/>
                </a:rPr>
                <a:t>修法</a:t>
              </a:r>
              <a:endParaRPr lang="en-US" altLang="zh-TW" sz="1500" dirty="0">
                <a:latin typeface="標楷體" panose="03000509000000000000" pitchFamily="65" charset="-120"/>
                <a:ea typeface="標楷體" panose="03000509000000000000" pitchFamily="65" charset="-120"/>
              </a:endParaRPr>
            </a:p>
            <a:p>
              <a:pPr algn="ct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cxnSp>
          <p:nvCxnSpPr>
            <p:cNvPr id="58" name="直線接點 57"/>
            <p:cNvCxnSpPr/>
            <p:nvPr/>
          </p:nvCxnSpPr>
          <p:spPr>
            <a:xfrm>
              <a:off x="7818539" y="5727633"/>
              <a:ext cx="3851476" cy="17243"/>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59" name="圓角矩形 58"/>
            <p:cNvSpPr/>
            <p:nvPr/>
          </p:nvSpPr>
          <p:spPr>
            <a:xfrm>
              <a:off x="7726970" y="4262111"/>
              <a:ext cx="2212861" cy="1127472"/>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2018</a:t>
              </a:r>
            </a:p>
            <a:p>
              <a:pPr algn="ctr"/>
              <a:r>
                <a:rPr lang="en-US" altLang="zh-TW" sz="1500" dirty="0">
                  <a:latin typeface="標楷體" panose="03000509000000000000" pitchFamily="65" charset="-120"/>
                  <a:ea typeface="標楷體" panose="03000509000000000000" pitchFamily="65" charset="-120"/>
                </a:rPr>
                <a:t>05/11</a:t>
              </a:r>
              <a:r>
                <a:rPr lang="zh-TW" altLang="en-US" sz="1500" dirty="0">
                  <a:latin typeface="標楷體" panose="03000509000000000000" pitchFamily="65" charset="-120"/>
                  <a:ea typeface="標楷體" panose="03000509000000000000" pitchFamily="65" charset="-120"/>
                </a:rPr>
                <a:t>頒布與</a:t>
              </a:r>
              <a:r>
                <a:rPr lang="zh-TW" altLang="en-US" sz="1500" dirty="0" smtClean="0">
                  <a:latin typeface="標楷體" panose="03000509000000000000" pitchFamily="65" charset="-120"/>
                  <a:ea typeface="標楷體" panose="03000509000000000000" pitchFamily="65" charset="-120"/>
                </a:rPr>
                <a:t>施行全文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60" name="直接连接符 116"/>
            <p:cNvCxnSpPr>
              <a:cxnSpLocks noChangeShapeType="1"/>
            </p:cNvCxnSpPr>
            <p:nvPr/>
          </p:nvCxnSpPr>
          <p:spPr bwMode="auto">
            <a:xfrm>
              <a:off x="8871468" y="5398178"/>
              <a:ext cx="0" cy="229803"/>
            </a:xfrm>
            <a:prstGeom prst="line">
              <a:avLst/>
            </a:prstGeom>
            <a:noFill/>
            <a:ln w="9525" algn="ctr">
              <a:solidFill>
                <a:schemeClr val="accent3"/>
              </a:solidFill>
              <a:prstDash val="dash"/>
              <a:round/>
              <a:headEnd type="oval" w="med" len="med"/>
            </a:ln>
          </p:spPr>
        </p:cxnSp>
        <p:grpSp>
          <p:nvGrpSpPr>
            <p:cNvPr id="61" name="组合 113"/>
            <p:cNvGrpSpPr/>
            <p:nvPr/>
          </p:nvGrpSpPr>
          <p:grpSpPr bwMode="auto">
            <a:xfrm>
              <a:off x="8696103" y="5566133"/>
              <a:ext cx="350729" cy="314325"/>
              <a:chOff x="4971660" y="1569718"/>
              <a:chExt cx="144016" cy="144016"/>
            </a:xfrm>
          </p:grpSpPr>
          <p:sp>
            <p:nvSpPr>
              <p:cNvPr id="6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62" name="直接连接符 116"/>
            <p:cNvCxnSpPr>
              <a:cxnSpLocks noChangeShapeType="1"/>
            </p:cNvCxnSpPr>
            <p:nvPr/>
          </p:nvCxnSpPr>
          <p:spPr bwMode="auto">
            <a:xfrm>
              <a:off x="11012059" y="5418810"/>
              <a:ext cx="0" cy="229803"/>
            </a:xfrm>
            <a:prstGeom prst="line">
              <a:avLst/>
            </a:prstGeom>
            <a:noFill/>
            <a:ln w="9525" algn="ctr">
              <a:solidFill>
                <a:schemeClr val="accent3"/>
              </a:solidFill>
              <a:prstDash val="dash"/>
              <a:round/>
              <a:headEnd type="oval" w="med" len="med"/>
            </a:ln>
          </p:spPr>
        </p:cxnSp>
        <p:grpSp>
          <p:nvGrpSpPr>
            <p:cNvPr id="63" name="组合 113"/>
            <p:cNvGrpSpPr/>
            <p:nvPr/>
          </p:nvGrpSpPr>
          <p:grpSpPr bwMode="auto">
            <a:xfrm>
              <a:off x="10836694" y="5586765"/>
              <a:ext cx="350729" cy="314325"/>
              <a:chOff x="4971660" y="1569718"/>
              <a:chExt cx="144016" cy="144016"/>
            </a:xfrm>
          </p:grpSpPr>
          <p:sp>
            <p:nvSpPr>
              <p:cNvPr id="6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sp>
        <p:nvSpPr>
          <p:cNvPr id="68" name="文字方塊 67"/>
          <p:cNvSpPr txBox="1"/>
          <p:nvPr/>
        </p:nvSpPr>
        <p:spPr>
          <a:xfrm>
            <a:off x="399235" y="5700774"/>
            <a:ext cx="8235265" cy="646331"/>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＊醫療機構電子病歷製作及管理辦法、電子簽章法、通訊診療辨法請參見全國法規資料庫</a:t>
            </a:r>
          </a:p>
        </p:txBody>
      </p:sp>
      <p:cxnSp>
        <p:nvCxnSpPr>
          <p:cNvPr id="69" name="直接连接符 69"/>
          <p:cNvCxnSpPr>
            <a:cxnSpLocks noChangeShapeType="1"/>
          </p:cNvCxnSpPr>
          <p:nvPr/>
        </p:nvCxnSpPr>
        <p:spPr bwMode="auto">
          <a:xfrm flipV="1">
            <a:off x="89692" y="3539365"/>
            <a:ext cx="9017490" cy="50341"/>
          </a:xfrm>
          <a:prstGeom prst="line">
            <a:avLst/>
          </a:prstGeom>
          <a:noFill/>
          <a:ln w="9525" algn="ctr">
            <a:solidFill>
              <a:schemeClr val="accent2"/>
            </a:solidFill>
            <a:prstDash val="dash"/>
            <a:round/>
            <a:headEnd type="oval" w="med" len="med"/>
          </a:ln>
        </p:spPr>
      </p:cxnSp>
      <p:cxnSp>
        <p:nvCxnSpPr>
          <p:cNvPr id="70" name="直接连接符 69"/>
          <p:cNvCxnSpPr>
            <a:cxnSpLocks noChangeShapeType="1"/>
          </p:cNvCxnSpPr>
          <p:nvPr/>
        </p:nvCxnSpPr>
        <p:spPr bwMode="auto">
          <a:xfrm>
            <a:off x="5241704" y="3589706"/>
            <a:ext cx="0" cy="2125068"/>
          </a:xfrm>
          <a:prstGeom prst="line">
            <a:avLst/>
          </a:prstGeom>
          <a:noFill/>
          <a:ln w="9525" algn="ctr">
            <a:solidFill>
              <a:schemeClr val="accent2"/>
            </a:solidFill>
            <a:prstDash val="dash"/>
            <a:round/>
            <a:headEnd type="oval" w="med" len="med"/>
          </a:ln>
        </p:spPr>
      </p:cxnSp>
      <p:sp>
        <p:nvSpPr>
          <p:cNvPr id="71" name="矩形 70"/>
          <p:cNvSpPr/>
          <p:nvPr/>
        </p:nvSpPr>
        <p:spPr>
          <a:xfrm>
            <a:off x="2003013" y="2995858"/>
            <a:ext cx="5314971"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醫療機構電子病歷製作及管理辨法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5" name="矩形 74"/>
          <p:cNvSpPr/>
          <p:nvPr/>
        </p:nvSpPr>
        <p:spPr>
          <a:xfrm>
            <a:off x="1791446" y="5150042"/>
            <a:ext cx="1889494"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電子簽章法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6" name="矩形 75"/>
          <p:cNvSpPr/>
          <p:nvPr/>
        </p:nvSpPr>
        <p:spPr>
          <a:xfrm>
            <a:off x="6245915" y="5081453"/>
            <a:ext cx="2134150"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通訊診療辨法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Tree>
    <p:extLst>
      <p:ext uri="{BB962C8B-B14F-4D97-AF65-F5344CB8AC3E}">
        <p14:creationId xmlns:p14="http://schemas.microsoft.com/office/powerpoint/2010/main" val="42409909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179512" y="3284984"/>
            <a:ext cx="8784976" cy="3456384"/>
          </a:xfrm>
        </p:spPr>
        <p:txBody>
          <a:bodyPr/>
          <a:lstStyle/>
          <a:p>
            <a:pPr marL="0" indent="0">
              <a:buNone/>
            </a:pPr>
            <a:r>
              <a:rPr lang="zh-TW" altLang="en-US" sz="1900" dirty="0"/>
              <a:t>宜蘭縣政府警察局</a:t>
            </a:r>
            <a:r>
              <a:rPr lang="en-US" altLang="zh-TW" sz="1900" dirty="0"/>
              <a:t>: </a:t>
            </a:r>
            <a:r>
              <a:rPr lang="zh-TW" altLang="en-US" sz="1900" dirty="0"/>
              <a:t>八大（特種）行業</a:t>
            </a:r>
            <a:endParaRPr lang="en-US" altLang="zh-TW" sz="1900" dirty="0"/>
          </a:p>
          <a:p>
            <a:pPr marL="457200" indent="-457200">
              <a:buFont typeface="+mj-lt"/>
              <a:buAutoNum type="arabicPeriod"/>
            </a:pPr>
            <a:r>
              <a:rPr lang="zh-TW" altLang="en-US" sz="1900" dirty="0"/>
              <a:t>視聽歌唱業：指提供伴唱視聽設備，供人歌唱之營利事業</a:t>
            </a:r>
            <a:endParaRPr lang="en-US" altLang="zh-TW" sz="1900" dirty="0"/>
          </a:p>
          <a:p>
            <a:pPr marL="457200" indent="-457200">
              <a:buFont typeface="+mj-lt"/>
              <a:buAutoNum type="arabicPeriod"/>
            </a:pPr>
            <a:r>
              <a:rPr lang="zh-TW" altLang="en-US" sz="1900" dirty="0"/>
              <a:t>理髮業：指將營業場所加以區隔或包廂式經營，為人理容之觀光理髮或視聽理容之營利事業</a:t>
            </a:r>
            <a:endParaRPr lang="en-US" altLang="zh-TW" sz="1900" dirty="0"/>
          </a:p>
          <a:p>
            <a:pPr marL="457200" indent="-457200">
              <a:buFont typeface="+mj-lt"/>
              <a:buAutoNum type="arabicPeriod"/>
            </a:pPr>
            <a:r>
              <a:rPr lang="zh-TW" altLang="en-US" sz="1900" dirty="0"/>
              <a:t>三溫暖業：指提供冷、熱水池、蒸烤設備，供人沐浴之營利事業</a:t>
            </a:r>
            <a:endParaRPr lang="en-US" altLang="zh-TW" sz="1900" dirty="0"/>
          </a:p>
          <a:p>
            <a:pPr marL="457200" indent="-457200">
              <a:buFont typeface="+mj-lt"/>
              <a:buAutoNum type="arabicPeriod"/>
            </a:pPr>
            <a:r>
              <a:rPr lang="zh-TW" altLang="en-US" sz="1900" dirty="0"/>
              <a:t>舞廳業：備有舞伴，供不特定人跳舞之營利事業</a:t>
            </a:r>
            <a:endParaRPr lang="en-US" altLang="zh-TW" sz="1900" dirty="0"/>
          </a:p>
          <a:p>
            <a:pPr marL="457200" indent="-457200">
              <a:buFont typeface="+mj-lt"/>
              <a:buAutoNum type="arabicPeriod"/>
            </a:pPr>
            <a:r>
              <a:rPr lang="zh-TW" altLang="en-US" sz="1900" dirty="0"/>
              <a:t>舞場業：不備舞伴，供不特定人跳舞之營利事業</a:t>
            </a:r>
            <a:endParaRPr lang="en-US" altLang="zh-TW" sz="1900" dirty="0"/>
          </a:p>
          <a:p>
            <a:pPr marL="457200" indent="-457200">
              <a:buFont typeface="+mj-lt"/>
              <a:buAutoNum type="arabicPeriod"/>
            </a:pPr>
            <a:r>
              <a:rPr lang="zh-TW" altLang="en-US" sz="1900" dirty="0"/>
              <a:t>酒家業：備有服務生陪侍，供應酒、菜或其他飲食物之營利事業</a:t>
            </a:r>
            <a:endParaRPr lang="en-US" altLang="zh-TW" sz="1900" dirty="0"/>
          </a:p>
          <a:p>
            <a:pPr marL="457200" indent="-457200">
              <a:buFont typeface="+mj-lt"/>
              <a:buAutoNum type="arabicPeriod"/>
            </a:pPr>
            <a:r>
              <a:rPr lang="zh-TW" altLang="en-US" sz="1900" dirty="0"/>
              <a:t>酒吧業：備有服務生陪侍，供應酒類或其他飲料之營利事業</a:t>
            </a:r>
            <a:endParaRPr lang="en-US" altLang="zh-TW" sz="1900" dirty="0"/>
          </a:p>
          <a:p>
            <a:pPr marL="457200" indent="-457200">
              <a:buFont typeface="+mj-lt"/>
              <a:buAutoNum type="arabicPeriod"/>
            </a:pPr>
            <a:r>
              <a:rPr lang="zh-TW" altLang="en-US" sz="1900" dirty="0"/>
              <a:t>特種咖啡茶室業：備有服務生陪侍，供應飲料之營利事業 </a:t>
            </a:r>
          </a:p>
        </p:txBody>
      </p:sp>
      <p:sp>
        <p:nvSpPr>
          <p:cNvPr id="2" name="日期版面配置區 1"/>
          <p:cNvSpPr>
            <a:spLocks noGrp="1"/>
          </p:cNvSpPr>
          <p:nvPr>
            <p:ph type="dt" sz="half" idx="4294967295"/>
          </p:nvPr>
        </p:nvSpPr>
        <p:spPr>
          <a:xfrm>
            <a:off x="6156176" y="2857500"/>
            <a:ext cx="2592387" cy="304800"/>
          </a:xfrm>
          <a:prstGeom prst="rect">
            <a:avLst/>
          </a:prstGeom>
        </p:spPr>
        <p:txBody>
          <a:bodyPr/>
          <a:lstStyle/>
          <a:p>
            <a:r>
              <a:rPr lang="en-US" altLang="ko-KR"/>
              <a:t>http://</a:t>
            </a:r>
            <a:r>
              <a:rPr lang="en-US" altLang="ko-KR" dirty="0" err="1"/>
              <a:t>toments.com</a:t>
            </a:r>
            <a:r>
              <a:rPr lang="en-US" altLang="ko-KR" dirty="0"/>
              <a:t>/26109</a:t>
            </a:r>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528" y="304800"/>
            <a:ext cx="5715000" cy="2857500"/>
          </a:xfrm>
          <a:prstGeom prst="rect">
            <a:avLst/>
          </a:prstGeom>
        </p:spPr>
      </p:pic>
    </p:spTree>
    <p:extLst>
      <p:ext uri="{BB962C8B-B14F-4D97-AF65-F5344CB8AC3E}">
        <p14:creationId xmlns:p14="http://schemas.microsoft.com/office/powerpoint/2010/main" val="18581506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r>
              <a:rPr lang="en-US" altLang="zh-TW" dirty="0"/>
              <a:t>&amp;</a:t>
            </a:r>
            <a:r>
              <a:rPr lang="zh-TW" altLang="en-US" dirty="0">
                <a:hlinkClick r:id="rId2"/>
              </a:rPr>
              <a:t>施行細則</a:t>
            </a:r>
            <a:endParaRPr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568" y="1145046"/>
            <a:ext cx="7496635" cy="5628351"/>
          </a:xfrm>
          <a:prstGeom prst="rect">
            <a:avLst/>
          </a:prstGeom>
        </p:spPr>
      </p:pic>
      <p:sp>
        <p:nvSpPr>
          <p:cNvPr id="5" name="圓角矩形圖說文字 4"/>
          <p:cNvSpPr/>
          <p:nvPr/>
        </p:nvSpPr>
        <p:spPr bwMode="auto">
          <a:xfrm>
            <a:off x="5143346" y="3180431"/>
            <a:ext cx="3491880" cy="792088"/>
          </a:xfrm>
          <a:prstGeom prst="wedgeRoundRectCallout">
            <a:avLst>
              <a:gd name="adj1" fmla="val -35340"/>
              <a:gd name="adj2" fmla="val -60832"/>
              <a:gd name="adj3" fmla="val 16667"/>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altLang="zh-TW" sz="2200" dirty="0">
                <a:solidFill>
                  <a:srgbClr val="FF0000"/>
                </a:solidFill>
              </a:rPr>
              <a:t>107/6/6 </a:t>
            </a:r>
            <a:r>
              <a:rPr lang="zh-TW" altLang="en-US" sz="2200" dirty="0">
                <a:solidFill>
                  <a:srgbClr val="FF0000"/>
                </a:solidFill>
              </a:rPr>
              <a:t>頒訂</a:t>
            </a:r>
            <a:r>
              <a:rPr lang="en-US" altLang="zh-TW" sz="2200" dirty="0">
                <a:solidFill>
                  <a:srgbClr val="FF0000"/>
                </a:solidFill>
              </a:rPr>
              <a:t/>
            </a:r>
            <a:br>
              <a:rPr lang="en-US" altLang="zh-TW" sz="2200" dirty="0">
                <a:solidFill>
                  <a:srgbClr val="FF0000"/>
                </a:solidFill>
              </a:rPr>
            </a:br>
            <a:r>
              <a:rPr lang="en-US" altLang="zh-TW" sz="2200" dirty="0">
                <a:solidFill>
                  <a:srgbClr val="FF0000"/>
                </a:solidFill>
              </a:rPr>
              <a:t>110/8/23</a:t>
            </a:r>
            <a:r>
              <a:rPr lang="zh-TW" altLang="en-US" sz="2200" dirty="0">
                <a:solidFill>
                  <a:srgbClr val="FF0000"/>
                </a:solidFill>
              </a:rPr>
              <a:t>修正施行細則</a:t>
            </a:r>
            <a:endParaRPr kumimoji="0" lang="zh-TW" altLang="en-US" sz="2200" b="0" i="0" u="none" strike="noStrike" cap="none" normalizeH="0" baseline="0" dirty="0">
              <a:ln>
                <a:noFill/>
              </a:ln>
              <a:solidFill>
                <a:schemeClr val="tx1"/>
              </a:solidFill>
              <a:effectLst/>
              <a:latin typeface="Times New Roman" pitchFamily="18" charset="0"/>
            </a:endParaRPr>
          </a:p>
        </p:txBody>
      </p:sp>
      <p:sp>
        <p:nvSpPr>
          <p:cNvPr id="7" name="矩形 6"/>
          <p:cNvSpPr/>
          <p:nvPr/>
        </p:nvSpPr>
        <p:spPr>
          <a:xfrm>
            <a:off x="2915816" y="6381328"/>
            <a:ext cx="6174432" cy="369332"/>
          </a:xfrm>
          <a:prstGeom prst="rect">
            <a:avLst/>
          </a:prstGeom>
        </p:spPr>
        <p:txBody>
          <a:bodyPr wrap="square">
            <a:spAutoFit/>
          </a:bodyPr>
          <a:lstStyle/>
          <a:p>
            <a:r>
              <a:rPr lang="zh-TW" altLang="en-US" dirty="0"/>
              <a:t>https://law.moj.gov.tw/LawClass/LawAll.aspx?pcode=A0030303</a:t>
            </a:r>
          </a:p>
        </p:txBody>
      </p:sp>
    </p:spTree>
    <p:extLst>
      <p:ext uri="{BB962C8B-B14F-4D97-AF65-F5344CB8AC3E}">
        <p14:creationId xmlns:p14="http://schemas.microsoft.com/office/powerpoint/2010/main" val="7754431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p>
        </p:txBody>
      </p:sp>
      <p:sp>
        <p:nvSpPr>
          <p:cNvPr id="6" name="矩形 5"/>
          <p:cNvSpPr/>
          <p:nvPr/>
        </p:nvSpPr>
        <p:spPr>
          <a:xfrm>
            <a:off x="5405064" y="6538409"/>
            <a:ext cx="3764124" cy="307777"/>
          </a:xfrm>
          <a:prstGeom prst="rect">
            <a:avLst/>
          </a:prstGeom>
        </p:spPr>
        <p:txBody>
          <a:bodyPr wrap="square">
            <a:spAutoFit/>
          </a:bodyPr>
          <a:lstStyle/>
          <a:p>
            <a:r>
              <a:rPr lang="en-US" altLang="zh-TW" sz="1400" dirty="0"/>
              <a:t>https://</a:t>
            </a:r>
            <a:r>
              <a:rPr lang="en-US" altLang="zh-TW" sz="1400" dirty="0" err="1"/>
              <a:t>nicst.ey.gov.tw</a:t>
            </a:r>
            <a:r>
              <a:rPr lang="en-US" altLang="zh-TW" sz="1400" dirty="0"/>
              <a:t>/Page/</a:t>
            </a:r>
            <a:r>
              <a:rPr lang="en-US" altLang="zh-TW" sz="1400" dirty="0" err="1"/>
              <a:t>EB237763A1535D65</a:t>
            </a:r>
            <a:endParaRPr lang="zh-TW" altLang="en-US" sz="1400" dirty="0"/>
          </a:p>
        </p:txBody>
      </p:sp>
      <p:pic>
        <p:nvPicPr>
          <p:cNvPr id="7" name="圖片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08026"/>
            <a:ext cx="6768752" cy="5343752"/>
          </a:xfrm>
          <a:prstGeom prst="rect">
            <a:avLst/>
          </a:prstGeom>
        </p:spPr>
      </p:pic>
      <p:sp>
        <p:nvSpPr>
          <p:cNvPr id="8" name="圓角矩形圖說文字 7"/>
          <p:cNvSpPr/>
          <p:nvPr/>
        </p:nvSpPr>
        <p:spPr bwMode="auto">
          <a:xfrm>
            <a:off x="6695728" y="1904320"/>
            <a:ext cx="2448272" cy="2820824"/>
          </a:xfrm>
          <a:prstGeom prst="wedgeRoundRectCallout">
            <a:avLst>
              <a:gd name="adj1" fmla="val -58764"/>
              <a:gd name="adj2" fmla="val -33364"/>
              <a:gd name="adj3" fmla="val 16667"/>
            </a:avLst>
          </a:prstGeom>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400" dirty="0">
                <a:solidFill>
                  <a:srgbClr val="FF0000"/>
                </a:solidFill>
              </a:rPr>
              <a:t>未改正者，按次處</a:t>
            </a:r>
            <a:r>
              <a:rPr lang="en-US" altLang="zh-TW" sz="2400" dirty="0">
                <a:solidFill>
                  <a:srgbClr val="FF0000"/>
                </a:solidFill>
              </a:rPr>
              <a:t>NT 10~ 100</a:t>
            </a:r>
            <a:r>
              <a:rPr lang="zh-TW" altLang="en-US" sz="2400" dirty="0">
                <a:solidFill>
                  <a:srgbClr val="FF0000"/>
                </a:solidFill>
              </a:rPr>
              <a:t>萬元罰鍰</a:t>
            </a:r>
          </a:p>
          <a:p>
            <a:endParaRPr lang="en-US" altLang="zh-TW" sz="2400" dirty="0">
              <a:solidFill>
                <a:srgbClr val="FF0000"/>
              </a:solidFill>
            </a:endParaRPr>
          </a:p>
          <a:p>
            <a:r>
              <a:rPr lang="zh-TW" altLang="en-US" sz="2400" dirty="0">
                <a:solidFill>
                  <a:srgbClr val="FF0000"/>
                </a:solidFill>
              </a:rPr>
              <a:t>未通報處</a:t>
            </a:r>
            <a:r>
              <a:rPr lang="en-US" altLang="zh-TW" sz="2400" dirty="0">
                <a:solidFill>
                  <a:srgbClr val="FF0000"/>
                </a:solidFill>
              </a:rPr>
              <a:t>NT 30~500</a:t>
            </a:r>
            <a:r>
              <a:rPr lang="zh-TW" altLang="en-US" sz="2400" dirty="0">
                <a:solidFill>
                  <a:srgbClr val="FF0000"/>
                </a:solidFill>
              </a:rPr>
              <a:t>萬元罰鍰</a:t>
            </a:r>
          </a:p>
          <a:p>
            <a:endParaRPr lang="zh-TW" altLang="en-US" sz="2400" dirty="0">
              <a:solidFill>
                <a:srgbClr val="FF0000"/>
              </a:solidFill>
            </a:endParaRPr>
          </a:p>
        </p:txBody>
      </p:sp>
    </p:spTree>
    <p:extLst>
      <p:ext uri="{BB962C8B-B14F-4D97-AF65-F5344CB8AC3E}">
        <p14:creationId xmlns:p14="http://schemas.microsoft.com/office/powerpoint/2010/main" val="13627481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E8C8DEF2-1F99-4B58-B7A0-92D3F5BF5A8F}"/>
              </a:ext>
            </a:extLst>
          </p:cNvPr>
          <p:cNvSpPr>
            <a:spLocks noGrp="1"/>
          </p:cNvSpPr>
          <p:nvPr>
            <p:ph type="title" idx="4294967295"/>
          </p:nvPr>
        </p:nvSpPr>
        <p:spPr>
          <a:xfrm>
            <a:off x="457200" y="485775"/>
            <a:ext cx="6792416" cy="1143000"/>
          </a:xfrm>
        </p:spPr>
        <p:txBody>
          <a:bodyPr/>
          <a:lstStyle/>
          <a:p>
            <a:pPr>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a:t>
            </a:r>
            <a:r>
              <a:rPr lang="en-US" altLang="zh-TW" b="1" dirty="0">
                <a:solidFill>
                  <a:srgbClr val="336600"/>
                </a:solidFill>
                <a:effectLst>
                  <a:outerShdw blurRad="38100" dist="38100" dir="2700000" algn="tl">
                    <a:srgbClr val="C0C0C0"/>
                  </a:outerShdw>
                </a:effectLst>
                <a:latin typeface="Arial" charset="0"/>
                <a:ea typeface="標楷體" pitchFamily="65" charset="-120"/>
              </a:rPr>
              <a:t>112.5.31 </a:t>
            </a:r>
            <a:r>
              <a:rPr lang="zh-TW" altLang="en-US" b="1" dirty="0">
                <a:solidFill>
                  <a:srgbClr val="336600"/>
                </a:solidFill>
                <a:effectLst>
                  <a:outerShdw blurRad="38100" dist="38100" dir="2700000" algn="tl">
                    <a:srgbClr val="C0C0C0"/>
                  </a:outerShdw>
                </a:effectLst>
                <a:latin typeface="Arial" charset="0"/>
                <a:ea typeface="標楷體" pitchFamily="65" charset="-120"/>
              </a:rPr>
              <a:t>修正</a:t>
            </a:r>
          </a:p>
        </p:txBody>
      </p:sp>
      <p:graphicFrame>
        <p:nvGraphicFramePr>
          <p:cNvPr id="2" name="資料庫圖表 1">
            <a:extLst>
              <a:ext uri="{FF2B5EF4-FFF2-40B4-BE49-F238E27FC236}">
                <a16:creationId xmlns:a16="http://schemas.microsoft.com/office/drawing/2014/main" id="{900836FB-A424-42DC-A3AB-4D60F7B85154}"/>
              </a:ext>
            </a:extLst>
          </p:cNvPr>
          <p:cNvGraphicFramePr/>
          <p:nvPr/>
        </p:nvGraphicFramePr>
        <p:xfrm>
          <a:off x="1259632" y="1700808"/>
          <a:ext cx="6792416"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圓角矩形圖說文字 2">
            <a:extLst>
              <a:ext uri="{FF2B5EF4-FFF2-40B4-BE49-F238E27FC236}">
                <a16:creationId xmlns:a16="http://schemas.microsoft.com/office/drawing/2014/main" id="{2C4F1C8D-7EDF-4630-B9B1-7E04CD51B333}"/>
              </a:ext>
            </a:extLst>
          </p:cNvPr>
          <p:cNvSpPr/>
          <p:nvPr/>
        </p:nvSpPr>
        <p:spPr>
          <a:xfrm>
            <a:off x="7472363" y="1125538"/>
            <a:ext cx="1655762" cy="1511300"/>
          </a:xfrm>
          <a:prstGeom prst="wedgeRoundRectCallout">
            <a:avLst>
              <a:gd name="adj1" fmla="val -90520"/>
              <a:gd name="adj2" fmla="val 32618"/>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rgbClr val="FF0000"/>
                </a:solidFill>
                <a:latin typeface="SimHei" pitchFamily="49" charset="-122"/>
                <a:ea typeface="SimHei" pitchFamily="49" charset="-122"/>
              </a:rPr>
              <a:t>病歷</a:t>
            </a:r>
            <a:r>
              <a:rPr lang="zh-TW" altLang="en-US" dirty="0">
                <a:solidFill>
                  <a:srgbClr val="0000CC"/>
                </a:solidFill>
                <a:latin typeface="SimHei" pitchFamily="49" charset="-122"/>
                <a:ea typeface="SimHei" pitchFamily="49" charset="-122"/>
              </a:rPr>
              <a:t>、醫療</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基因</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性生活</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健康檢查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犯罪前科</a:t>
            </a:r>
          </a:p>
        </p:txBody>
      </p:sp>
      <p:sp>
        <p:nvSpPr>
          <p:cNvPr id="5" name="圓角矩形圖說文字 4">
            <a:extLst>
              <a:ext uri="{FF2B5EF4-FFF2-40B4-BE49-F238E27FC236}">
                <a16:creationId xmlns:a16="http://schemas.microsoft.com/office/drawing/2014/main" id="{3DCF8330-84BB-4387-8CA0-876642E59B22}"/>
              </a:ext>
            </a:extLst>
          </p:cNvPr>
          <p:cNvSpPr/>
          <p:nvPr/>
        </p:nvSpPr>
        <p:spPr>
          <a:xfrm>
            <a:off x="395288" y="3792538"/>
            <a:ext cx="2014537" cy="2943225"/>
          </a:xfrm>
          <a:prstGeom prst="wedgeRoundRectCallout">
            <a:avLst>
              <a:gd name="adj1" fmla="val 73757"/>
              <a:gd name="adj2" fmla="val -51002"/>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自然人之姓名</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出生年月日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身份證號</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護照號碼</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特徵、指紋</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婚姻、家庭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教育、職業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聯絡方式</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財務狀況</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社會活動</a:t>
            </a:r>
          </a:p>
        </p:txBody>
      </p:sp>
      <p:sp>
        <p:nvSpPr>
          <p:cNvPr id="6" name="圓角矩形圖說文字 5">
            <a:extLst>
              <a:ext uri="{FF2B5EF4-FFF2-40B4-BE49-F238E27FC236}">
                <a16:creationId xmlns:a16="http://schemas.microsoft.com/office/drawing/2014/main" id="{0CC90E9D-6CBE-4A7C-80A0-DC47A208C86D}"/>
              </a:ext>
            </a:extLst>
          </p:cNvPr>
          <p:cNvSpPr/>
          <p:nvPr/>
        </p:nvSpPr>
        <p:spPr>
          <a:xfrm>
            <a:off x="6103938" y="4508500"/>
            <a:ext cx="2355850" cy="755650"/>
          </a:xfrm>
          <a:prstGeom prst="wedgeRoundRectCallout">
            <a:avLst>
              <a:gd name="adj1" fmla="val -69847"/>
              <a:gd name="adj2" fmla="val -3515"/>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得以直接或間接方式識別該個人的資料</a:t>
            </a:r>
          </a:p>
        </p:txBody>
      </p:sp>
      <p:sp>
        <p:nvSpPr>
          <p:cNvPr id="16391" name="投影片編號版面配置區 3">
            <a:extLst>
              <a:ext uri="{FF2B5EF4-FFF2-40B4-BE49-F238E27FC236}">
                <a16:creationId xmlns:a16="http://schemas.microsoft.com/office/drawing/2014/main" id="{2986212B-36A0-4039-9555-2D80DCB6E3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D18AF94B-F3B5-4A64-9EBF-918595572A84}" type="slidenum">
              <a:rPr lang="zh-TW" altLang="en-US" sz="1200" smtClean="0">
                <a:solidFill>
                  <a:srgbClr val="898989"/>
                </a:solidFill>
              </a:rPr>
              <a:pPr>
                <a:spcBef>
                  <a:spcPct val="0"/>
                </a:spcBef>
                <a:buFontTx/>
                <a:buNone/>
              </a:pPr>
              <a:t>77</a:t>
            </a:fld>
            <a:endParaRPr lang="zh-TW" altLang="en-US" sz="1200">
              <a:solidFill>
                <a:srgbClr val="898989"/>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52CD570B-65DC-44B0-975B-7F301986DF81}"/>
              </a:ext>
            </a:extLst>
          </p:cNvPr>
          <p:cNvSpPr>
            <a:spLocks noGrp="1"/>
          </p:cNvSpPr>
          <p:nvPr>
            <p:ph type="title" idx="4294967295"/>
          </p:nvPr>
        </p:nvSpPr>
        <p:spPr>
          <a:xfrm>
            <a:off x="1578768" y="353841"/>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個資法的損害賠償</a:t>
            </a:r>
          </a:p>
        </p:txBody>
      </p:sp>
      <p:sp>
        <p:nvSpPr>
          <p:cNvPr id="48131" name="投影片編號版面配置區 1">
            <a:extLst>
              <a:ext uri="{FF2B5EF4-FFF2-40B4-BE49-F238E27FC236}">
                <a16:creationId xmlns:a16="http://schemas.microsoft.com/office/drawing/2014/main" id="{E8BC9D31-F242-4D5B-9327-DC8183BA267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5F99EA71-B2C9-4D07-A0C5-C1D3AE70499E}" type="slidenum">
              <a:rPr lang="zh-TW" altLang="en-US" sz="1200" smtClean="0">
                <a:solidFill>
                  <a:srgbClr val="898989"/>
                </a:solidFill>
              </a:rPr>
              <a:pPr>
                <a:spcBef>
                  <a:spcPct val="0"/>
                </a:spcBef>
                <a:buFontTx/>
                <a:buNone/>
              </a:pPr>
              <a:t>78</a:t>
            </a:fld>
            <a:endParaRPr lang="zh-TW" altLang="en-US" sz="1200">
              <a:solidFill>
                <a:srgbClr val="898989"/>
              </a:solidFill>
            </a:endParaRPr>
          </a:p>
        </p:txBody>
      </p:sp>
      <p:graphicFrame>
        <p:nvGraphicFramePr>
          <p:cNvPr id="4" name="資料庫圖表 3">
            <a:extLst>
              <a:ext uri="{FF2B5EF4-FFF2-40B4-BE49-F238E27FC236}">
                <a16:creationId xmlns:a16="http://schemas.microsoft.com/office/drawing/2014/main" id="{D50D8EBB-96A1-40AE-A49B-8FD922626A7F}"/>
              </a:ext>
            </a:extLst>
          </p:cNvPr>
          <p:cNvGraphicFramePr/>
          <p:nvPr/>
        </p:nvGraphicFramePr>
        <p:xfrm>
          <a:off x="467544" y="1802227"/>
          <a:ext cx="41044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a:extLst>
              <a:ext uri="{FF2B5EF4-FFF2-40B4-BE49-F238E27FC236}">
                <a16:creationId xmlns:a16="http://schemas.microsoft.com/office/drawing/2014/main" id="{0528117E-46A5-495D-93B0-98C0864C48ED}"/>
              </a:ext>
            </a:extLst>
          </p:cNvPr>
          <p:cNvGraphicFramePr/>
          <p:nvPr/>
        </p:nvGraphicFramePr>
        <p:xfrm>
          <a:off x="4240473" y="1772816"/>
          <a:ext cx="410445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8134" name="文字方塊 5">
            <a:extLst>
              <a:ext uri="{FF2B5EF4-FFF2-40B4-BE49-F238E27FC236}">
                <a16:creationId xmlns:a16="http://schemas.microsoft.com/office/drawing/2014/main" id="{73BE0EE7-C607-4B54-9927-A1AF1B2684CC}"/>
              </a:ext>
            </a:extLst>
          </p:cNvPr>
          <p:cNvSpPr txBox="1">
            <a:spLocks noChangeArrowheads="1"/>
          </p:cNvSpPr>
          <p:nvPr/>
        </p:nvSpPr>
        <p:spPr bwMode="auto">
          <a:xfrm>
            <a:off x="1331913" y="5822950"/>
            <a:ext cx="2441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公務機關</a:t>
            </a:r>
          </a:p>
        </p:txBody>
      </p:sp>
      <p:sp>
        <p:nvSpPr>
          <p:cNvPr id="48135" name="文字方塊 9">
            <a:extLst>
              <a:ext uri="{FF2B5EF4-FFF2-40B4-BE49-F238E27FC236}">
                <a16:creationId xmlns:a16="http://schemas.microsoft.com/office/drawing/2014/main" id="{CFE7BE95-426C-4308-BABB-530BD03E2EE1}"/>
              </a:ext>
            </a:extLst>
          </p:cNvPr>
          <p:cNvSpPr txBox="1">
            <a:spLocks noChangeArrowheads="1"/>
          </p:cNvSpPr>
          <p:nvPr/>
        </p:nvSpPr>
        <p:spPr bwMode="auto">
          <a:xfrm>
            <a:off x="4949825" y="5784850"/>
            <a:ext cx="300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非公務機關</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1364059A-169B-41C2-A62B-8E098A828A8A}"/>
              </a:ext>
            </a:extLst>
          </p:cNvPr>
          <p:cNvSpPr>
            <a:spLocks noGrp="1"/>
          </p:cNvSpPr>
          <p:nvPr>
            <p:ph type="title" idx="4294967295"/>
          </p:nvPr>
        </p:nvSpPr>
        <p:spPr>
          <a:xfrm>
            <a:off x="1691680" y="228600"/>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刑責</a:t>
            </a:r>
          </a:p>
        </p:txBody>
      </p:sp>
      <p:sp>
        <p:nvSpPr>
          <p:cNvPr id="49155" name="Rectangle 3">
            <a:extLst>
              <a:ext uri="{FF2B5EF4-FFF2-40B4-BE49-F238E27FC236}">
                <a16:creationId xmlns:a16="http://schemas.microsoft.com/office/drawing/2014/main" id="{BA3028B5-5CEF-4A42-B73D-8042EC1C814A}"/>
              </a:ext>
            </a:extLst>
          </p:cNvPr>
          <p:cNvSpPr>
            <a:spLocks noGrp="1"/>
          </p:cNvSpPr>
          <p:nvPr>
            <p:ph type="body" idx="4294967295"/>
          </p:nvPr>
        </p:nvSpPr>
        <p:spPr/>
        <p:txBody>
          <a:bodyPr/>
          <a:lstStyle/>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違反第六條第</a:t>
            </a:r>
            <a:r>
              <a:rPr lang="en-US" altLang="zh-TW">
                <a:solidFill>
                  <a:srgbClr val="4D4D4D"/>
                </a:solidFill>
                <a:latin typeface="Arial" panose="020B0604020202020204" pitchFamily="34" charset="0"/>
                <a:ea typeface="標楷體" panose="03000509000000000000" pitchFamily="65" charset="-120"/>
              </a:rPr>
              <a:t>1, 15, 16, 19, 20</a:t>
            </a:r>
            <a:r>
              <a:rPr lang="zh-TW" altLang="en-US">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1</a:t>
            </a:r>
            <a:r>
              <a:rPr lang="zh-TW" altLang="en-US">
                <a:solidFill>
                  <a:srgbClr val="4D4D4D"/>
                </a:solidFill>
                <a:latin typeface="Arial" panose="020B0604020202020204" pitchFamily="34" charset="0"/>
                <a:ea typeface="標楷體" panose="03000509000000000000" pitchFamily="65" charset="-120"/>
              </a:rPr>
              <a:t>項規定，或中央目的事業主管機關依第</a:t>
            </a:r>
            <a:r>
              <a:rPr lang="en-US" altLang="zh-TW">
                <a:solidFill>
                  <a:srgbClr val="4D4D4D"/>
                </a:solidFill>
                <a:latin typeface="Arial" panose="020B0604020202020204" pitchFamily="34" charset="0"/>
                <a:ea typeface="標楷體" panose="03000509000000000000" pitchFamily="65" charset="-120"/>
              </a:rPr>
              <a:t>21</a:t>
            </a:r>
            <a:r>
              <a:rPr lang="zh-TW" altLang="en-US">
                <a:solidFill>
                  <a:srgbClr val="4D4D4D"/>
                </a:solidFill>
                <a:latin typeface="Arial" panose="020B0604020202020204" pitchFamily="34" charset="0"/>
                <a:ea typeface="標楷體" panose="03000509000000000000" pitchFamily="65" charset="-120"/>
              </a:rPr>
              <a:t>條限制國際傳輸之命令或處分，足生損害於他人者，處</a:t>
            </a:r>
            <a:r>
              <a:rPr lang="en-US" altLang="zh-TW">
                <a:solidFill>
                  <a:srgbClr val="FF0000"/>
                </a:solidFill>
                <a:latin typeface="Arial" panose="020B0604020202020204" pitchFamily="34" charset="0"/>
                <a:ea typeface="標楷體" panose="03000509000000000000" pitchFamily="65" charset="-120"/>
              </a:rPr>
              <a:t>2</a:t>
            </a:r>
            <a:r>
              <a:rPr lang="zh-TW" altLang="en-US">
                <a:solidFill>
                  <a:srgbClr val="4D4D4D"/>
                </a:solidFill>
                <a:latin typeface="Arial" panose="020B0604020202020204" pitchFamily="34" charset="0"/>
                <a:ea typeface="標楷體" panose="03000509000000000000" pitchFamily="65" charset="-120"/>
              </a:rPr>
              <a:t>年以下有期徒刑、拘役或科或併科新臺幣</a:t>
            </a:r>
            <a:r>
              <a:rPr lang="en-US" altLang="zh-TW">
                <a:solidFill>
                  <a:srgbClr val="FF0000"/>
                </a:solidFill>
                <a:latin typeface="Arial" panose="020B0604020202020204" pitchFamily="34" charset="0"/>
                <a:ea typeface="標楷體" panose="03000509000000000000" pitchFamily="65" charset="-120"/>
              </a:rPr>
              <a:t>20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意圖</a:t>
            </a:r>
            <a:r>
              <a:rPr lang="zh-TW" altLang="en-US">
                <a:solidFill>
                  <a:srgbClr val="FF0000"/>
                </a:solidFill>
                <a:latin typeface="Arial" panose="020B0604020202020204" pitchFamily="34" charset="0"/>
                <a:ea typeface="標楷體" panose="03000509000000000000" pitchFamily="65" charset="-120"/>
              </a:rPr>
              <a:t>營利</a:t>
            </a:r>
            <a:r>
              <a:rPr lang="en-US" altLang="zh-TW">
                <a:solidFill>
                  <a:srgbClr val="4D4D4D"/>
                </a:solidFill>
                <a:latin typeface="Arial" panose="020B0604020202020204" pitchFamily="34" charset="0"/>
                <a:ea typeface="標楷體" panose="03000509000000000000" pitchFamily="65" charset="-120"/>
              </a:rPr>
              <a:t>…</a:t>
            </a:r>
            <a:r>
              <a:rPr lang="zh-TW" altLang="en-US">
                <a:solidFill>
                  <a:srgbClr val="4D4D4D"/>
                </a:solidFill>
                <a:latin typeface="Arial" panose="020B0604020202020204" pitchFamily="34" charset="0"/>
                <a:ea typeface="標楷體" panose="03000509000000000000" pitchFamily="65" charset="-120"/>
              </a:rPr>
              <a:t>，處</a:t>
            </a:r>
            <a:r>
              <a:rPr lang="en-US" altLang="zh-TW">
                <a:solidFill>
                  <a:srgbClr val="FF0000"/>
                </a:solidFill>
                <a:latin typeface="Arial" panose="020B0604020202020204" pitchFamily="34" charset="0"/>
                <a:ea typeface="標楷體" panose="03000509000000000000" pitchFamily="65" charset="-120"/>
              </a:rPr>
              <a:t>5</a:t>
            </a:r>
            <a:r>
              <a:rPr lang="zh-TW" altLang="en-US">
                <a:solidFill>
                  <a:srgbClr val="4D4D4D"/>
                </a:solidFill>
                <a:latin typeface="Arial" panose="020B0604020202020204" pitchFamily="34" charset="0"/>
                <a:ea typeface="標楷體" panose="03000509000000000000" pitchFamily="65" charset="-120"/>
              </a:rPr>
              <a:t>年以下有期徒刑，得併科新臺幣</a:t>
            </a:r>
            <a:r>
              <a:rPr lang="en-US" altLang="zh-TW">
                <a:solidFill>
                  <a:srgbClr val="FF0000"/>
                </a:solidFill>
                <a:latin typeface="Arial" panose="020B0604020202020204" pitchFamily="34" charset="0"/>
                <a:ea typeface="標楷體" panose="03000509000000000000" pitchFamily="65" charset="-120"/>
              </a:rPr>
              <a:t>100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zh-TW">
                <a:solidFill>
                  <a:srgbClr val="4D4D4D"/>
                </a:solidFill>
                <a:latin typeface="Arial" panose="020B0604020202020204" pitchFamily="34" charset="0"/>
                <a:ea typeface="標楷體" panose="03000509000000000000" pitchFamily="65" charset="-120"/>
              </a:rPr>
              <a:t>本章之罪，須告訴乃論。但犯第</a:t>
            </a:r>
            <a:r>
              <a:rPr lang="en-US" altLang="zh-TW">
                <a:solidFill>
                  <a:srgbClr val="4D4D4D"/>
                </a:solidFill>
                <a:latin typeface="Arial" panose="020B0604020202020204" pitchFamily="34" charset="0"/>
                <a:ea typeface="標楷體" panose="03000509000000000000" pitchFamily="65" charset="-120"/>
              </a:rPr>
              <a:t>41</a:t>
            </a:r>
            <a:r>
              <a:rPr lang="zh-TW" altLang="zh-TW">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2</a:t>
            </a:r>
            <a:r>
              <a:rPr lang="zh-TW" altLang="zh-TW">
                <a:solidFill>
                  <a:srgbClr val="4D4D4D"/>
                </a:solidFill>
                <a:latin typeface="Arial" panose="020B0604020202020204" pitchFamily="34" charset="0"/>
                <a:ea typeface="標楷體" panose="03000509000000000000" pitchFamily="65" charset="-120"/>
              </a:rPr>
              <a:t>項之罪者，或對公務機關犯第</a:t>
            </a:r>
            <a:r>
              <a:rPr lang="en-US" altLang="zh-TW">
                <a:solidFill>
                  <a:srgbClr val="4D4D4D"/>
                </a:solidFill>
                <a:latin typeface="Arial" panose="020B0604020202020204" pitchFamily="34" charset="0"/>
                <a:ea typeface="標楷體" panose="03000509000000000000" pitchFamily="65" charset="-120"/>
              </a:rPr>
              <a:t>42</a:t>
            </a:r>
            <a:r>
              <a:rPr lang="zh-TW" altLang="zh-TW">
                <a:solidFill>
                  <a:srgbClr val="4D4D4D"/>
                </a:solidFill>
                <a:latin typeface="Arial" panose="020B0604020202020204" pitchFamily="34" charset="0"/>
                <a:ea typeface="標楷體" panose="03000509000000000000" pitchFamily="65" charset="-120"/>
              </a:rPr>
              <a:t>條之罪者，不在此限。</a:t>
            </a:r>
            <a:endParaRPr lang="zh-TW" altLang="en-US">
              <a:solidFill>
                <a:srgbClr val="4D4D4D"/>
              </a:solidFill>
              <a:latin typeface="Arial" panose="020B0604020202020204" pitchFamily="34" charset="0"/>
              <a:ea typeface="標楷體" panose="03000509000000000000" pitchFamily="65" charset="-120"/>
            </a:endParaRPr>
          </a:p>
        </p:txBody>
      </p:sp>
      <p:sp>
        <p:nvSpPr>
          <p:cNvPr id="49156" name="投影片編號版面配置區 1">
            <a:extLst>
              <a:ext uri="{FF2B5EF4-FFF2-40B4-BE49-F238E27FC236}">
                <a16:creationId xmlns:a16="http://schemas.microsoft.com/office/drawing/2014/main" id="{7C3DC95C-EC5A-4F71-A18E-7C7C344C7C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33D5B3BF-E80E-46AB-A3B3-F5FCBB6FDB6E}" type="slidenum">
              <a:rPr lang="zh-TW" altLang="en-US" sz="1200" smtClean="0">
                <a:solidFill>
                  <a:srgbClr val="898989"/>
                </a:solidFill>
              </a:rPr>
              <a:pPr>
                <a:spcBef>
                  <a:spcPct val="0"/>
                </a:spcBef>
                <a:buFontTx/>
                <a:buNone/>
              </a:pPr>
              <a:t>79</a:t>
            </a:fld>
            <a:endParaRPr lang="zh-TW" altLang="en-US" sz="1200">
              <a:solidFill>
                <a:srgbClr val="898989"/>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EE066627-F43B-4D6E-A020-BB4B67DB4117}"/>
              </a:ext>
            </a:extLst>
          </p:cNvPr>
          <p:cNvSpPr>
            <a:spLocks noGrp="1"/>
          </p:cNvSpPr>
          <p:nvPr>
            <p:ph type="title"/>
          </p:nvPr>
        </p:nvSpPr>
        <p:spPr>
          <a:xfrm>
            <a:off x="457200" y="274638"/>
            <a:ext cx="8229600" cy="993775"/>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施行細則</a:t>
            </a:r>
            <a:r>
              <a:rPr lang="en-US" altLang="zh-TW" b="1" dirty="0">
                <a:solidFill>
                  <a:srgbClr val="336600"/>
                </a:solidFill>
                <a:effectLst>
                  <a:outerShdw blurRad="38100" dist="38100" dir="2700000" algn="tl">
                    <a:srgbClr val="C0C0C0"/>
                  </a:outerShdw>
                </a:effectLst>
                <a:latin typeface="Arial" charset="0"/>
                <a:ea typeface="標楷體" pitchFamily="65" charset="-120"/>
              </a:rPr>
              <a:t>110.8.23</a:t>
            </a:r>
            <a:r>
              <a:rPr lang="zh-TW" altLang="en-US" b="1" dirty="0">
                <a:solidFill>
                  <a:srgbClr val="336600"/>
                </a:solidFill>
                <a:effectLst>
                  <a:outerShdw blurRad="38100" dist="38100" dir="2700000" algn="tl">
                    <a:srgbClr val="C0C0C0"/>
                  </a:outerShdw>
                </a:effectLst>
                <a:latin typeface="Arial" charset="0"/>
                <a:ea typeface="標楷體" pitchFamily="65" charset="-120"/>
              </a:rPr>
              <a:t>修訂</a:t>
            </a:r>
          </a:p>
        </p:txBody>
      </p:sp>
      <p:graphicFrame>
        <p:nvGraphicFramePr>
          <p:cNvPr id="2" name="內容版面配置區 1">
            <a:extLst>
              <a:ext uri="{FF2B5EF4-FFF2-40B4-BE49-F238E27FC236}">
                <a16:creationId xmlns:a16="http://schemas.microsoft.com/office/drawing/2014/main" id="{2EFAD5C2-D503-4949-A4F5-AE4C4C997911}"/>
              </a:ext>
            </a:extLst>
          </p:cNvPr>
          <p:cNvGraphicFramePr>
            <a:graphicFrameLocks noGrp="1"/>
          </p:cNvGraphicFramePr>
          <p:nvPr>
            <p:ph idx="1"/>
          </p:nvPr>
        </p:nvGraphicFramePr>
        <p:xfrm>
          <a:off x="107950" y="1079500"/>
          <a:ext cx="7848426" cy="5662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20" name="投影片編號版面配置區 3">
            <a:extLst>
              <a:ext uri="{FF2B5EF4-FFF2-40B4-BE49-F238E27FC236}">
                <a16:creationId xmlns:a16="http://schemas.microsoft.com/office/drawing/2014/main" id="{2CCAD3AE-F42F-40C8-B263-7A0FAD586D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00E63043-535D-4D64-9F5F-7FBC93A63901}" type="slidenum">
              <a:rPr lang="zh-TW" altLang="en-US" sz="1200" smtClean="0">
                <a:solidFill>
                  <a:srgbClr val="898989"/>
                </a:solidFill>
              </a:rPr>
              <a:pPr>
                <a:spcBef>
                  <a:spcPct val="0"/>
                </a:spcBef>
                <a:buFontTx/>
                <a:buNone/>
              </a:pPr>
              <a:t>80</a:t>
            </a:fld>
            <a:endParaRPr lang="zh-TW" altLang="en-US" sz="1200">
              <a:solidFill>
                <a:srgbClr val="898989"/>
              </a:solidFill>
            </a:endParaRPr>
          </a:p>
        </p:txBody>
      </p:sp>
      <p:sp>
        <p:nvSpPr>
          <p:cNvPr id="7" name="圓角矩形圖說文字 6">
            <a:extLst>
              <a:ext uri="{FF2B5EF4-FFF2-40B4-BE49-F238E27FC236}">
                <a16:creationId xmlns:a16="http://schemas.microsoft.com/office/drawing/2014/main" id="{DE42E906-F40E-4EF2-B1AE-5B95C26FCA32}"/>
              </a:ext>
            </a:extLst>
          </p:cNvPr>
          <p:cNvSpPr/>
          <p:nvPr/>
        </p:nvSpPr>
        <p:spPr>
          <a:xfrm>
            <a:off x="5894388" y="2187575"/>
            <a:ext cx="3025775" cy="792163"/>
          </a:xfrm>
          <a:prstGeom prst="wedgeRoundRectCallout">
            <a:avLst>
              <a:gd name="adj1" fmla="val -64726"/>
              <a:gd name="adj2" fmla="val 34667"/>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如何通知當事人</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提供詢問申訴管道</a:t>
            </a:r>
          </a:p>
        </p:txBody>
      </p:sp>
      <p:sp>
        <p:nvSpPr>
          <p:cNvPr id="9" name="矩形圖說文字 8">
            <a:extLst>
              <a:ext uri="{FF2B5EF4-FFF2-40B4-BE49-F238E27FC236}">
                <a16:creationId xmlns:a16="http://schemas.microsoft.com/office/drawing/2014/main" id="{7134FD72-244F-4686-80AD-455CD6C74AA7}"/>
              </a:ext>
            </a:extLst>
          </p:cNvPr>
          <p:cNvSpPr/>
          <p:nvPr/>
        </p:nvSpPr>
        <p:spPr>
          <a:xfrm>
            <a:off x="107950" y="1260475"/>
            <a:ext cx="857250" cy="3032125"/>
          </a:xfrm>
          <a:prstGeom prst="wedgeRectCallout">
            <a:avLst>
              <a:gd name="adj1" fmla="val 103720"/>
              <a:gd name="adj2" fmla="val 22393"/>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hangingPunct="1">
              <a:defRPr/>
            </a:pPr>
            <a:r>
              <a:rPr lang="zh-TW" altLang="en-US" sz="2600" b="1" dirty="0">
                <a:solidFill>
                  <a:srgbClr val="0000CC"/>
                </a:solidFill>
                <a:latin typeface="標楷體" pitchFamily="65" charset="-120"/>
                <a:ea typeface="標楷體" pitchFamily="65" charset="-120"/>
              </a:rPr>
              <a:t>如何蒐集</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利用</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處理做成ｓｏｐ隨時更新</a:t>
            </a:r>
          </a:p>
        </p:txBody>
      </p:sp>
      <p:sp>
        <p:nvSpPr>
          <p:cNvPr id="11" name="圓角矩形圖說文字 10">
            <a:extLst>
              <a:ext uri="{FF2B5EF4-FFF2-40B4-BE49-F238E27FC236}">
                <a16:creationId xmlns:a16="http://schemas.microsoft.com/office/drawing/2014/main" id="{A265E156-9618-4A16-9973-D19DE585A88E}"/>
              </a:ext>
            </a:extLst>
          </p:cNvPr>
          <p:cNvSpPr/>
          <p:nvPr/>
        </p:nvSpPr>
        <p:spPr>
          <a:xfrm>
            <a:off x="6577013" y="3500438"/>
            <a:ext cx="2343150" cy="792162"/>
          </a:xfrm>
          <a:prstGeom prst="wedgeRoundRectCallout">
            <a:avLst>
              <a:gd name="adj1" fmla="val -110108"/>
              <a:gd name="adj2" fmla="val 922"/>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分級控管個資</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加密保護</a:t>
            </a:r>
          </a:p>
        </p:txBody>
      </p:sp>
      <p:sp>
        <p:nvSpPr>
          <p:cNvPr id="12" name="圓角矩形圖說文字 11">
            <a:extLst>
              <a:ext uri="{FF2B5EF4-FFF2-40B4-BE49-F238E27FC236}">
                <a16:creationId xmlns:a16="http://schemas.microsoft.com/office/drawing/2014/main" id="{E5C5BCEB-764A-47EF-8493-BE1953683468}"/>
              </a:ext>
            </a:extLst>
          </p:cNvPr>
          <p:cNvSpPr/>
          <p:nvPr/>
        </p:nvSpPr>
        <p:spPr>
          <a:xfrm>
            <a:off x="5292725" y="4437063"/>
            <a:ext cx="3816350" cy="1584325"/>
          </a:xfrm>
          <a:prstGeom prst="wedgeRoundRectCallout">
            <a:avLst>
              <a:gd name="adj1" fmla="val -71636"/>
              <a:gd name="adj2" fmla="val -2724"/>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600" b="1" dirty="0">
                <a:solidFill>
                  <a:srgbClr val="0000CC"/>
                </a:solidFill>
                <a:latin typeface="標楷體" pitchFamily="65" charset="-120"/>
                <a:ea typeface="標楷體" pitchFamily="65" charset="-120"/>
              </a:rPr>
              <a:t>ISMS,BS7799- 17799-27001,2,3</a:t>
            </a:r>
          </a:p>
          <a:p>
            <a:pPr algn="ctr" eaLnBrk="1" hangingPunct="1">
              <a:defRPr/>
            </a:pPr>
            <a:r>
              <a:rPr lang="en-US" altLang="zh-TW" sz="2600" b="1" dirty="0">
                <a:solidFill>
                  <a:srgbClr val="0000CC"/>
                </a:solidFill>
                <a:latin typeface="標楷體" pitchFamily="65" charset="-120"/>
                <a:ea typeface="標楷體" pitchFamily="65" charset="-120"/>
              </a:rPr>
              <a:t>Log</a:t>
            </a:r>
            <a:r>
              <a:rPr lang="zh-TW" altLang="en-US" sz="2600" b="1" dirty="0">
                <a:solidFill>
                  <a:srgbClr val="0000CC"/>
                </a:solidFill>
                <a:latin typeface="標楷體" pitchFamily="65" charset="-120"/>
                <a:ea typeface="標楷體" pitchFamily="65" charset="-120"/>
              </a:rPr>
              <a:t>至少保存</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因為資事件發生</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年內均可求償</a:t>
            </a:r>
            <a:r>
              <a:rPr lang="en-US" altLang="zh-TW" sz="2600" b="1" dirty="0">
                <a:solidFill>
                  <a:srgbClr val="0000CC"/>
                </a:solidFill>
                <a:latin typeface="標楷體" pitchFamily="65" charset="-120"/>
                <a:ea typeface="標楷體" pitchFamily="65" charset="-120"/>
              </a:rPr>
              <a:t>)</a:t>
            </a:r>
            <a:endParaRPr lang="zh-TW" altLang="en-US" sz="2600" b="1" dirty="0">
              <a:solidFill>
                <a:srgbClr val="0000CC"/>
              </a:solidFill>
              <a:latin typeface="標楷體" pitchFamily="65" charset="-120"/>
              <a:ea typeface="標楷體" pitchFamily="65" charset="-12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F48E5C-7EC8-44BE-96DE-527647369303}"/>
              </a:ext>
            </a:extLst>
          </p:cNvPr>
          <p:cNvSpPr>
            <a:spLocks noGrp="1"/>
          </p:cNvSpPr>
          <p:nvPr>
            <p:ph type="title"/>
          </p:nvPr>
        </p:nvSpPr>
        <p:spPr/>
        <p:txBody>
          <a:bodyPr/>
          <a:lstStyle/>
          <a:p>
            <a:r>
              <a:rPr lang="en-US" altLang="zh-TW" dirty="0"/>
              <a:t>GDPR 2018.5.25 </a:t>
            </a:r>
            <a:r>
              <a:rPr lang="zh-TW" altLang="en-US" dirty="0"/>
              <a:t>上路</a:t>
            </a:r>
          </a:p>
        </p:txBody>
      </p:sp>
      <p:sp>
        <p:nvSpPr>
          <p:cNvPr id="3" name="內容版面配置區 2">
            <a:extLst>
              <a:ext uri="{FF2B5EF4-FFF2-40B4-BE49-F238E27FC236}">
                <a16:creationId xmlns:a16="http://schemas.microsoft.com/office/drawing/2014/main" id="{B274EFE2-59AE-406A-8D65-8B570A4466CD}"/>
              </a:ext>
            </a:extLst>
          </p:cNvPr>
          <p:cNvSpPr>
            <a:spLocks noGrp="1"/>
          </p:cNvSpPr>
          <p:nvPr>
            <p:ph idx="1"/>
          </p:nvPr>
        </p:nvSpPr>
        <p:spPr/>
        <p:txBody>
          <a:bodyPr/>
          <a:lstStyle/>
          <a:p>
            <a:r>
              <a:rPr lang="en-US" altLang="zh-TW" dirty="0"/>
              <a:t>General Data Protection Regulation</a:t>
            </a:r>
            <a:endParaRPr lang="en-US" altLang="zh-TW" b="1" dirty="0"/>
          </a:p>
          <a:p>
            <a:r>
              <a:rPr lang="zh-TW" altLang="en-US" b="1" dirty="0"/>
              <a:t>更正權、刪除權、個資可攜權、拒絕權</a:t>
            </a:r>
            <a:endParaRPr lang="en-US" altLang="zh-TW" b="1" dirty="0"/>
          </a:p>
          <a:p>
            <a:pPr lvl="1"/>
            <a:r>
              <a:rPr lang="zh-TW" altLang="en-US" b="1" dirty="0"/>
              <a:t>電話</a:t>
            </a:r>
            <a:r>
              <a:rPr lang="en-US" altLang="zh-TW" b="1" dirty="0"/>
              <a:t>#</a:t>
            </a:r>
            <a:r>
              <a:rPr lang="zh-TW" altLang="en-US" b="1" dirty="0"/>
              <a:t>、地址、行動裝置 </a:t>
            </a:r>
            <a:r>
              <a:rPr lang="en-US" altLang="zh-TW" b="1" dirty="0"/>
              <a:t>ID</a:t>
            </a:r>
            <a:r>
              <a:rPr lang="zh-TW" altLang="en-US" b="1" dirty="0"/>
              <a:t>、</a:t>
            </a:r>
            <a:r>
              <a:rPr lang="en-US" altLang="zh-TW" b="1" dirty="0"/>
              <a:t>IP</a:t>
            </a:r>
            <a:r>
              <a:rPr lang="zh-TW" altLang="en-US" b="1" dirty="0"/>
              <a:t>、社群網站，會暴露個人身份的資料</a:t>
            </a:r>
            <a:endParaRPr lang="en-US" altLang="zh-TW" b="1" dirty="0"/>
          </a:p>
          <a:p>
            <a:pPr lvl="1"/>
            <a:r>
              <a:rPr lang="zh-TW" altLang="en-US" b="1" dirty="0"/>
              <a:t>血統、政治意見、宗教、生物特徵、性傾向等</a:t>
            </a:r>
            <a:endParaRPr lang="en-US" altLang="zh-TW" b="1" dirty="0"/>
          </a:p>
          <a:p>
            <a:r>
              <a:rPr lang="zh-TW" altLang="en-US" b="1" dirty="0"/>
              <a:t>「被遺忘權」為基礎</a:t>
            </a:r>
          </a:p>
          <a:p>
            <a:r>
              <a:rPr lang="zh-TW" altLang="en-US" b="1" dirty="0"/>
              <a:t>個資外洩，在</a:t>
            </a:r>
            <a:r>
              <a:rPr lang="en-US" altLang="zh-TW" b="1" dirty="0"/>
              <a:t>72</a:t>
            </a:r>
            <a:r>
              <a:rPr lang="zh-TW" altLang="en-US" b="1" dirty="0"/>
              <a:t>小時內通報資料保護主管機關</a:t>
            </a:r>
            <a:endParaRPr lang="en-US" altLang="zh-TW" b="1" dirty="0"/>
          </a:p>
          <a:p>
            <a:r>
              <a:rPr lang="en-US" altLang="zh-TW" b="1" dirty="0"/>
              <a:t>2 </a:t>
            </a:r>
            <a:r>
              <a:rPr lang="zh-TW" altLang="en-US" b="1" dirty="0"/>
              <a:t>千萬歐元（約</a:t>
            </a:r>
            <a:r>
              <a:rPr lang="en-US" altLang="zh-TW" b="1" dirty="0"/>
              <a:t>NT 7</a:t>
            </a:r>
            <a:r>
              <a:rPr lang="zh-TW" altLang="en-US" b="1" dirty="0"/>
              <a:t>億元）</a:t>
            </a:r>
            <a:endParaRPr lang="en-US" altLang="zh-TW" b="1" dirty="0"/>
          </a:p>
          <a:p>
            <a:pPr marL="0" indent="0">
              <a:buNone/>
            </a:pPr>
            <a:r>
              <a:rPr lang="en-US" altLang="zh-TW" b="1" dirty="0"/>
              <a:t>   </a:t>
            </a:r>
            <a:r>
              <a:rPr lang="zh-TW" altLang="en-US" b="1" dirty="0"/>
              <a:t>或全球總營業額</a:t>
            </a:r>
            <a:r>
              <a:rPr lang="en-US" altLang="zh-TW" b="1" dirty="0"/>
              <a:t>4% </a:t>
            </a:r>
            <a:r>
              <a:rPr lang="zh-TW" altLang="en-US" b="1" dirty="0"/>
              <a:t>的罰鍰</a:t>
            </a:r>
          </a:p>
        </p:txBody>
      </p:sp>
    </p:spTree>
    <p:extLst>
      <p:ext uri="{BB962C8B-B14F-4D97-AF65-F5344CB8AC3E}">
        <p14:creationId xmlns:p14="http://schemas.microsoft.com/office/powerpoint/2010/main" val="2649575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1FDBB7F-8906-4F75-B4D2-99F1646C5CBA}"/>
              </a:ext>
            </a:extLst>
          </p:cNvPr>
          <p:cNvSpPr>
            <a:spLocks noGrp="1"/>
          </p:cNvSpPr>
          <p:nvPr>
            <p:ph type="title"/>
          </p:nvPr>
        </p:nvSpPr>
        <p:spPr>
          <a:xfrm>
            <a:off x="1403648" y="304800"/>
            <a:ext cx="7272040" cy="820738"/>
          </a:xfrm>
        </p:spPr>
        <p:txBody>
          <a:bodyPr/>
          <a:lstStyle/>
          <a:p>
            <a:r>
              <a:rPr lang="en-US" altLang="zh-TW" dirty="0"/>
              <a:t>PDF </a:t>
            </a:r>
            <a:r>
              <a:rPr lang="zh-TW" altLang="en-US" dirty="0"/>
              <a:t>加密</a:t>
            </a:r>
          </a:p>
        </p:txBody>
      </p:sp>
      <p:pic>
        <p:nvPicPr>
          <p:cNvPr id="4" name="圖片 3">
            <a:extLst>
              <a:ext uri="{FF2B5EF4-FFF2-40B4-BE49-F238E27FC236}">
                <a16:creationId xmlns:a16="http://schemas.microsoft.com/office/drawing/2014/main" id="{DF917A8E-85AD-49A6-AED7-B0E7545B70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476672"/>
            <a:ext cx="3528392" cy="4611364"/>
          </a:xfrm>
          <a:prstGeom prst="rect">
            <a:avLst/>
          </a:prstGeom>
        </p:spPr>
      </p:pic>
      <p:sp>
        <p:nvSpPr>
          <p:cNvPr id="5" name="矩形: 圓角 4">
            <a:extLst>
              <a:ext uri="{FF2B5EF4-FFF2-40B4-BE49-F238E27FC236}">
                <a16:creationId xmlns:a16="http://schemas.microsoft.com/office/drawing/2014/main" id="{884CB323-1A20-449F-8EEF-9876DEA5BE29}"/>
              </a:ext>
            </a:extLst>
          </p:cNvPr>
          <p:cNvSpPr/>
          <p:nvPr/>
        </p:nvSpPr>
        <p:spPr bwMode="auto">
          <a:xfrm>
            <a:off x="180280" y="750802"/>
            <a:ext cx="719312"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F275C61E-8532-4D45-BE8D-974A5C17B3D2}"/>
              </a:ext>
            </a:extLst>
          </p:cNvPr>
          <p:cNvSpPr/>
          <p:nvPr/>
        </p:nvSpPr>
        <p:spPr bwMode="auto">
          <a:xfrm>
            <a:off x="323527" y="3757363"/>
            <a:ext cx="719311"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pic>
        <p:nvPicPr>
          <p:cNvPr id="8" name="圖片 7">
            <a:extLst>
              <a:ext uri="{FF2B5EF4-FFF2-40B4-BE49-F238E27FC236}">
                <a16:creationId xmlns:a16="http://schemas.microsoft.com/office/drawing/2014/main" id="{7FD8291B-5717-4211-B9A6-D78FACD3B1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9605" y="993578"/>
            <a:ext cx="6784883" cy="5647358"/>
          </a:xfrm>
          <a:prstGeom prst="rect">
            <a:avLst/>
          </a:prstGeom>
        </p:spPr>
      </p:pic>
      <p:sp>
        <p:nvSpPr>
          <p:cNvPr id="10" name="矩形: 圓角 9">
            <a:extLst>
              <a:ext uri="{FF2B5EF4-FFF2-40B4-BE49-F238E27FC236}">
                <a16:creationId xmlns:a16="http://schemas.microsoft.com/office/drawing/2014/main" id="{CC989043-1216-4B41-AB20-07664E6D52FA}"/>
              </a:ext>
            </a:extLst>
          </p:cNvPr>
          <p:cNvSpPr/>
          <p:nvPr/>
        </p:nvSpPr>
        <p:spPr bwMode="auto">
          <a:xfrm>
            <a:off x="2771800" y="1297410"/>
            <a:ext cx="576064" cy="345034"/>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1" name="矩形: 圓角 10">
            <a:extLst>
              <a:ext uri="{FF2B5EF4-FFF2-40B4-BE49-F238E27FC236}">
                <a16:creationId xmlns:a16="http://schemas.microsoft.com/office/drawing/2014/main" id="{AC8E4145-F541-43BD-A497-5502A83A93D2}"/>
              </a:ext>
            </a:extLst>
          </p:cNvPr>
          <p:cNvSpPr/>
          <p:nvPr/>
        </p:nvSpPr>
        <p:spPr bwMode="auto">
          <a:xfrm>
            <a:off x="3995936" y="2254083"/>
            <a:ext cx="2232248" cy="1174917"/>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43093298-11EC-4DDF-9210-F12AADDB7749}"/>
              </a:ext>
            </a:extLst>
          </p:cNvPr>
          <p:cNvCxnSpPr>
            <a:cxnSpLocks/>
            <a:endCxn id="6" idx="0"/>
          </p:cNvCxnSpPr>
          <p:nvPr/>
        </p:nvCxnSpPr>
        <p:spPr bwMode="auto">
          <a:xfrm>
            <a:off x="539936" y="1125537"/>
            <a:ext cx="143247" cy="263182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60D1D86F-F772-446D-8371-40525677B87E}"/>
              </a:ext>
            </a:extLst>
          </p:cNvPr>
          <p:cNvCxnSpPr>
            <a:cxnSpLocks/>
          </p:cNvCxnSpPr>
          <p:nvPr/>
        </p:nvCxnSpPr>
        <p:spPr bwMode="auto">
          <a:xfrm flipV="1">
            <a:off x="1042838" y="1469927"/>
            <a:ext cx="1728962" cy="246668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B4758150-721A-4C1D-88B3-18D5F3A1B641}"/>
              </a:ext>
            </a:extLst>
          </p:cNvPr>
          <p:cNvCxnSpPr>
            <a:cxnSpLocks/>
            <a:endCxn id="11" idx="0"/>
          </p:cNvCxnSpPr>
          <p:nvPr/>
        </p:nvCxnSpPr>
        <p:spPr bwMode="auto">
          <a:xfrm>
            <a:off x="3083260" y="1642444"/>
            <a:ext cx="2028800" cy="61163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語音泡泡: 圓角矩形 6">
            <a:extLst>
              <a:ext uri="{FF2B5EF4-FFF2-40B4-BE49-F238E27FC236}">
                <a16:creationId xmlns:a16="http://schemas.microsoft.com/office/drawing/2014/main" id="{8C5AD0BC-715B-4BCD-BA59-F2AB6DCBA756}"/>
              </a:ext>
            </a:extLst>
          </p:cNvPr>
          <p:cNvSpPr/>
          <p:nvPr/>
        </p:nvSpPr>
        <p:spPr bwMode="auto">
          <a:xfrm>
            <a:off x="5796136" y="4118083"/>
            <a:ext cx="2608034" cy="1005260"/>
          </a:xfrm>
          <a:prstGeom prst="wedgeRoundRectCallout">
            <a:avLst>
              <a:gd name="adj1" fmla="val -77917"/>
              <a:gd name="adj2" fmla="val -116174"/>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800" b="1" dirty="0">
                <a:solidFill>
                  <a:srgbClr val="FF0000"/>
                </a:solidFill>
                <a:latin typeface="-apple-system"/>
              </a:rPr>
              <a:t>「善良管理人」之注意義務</a:t>
            </a:r>
            <a:endParaRPr lang="zh-TW" altLang="en-US" sz="2800" b="1" dirty="0">
              <a:solidFill>
                <a:srgbClr val="FF0000"/>
              </a:solidFill>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123019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6D371D-2E61-43E5-BD58-5CD3584B748A}"/>
              </a:ext>
            </a:extLst>
          </p:cNvPr>
          <p:cNvSpPr>
            <a:spLocks noGrp="1"/>
          </p:cNvSpPr>
          <p:nvPr>
            <p:ph type="title"/>
          </p:nvPr>
        </p:nvSpPr>
        <p:spPr/>
        <p:txBody>
          <a:bodyPr/>
          <a:lstStyle/>
          <a:p>
            <a:r>
              <a:rPr lang="en-US" altLang="zh-TW" dirty="0"/>
              <a:t>Office </a:t>
            </a:r>
            <a:r>
              <a:rPr lang="zh-TW" altLang="en-US" dirty="0"/>
              <a:t>加密碼</a:t>
            </a:r>
          </a:p>
        </p:txBody>
      </p:sp>
      <p:pic>
        <p:nvPicPr>
          <p:cNvPr id="4" name="圖片 3">
            <a:extLst>
              <a:ext uri="{FF2B5EF4-FFF2-40B4-BE49-F238E27FC236}">
                <a16:creationId xmlns:a16="http://schemas.microsoft.com/office/drawing/2014/main" id="{80D55D05-383E-4B2F-A51D-DD73EF0D184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1121633"/>
            <a:ext cx="7086600" cy="4229100"/>
          </a:xfrm>
          <a:prstGeom prst="rect">
            <a:avLst/>
          </a:prstGeom>
        </p:spPr>
      </p:pic>
      <p:pic>
        <p:nvPicPr>
          <p:cNvPr id="6" name="圖片 5">
            <a:extLst>
              <a:ext uri="{FF2B5EF4-FFF2-40B4-BE49-F238E27FC236}">
                <a16:creationId xmlns:a16="http://schemas.microsoft.com/office/drawing/2014/main" id="{E9F0E1EE-A352-4760-B5C8-413CF12DE6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2420888"/>
            <a:ext cx="5324475" cy="4219575"/>
          </a:xfrm>
          <a:prstGeom prst="rect">
            <a:avLst/>
          </a:prstGeom>
        </p:spPr>
      </p:pic>
      <p:sp>
        <p:nvSpPr>
          <p:cNvPr id="7" name="矩形: 圓角 6">
            <a:extLst>
              <a:ext uri="{FF2B5EF4-FFF2-40B4-BE49-F238E27FC236}">
                <a16:creationId xmlns:a16="http://schemas.microsoft.com/office/drawing/2014/main" id="{D732C075-1C6C-44B9-B34B-D35CE1E4CCF1}"/>
              </a:ext>
            </a:extLst>
          </p:cNvPr>
          <p:cNvSpPr/>
          <p:nvPr/>
        </p:nvSpPr>
        <p:spPr bwMode="auto">
          <a:xfrm>
            <a:off x="179512" y="1412776"/>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8" name="矩形: 圓角 7">
            <a:extLst>
              <a:ext uri="{FF2B5EF4-FFF2-40B4-BE49-F238E27FC236}">
                <a16:creationId xmlns:a16="http://schemas.microsoft.com/office/drawing/2014/main" id="{2EDAB30F-3970-48A4-94C7-D53EF464E0A0}"/>
              </a:ext>
            </a:extLst>
          </p:cNvPr>
          <p:cNvSpPr/>
          <p:nvPr/>
        </p:nvSpPr>
        <p:spPr bwMode="auto">
          <a:xfrm>
            <a:off x="907976" y="3169922"/>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9" name="矩形: 圓角 8">
            <a:extLst>
              <a:ext uri="{FF2B5EF4-FFF2-40B4-BE49-F238E27FC236}">
                <a16:creationId xmlns:a16="http://schemas.microsoft.com/office/drawing/2014/main" id="{2B925D55-7947-40BE-AE9A-996289C834B4}"/>
              </a:ext>
            </a:extLst>
          </p:cNvPr>
          <p:cNvSpPr/>
          <p:nvPr/>
        </p:nvSpPr>
        <p:spPr bwMode="auto">
          <a:xfrm>
            <a:off x="2699792" y="4005064"/>
            <a:ext cx="576064" cy="360040"/>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矩形: 圓角 9">
            <a:extLst>
              <a:ext uri="{FF2B5EF4-FFF2-40B4-BE49-F238E27FC236}">
                <a16:creationId xmlns:a16="http://schemas.microsoft.com/office/drawing/2014/main" id="{5880927A-24F3-424B-A9E3-F95F2815FACB}"/>
              </a:ext>
            </a:extLst>
          </p:cNvPr>
          <p:cNvSpPr/>
          <p:nvPr/>
        </p:nvSpPr>
        <p:spPr bwMode="auto">
          <a:xfrm>
            <a:off x="2555776" y="5037920"/>
            <a:ext cx="2016224" cy="551319"/>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C264CD0D-BABF-4061-8B99-F8043DC8B962}"/>
              </a:ext>
            </a:extLst>
          </p:cNvPr>
          <p:cNvCxnSpPr>
            <a:cxnSpLocks/>
            <a:stCxn id="7" idx="2"/>
          </p:cNvCxnSpPr>
          <p:nvPr/>
        </p:nvCxnSpPr>
        <p:spPr bwMode="auto">
          <a:xfrm>
            <a:off x="467544" y="1700808"/>
            <a:ext cx="728464" cy="1469114"/>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9BB0B39E-D2ED-4431-9D41-32C157B5DDAE}"/>
              </a:ext>
            </a:extLst>
          </p:cNvPr>
          <p:cNvCxnSpPr>
            <a:cxnSpLocks/>
          </p:cNvCxnSpPr>
          <p:nvPr/>
        </p:nvCxnSpPr>
        <p:spPr bwMode="auto">
          <a:xfrm>
            <a:off x="1187624" y="3457954"/>
            <a:ext cx="1791816" cy="528801"/>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單箭頭接點 14">
            <a:extLst>
              <a:ext uri="{FF2B5EF4-FFF2-40B4-BE49-F238E27FC236}">
                <a16:creationId xmlns:a16="http://schemas.microsoft.com/office/drawing/2014/main" id="{19C59994-879C-4A15-B1C5-508778F8B828}"/>
              </a:ext>
            </a:extLst>
          </p:cNvPr>
          <p:cNvCxnSpPr>
            <a:cxnSpLocks/>
            <a:stCxn id="8" idx="2"/>
            <a:endCxn id="9" idx="0"/>
          </p:cNvCxnSpPr>
          <p:nvPr/>
        </p:nvCxnSpPr>
        <p:spPr bwMode="auto">
          <a:xfrm>
            <a:off x="1196008" y="3457954"/>
            <a:ext cx="1791816" cy="54711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2B925E2A-DCFA-48B4-A561-6C1E5A2E2AE8}"/>
              </a:ext>
            </a:extLst>
          </p:cNvPr>
          <p:cNvCxnSpPr>
            <a:cxnSpLocks/>
            <a:stCxn id="9" idx="2"/>
            <a:endCxn id="10" idx="0"/>
          </p:cNvCxnSpPr>
          <p:nvPr/>
        </p:nvCxnSpPr>
        <p:spPr bwMode="auto">
          <a:xfrm>
            <a:off x="2987824" y="4365104"/>
            <a:ext cx="576064" cy="67281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918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 </a:t>
            </a:r>
            <a:r>
              <a:rPr lang="en-US" altLang="zh-TW" dirty="0" err="1"/>
              <a:t>v.s</a:t>
            </a:r>
            <a:r>
              <a:rPr lang="en-US" altLang="zh-TW" dirty="0"/>
              <a:t>. </a:t>
            </a:r>
            <a:r>
              <a:rPr lang="zh-TW" altLang="en-US" dirty="0"/>
              <a:t>方便</a:t>
            </a:r>
          </a:p>
        </p:txBody>
      </p:sp>
      <p:sp>
        <p:nvSpPr>
          <p:cNvPr id="4" name="等腰三角形 3"/>
          <p:cNvSpPr/>
          <p:nvPr/>
        </p:nvSpPr>
        <p:spPr bwMode="auto">
          <a:xfrm>
            <a:off x="4026384" y="3861048"/>
            <a:ext cx="1080120" cy="1152128"/>
          </a:xfrm>
          <a:prstGeom prst="triangl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5" name="流程圖: 程序 4"/>
          <p:cNvSpPr/>
          <p:nvPr/>
        </p:nvSpPr>
        <p:spPr bwMode="auto">
          <a:xfrm rot="225896">
            <a:off x="1115616" y="3717032"/>
            <a:ext cx="6912768" cy="144016"/>
          </a:xfrm>
          <a:prstGeom prst="flowChartProces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5"/>
          <p:cNvSpPr/>
          <p:nvPr/>
        </p:nvSpPr>
        <p:spPr>
          <a:xfrm>
            <a:off x="1187624" y="2803575"/>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安全</a:t>
            </a:r>
          </a:p>
        </p:txBody>
      </p:sp>
      <p:sp>
        <p:nvSpPr>
          <p:cNvPr id="7" name="矩形 6"/>
          <p:cNvSpPr/>
          <p:nvPr/>
        </p:nvSpPr>
        <p:spPr>
          <a:xfrm>
            <a:off x="6712473" y="3212976"/>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方便</a:t>
            </a:r>
          </a:p>
        </p:txBody>
      </p:sp>
    </p:spTree>
    <p:extLst>
      <p:ext uri="{BB962C8B-B14F-4D97-AF65-F5344CB8AC3E}">
        <p14:creationId xmlns:p14="http://schemas.microsoft.com/office/powerpoint/2010/main" val="982315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a:xfrm>
            <a:off x="1043608" y="908720"/>
            <a:ext cx="7129463" cy="1944687"/>
          </a:xfrm>
        </p:spPr>
        <p:txBody>
          <a:bodyPr/>
          <a:lstStyle/>
          <a:p>
            <a:r>
              <a:rPr lang="en-US" altLang="zh-TW" b="1" dirty="0">
                <a:latin typeface="Arial Black" panose="020B0A04020102020204" pitchFamily="34" charset="0"/>
              </a:rPr>
              <a:t>Cyber Attack</a:t>
            </a:r>
            <a:br>
              <a:rPr lang="en-US" altLang="zh-TW" b="1" dirty="0">
                <a:latin typeface="Arial Black" panose="020B0A04020102020204" pitchFamily="34" charset="0"/>
              </a:rPr>
            </a:br>
            <a:r>
              <a:rPr lang="zh-TW" altLang="en-US" b="1" dirty="0">
                <a:latin typeface="Arial Black" panose="020B0A04020102020204" pitchFamily="34" charset="0"/>
              </a:rPr>
              <a:t>網路攻擊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26" y="2853407"/>
            <a:ext cx="5695225" cy="3947266"/>
          </a:xfrm>
          <a:prstGeom prst="rect">
            <a:avLst/>
          </a:prstGeom>
          <a:ln>
            <a:noFill/>
          </a:ln>
          <a:effectLst>
            <a:softEdge rad="112500"/>
          </a:effectLst>
        </p:spPr>
      </p:pic>
    </p:spTree>
    <p:extLst>
      <p:ext uri="{BB962C8B-B14F-4D97-AF65-F5344CB8AC3E}">
        <p14:creationId xmlns:p14="http://schemas.microsoft.com/office/powerpoint/2010/main" val="39205226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59841" y="98281"/>
            <a:ext cx="4832640" cy="671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499826"/>
      </p:ext>
    </p:extLst>
  </p:cSld>
  <p:clrMapOvr>
    <a:masterClrMapping/>
  </p:clrMapOvr>
  <p:transition spd="slow">
    <p:cu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601600" y="246601"/>
            <a:ext cx="3542400" cy="4223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358" b="1" dirty="0" err="1">
                <a:latin typeface="Tahoma" panose="020B0604030504040204" pitchFamily="34" charset="0"/>
                <a:cs typeface="Tahoma" panose="020B0604030504040204" pitchFamily="34" charset="0"/>
              </a:rPr>
              <a:t>CrazyHunter</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2025/2/9</a:t>
            </a:r>
            <a:r>
              <a:rPr lang="zh-TW" altLang="en-US" sz="2358" b="1" dirty="0">
                <a:latin typeface="Tahoma" panose="020B0604030504040204" pitchFamily="34" charset="0"/>
                <a:cs typeface="Tahoma" panose="020B0604030504040204" pitchFamily="34" charset="0"/>
              </a:rPr>
              <a:t>馬偕紀念醫院</a:t>
            </a:r>
          </a:p>
        </p:txBody>
      </p:sp>
    </p:spTree>
    <p:extLst>
      <p:ext uri="{BB962C8B-B14F-4D97-AF65-F5344CB8AC3E}">
        <p14:creationId xmlns:p14="http://schemas.microsoft.com/office/powerpoint/2010/main" val="2551816019"/>
      </p:ext>
    </p:extLst>
  </p:cSld>
  <p:clrMapOvr>
    <a:masterClrMapping/>
  </p:clrMapOvr>
  <p:transition spd="slow">
    <p:cu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391681" y="227880"/>
            <a:ext cx="8477280" cy="1152000"/>
          </a:xfrm>
        </p:spPr>
        <p:txBody>
          <a:bodyPr/>
          <a:lstStyle/>
          <a:p>
            <a:r>
              <a:rPr lang="zh-TW" altLang="en-US" dirty="0">
                <a:solidFill>
                  <a:srgbClr val="FF0000"/>
                </a:solidFill>
              </a:rPr>
              <a:t>世界網路攻擊狀態</a:t>
            </a:r>
          </a:p>
        </p:txBody>
      </p:sp>
      <p:sp>
        <p:nvSpPr>
          <p:cNvPr id="2" name="矩形 1"/>
          <p:cNvSpPr/>
          <p:nvPr/>
        </p:nvSpPr>
        <p:spPr>
          <a:xfrm>
            <a:off x="5940152" y="6469160"/>
            <a:ext cx="3339376" cy="369332"/>
          </a:xfrm>
          <a:prstGeom prst="rect">
            <a:avLst/>
          </a:prstGeom>
        </p:spPr>
        <p:txBody>
          <a:bodyPr wrap="none">
            <a:spAutoFit/>
          </a:bodyPr>
          <a:lstStyle/>
          <a:p>
            <a:r>
              <a:rPr lang="zh-TW" altLang="en-US" dirty="0"/>
              <a:t>https://threatmap.checkpoint.com</a:t>
            </a:r>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1484784"/>
            <a:ext cx="8915847" cy="4548712"/>
          </a:xfrm>
          <a:prstGeom prst="rect">
            <a:avLst/>
          </a:prstGeom>
        </p:spPr>
      </p:pic>
    </p:spTree>
    <p:extLst>
      <p:ext uri="{BB962C8B-B14F-4D97-AF65-F5344CB8AC3E}">
        <p14:creationId xmlns:p14="http://schemas.microsoft.com/office/powerpoint/2010/main" val="20550375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en-US" altLang="zh-TW" dirty="0"/>
              <a:t>www.digitalattackmap.com</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96752"/>
            <a:ext cx="8972756" cy="5256584"/>
          </a:xfrm>
          <a:prstGeom prst="rect">
            <a:avLst/>
          </a:prstGeom>
        </p:spPr>
      </p:pic>
    </p:spTree>
    <p:extLst>
      <p:ext uri="{BB962C8B-B14F-4D97-AF65-F5344CB8AC3E}">
        <p14:creationId xmlns:p14="http://schemas.microsoft.com/office/powerpoint/2010/main" val="1100956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a:t>
            </a:r>
            <a:r>
              <a:rPr lang="zh-TW" altLang="en-US">
                <a:latin typeface="Arial Black" panose="020B0A04020102020204" pitchFamily="34" charset="0"/>
              </a:rPr>
              <a:t>移民局</a:t>
            </a:r>
          </a:p>
        </p:txBody>
      </p:sp>
      <p:pic>
        <p:nvPicPr>
          <p:cNvPr id="30723" name="圖表版面配置區 3"/>
          <p:cNvPicPr>
            <a:picLocks noGrp="1" noChangeArrowheads="1"/>
          </p:cNvPicPr>
          <p:nvPr>
            <p:ph type="chart" idx="1"/>
          </p:nvPr>
        </p:nvPicPr>
        <p:blipFill>
          <a:blip r:embed="rId2">
            <a:extLst>
              <a:ext uri="{28A0092B-C50C-407E-A947-70E740481C1C}">
                <a14:useLocalDpi xmlns:a14="http://schemas.microsoft.com/office/drawing/2010/main"/>
              </a:ext>
            </a:extLst>
          </a:blip>
          <a:srcRect/>
          <a:stretch>
            <a:fillRect/>
          </a:stretch>
        </p:blipFill>
        <p:spPr>
          <a:xfrm>
            <a:off x="456481" y="1665001"/>
            <a:ext cx="8295840" cy="4376160"/>
          </a:xfrm>
        </p:spPr>
      </p:pic>
    </p:spTree>
    <p:extLst>
      <p:ext uri="{BB962C8B-B14F-4D97-AF65-F5344CB8AC3E}">
        <p14:creationId xmlns:p14="http://schemas.microsoft.com/office/powerpoint/2010/main" val="1018680970"/>
      </p:ext>
    </p:extLst>
  </p:cSld>
  <p:clrMapOvr>
    <a:masterClrMapping/>
  </p:clrMapOvr>
  <p:transition spd="slow">
    <p:cu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a:t>
            </a:r>
            <a:r>
              <a:rPr lang="zh-TW" altLang="en-US">
                <a:latin typeface="Arial Black" panose="020B0A04020102020204" pitchFamily="34" charset="0"/>
              </a:rPr>
              <a:t> </a:t>
            </a:r>
            <a:r>
              <a:rPr lang="en-US" altLang="zh-TW">
                <a:latin typeface="Arial Black" panose="020B0A04020102020204" pitchFamily="34" charset="0"/>
              </a:rPr>
              <a:t>KMU</a:t>
            </a:r>
            <a:endParaRPr lang="zh-TW" altLang="en-US">
              <a:latin typeface="Arial Black" panose="020B0A04020102020204" pitchFamily="34" charset="0"/>
            </a:endParaRPr>
          </a:p>
        </p:txBody>
      </p:sp>
      <p:sp>
        <p:nvSpPr>
          <p:cNvPr id="2" name="矩形 1"/>
          <p:cNvSpPr/>
          <p:nvPr/>
        </p:nvSpPr>
        <p:spPr>
          <a:xfrm>
            <a:off x="418580" y="1665428"/>
            <a:ext cx="8295322" cy="3693319"/>
          </a:xfrm>
          <a:prstGeom prst="rect">
            <a:avLst/>
          </a:prstGeom>
        </p:spPr>
        <p:txBody>
          <a:bodyPr wrap="square">
            <a:spAutoFit/>
          </a:bodyPr>
          <a:lstStyle/>
          <a:p>
            <a:r>
              <a:rPr lang="zh-TW" altLang="en-US" dirty="0">
                <a:solidFill>
                  <a:schemeClr val="tx1"/>
                </a:solidFill>
              </a:rPr>
              <a:t>Starting Nmap 7.92 ( https://nmap.org ) at 2025-05-18 11:45 CST</a:t>
            </a:r>
          </a:p>
          <a:p>
            <a:r>
              <a:rPr lang="zh-TW" altLang="en-US" dirty="0">
                <a:solidFill>
                  <a:schemeClr val="tx1"/>
                </a:solidFill>
              </a:rPr>
              <a:t>Nmap scan report for www.kmu.edu.tw (163.15.159.99)</a:t>
            </a:r>
          </a:p>
          <a:p>
            <a:r>
              <a:rPr lang="zh-TW" altLang="en-US" dirty="0">
                <a:solidFill>
                  <a:schemeClr val="tx1"/>
                </a:solidFill>
              </a:rPr>
              <a:t>Host is up (0.0036s latency).</a:t>
            </a:r>
          </a:p>
          <a:p>
            <a:r>
              <a:rPr lang="zh-TW" altLang="en-US" dirty="0">
                <a:solidFill>
                  <a:schemeClr val="tx1"/>
                </a:solidFill>
              </a:rPr>
              <a:t>rDNS record for 163.15.159.99: joomla.kmu.edu.tw</a:t>
            </a:r>
          </a:p>
          <a:p>
            <a:r>
              <a:rPr lang="zh-TW" altLang="en-US" dirty="0">
                <a:solidFill>
                  <a:schemeClr val="tx1"/>
                </a:solidFill>
              </a:rPr>
              <a:t>Not shown: 995 closed tcp ports (conn-refused)</a:t>
            </a:r>
          </a:p>
          <a:p>
            <a:r>
              <a:rPr lang="zh-TW" altLang="en-US" dirty="0">
                <a:solidFill>
                  <a:schemeClr val="tx1"/>
                </a:solidFill>
              </a:rPr>
              <a:t>PORT     STATE SERVICE</a:t>
            </a:r>
          </a:p>
          <a:p>
            <a:r>
              <a:rPr lang="zh-TW" altLang="en-US" dirty="0">
                <a:solidFill>
                  <a:schemeClr val="tx1"/>
                </a:solidFill>
              </a:rPr>
              <a:t>22/tcp   open  ssh</a:t>
            </a:r>
          </a:p>
          <a:p>
            <a:r>
              <a:rPr lang="zh-TW" altLang="en-US" dirty="0">
                <a:solidFill>
                  <a:schemeClr val="tx1"/>
                </a:solidFill>
              </a:rPr>
              <a:t>80/tcp   open  http</a:t>
            </a:r>
          </a:p>
          <a:p>
            <a:r>
              <a:rPr lang="zh-TW" altLang="en-US" dirty="0">
                <a:solidFill>
                  <a:schemeClr val="tx1"/>
                </a:solidFill>
              </a:rPr>
              <a:t>111/tcp  open  rpcbind</a:t>
            </a:r>
          </a:p>
          <a:p>
            <a:r>
              <a:rPr lang="zh-TW" altLang="en-US" dirty="0">
                <a:solidFill>
                  <a:schemeClr val="tx1"/>
                </a:solidFill>
              </a:rPr>
              <a:t>443/tcp  open  https</a:t>
            </a:r>
          </a:p>
          <a:p>
            <a:r>
              <a:rPr lang="zh-TW" altLang="en-US" dirty="0">
                <a:solidFill>
                  <a:schemeClr val="tx1"/>
                </a:solidFill>
              </a:rPr>
              <a:t>3306/tcp open  mysql</a:t>
            </a:r>
          </a:p>
          <a:p>
            <a:endParaRPr lang="zh-TW" altLang="en-US" dirty="0">
              <a:solidFill>
                <a:schemeClr val="tx1"/>
              </a:solidFill>
            </a:endParaRPr>
          </a:p>
          <a:p>
            <a:r>
              <a:rPr lang="zh-TW" altLang="en-US" dirty="0">
                <a:solidFill>
                  <a:schemeClr val="tx1"/>
                </a:solidFill>
              </a:rPr>
              <a:t>Nmap done: 1 IP address (1 host up) scanned in 0.13 seconds</a:t>
            </a:r>
          </a:p>
        </p:txBody>
      </p:sp>
    </p:spTree>
    <p:extLst>
      <p:ext uri="{BB962C8B-B14F-4D97-AF65-F5344CB8AC3E}">
        <p14:creationId xmlns:p14="http://schemas.microsoft.com/office/powerpoint/2010/main" val="4139916730"/>
      </p:ext>
    </p:extLst>
  </p:cSld>
  <p:clrMapOvr>
    <a:masterClrMapping/>
  </p:clrMapOvr>
  <p:transition spd="slow">
    <p:cu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913" y="305969"/>
            <a:ext cx="8218657" cy="820714"/>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KMUH</a:t>
            </a:r>
            <a:endParaRPr lang="zh-TW" altLang="en-US" dirty="0">
              <a:latin typeface="Arial Black" panose="020B0A04020102020204" pitchFamily="34" charset="0"/>
            </a:endParaRPr>
          </a:p>
        </p:txBody>
      </p:sp>
      <p:pic>
        <p:nvPicPr>
          <p:cNvPr id="6" name="圖片 5">
            <a:extLst>
              <a:ext uri="{FF2B5EF4-FFF2-40B4-BE49-F238E27FC236}">
                <a16:creationId xmlns:a16="http://schemas.microsoft.com/office/drawing/2014/main" id="{96D0B76F-33BF-42D2-B95D-7E7497E689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974" y="1126684"/>
            <a:ext cx="7976385" cy="2188747"/>
          </a:xfrm>
          <a:prstGeom prst="rect">
            <a:avLst/>
          </a:prstGeom>
        </p:spPr>
      </p:pic>
      <p:pic>
        <p:nvPicPr>
          <p:cNvPr id="2" name="圖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9973" y="3356999"/>
            <a:ext cx="8748682" cy="3384021"/>
          </a:xfrm>
          <a:prstGeom prst="rect">
            <a:avLst/>
          </a:prstGeom>
        </p:spPr>
      </p:pic>
    </p:spTree>
    <p:extLst>
      <p:ext uri="{BB962C8B-B14F-4D97-AF65-F5344CB8AC3E}">
        <p14:creationId xmlns:p14="http://schemas.microsoft.com/office/powerpoint/2010/main" val="9922511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NSYSU</a:t>
            </a:r>
            <a:endParaRPr lang="zh-TW" altLang="en-US"/>
          </a:p>
        </p:txBody>
      </p:sp>
      <p:pic>
        <p:nvPicPr>
          <p:cNvPr id="29699" name="圖表版面配置區 3"/>
          <p:cNvPicPr>
            <a:picLocks noGrp="1" noChangeAspect="1" noChangeArrowheads="1"/>
          </p:cNvPicPr>
          <p:nvPr>
            <p:ph type="chart" idx="1"/>
          </p:nvPr>
        </p:nvPicPr>
        <p:blipFill>
          <a:blip r:embed="rId2" cstate="email">
            <a:extLst>
              <a:ext uri="{28A0092B-C50C-407E-A947-70E740481C1C}">
                <a14:useLocalDpi xmlns:a14="http://schemas.microsoft.com/office/drawing/2010/main"/>
              </a:ext>
            </a:extLst>
          </a:blip>
          <a:srcRect/>
          <a:stretch>
            <a:fillRect/>
          </a:stretch>
        </p:blipFill>
        <p:spPr>
          <a:xfrm>
            <a:off x="195841" y="1338121"/>
            <a:ext cx="8936640" cy="5292000"/>
          </a:xfrm>
        </p:spPr>
      </p:pic>
      <p:sp>
        <p:nvSpPr>
          <p:cNvPr id="2" name="矩形 1"/>
          <p:cNvSpPr/>
          <p:nvPr/>
        </p:nvSpPr>
        <p:spPr>
          <a:xfrm>
            <a:off x="3526920" y="2383921"/>
            <a:ext cx="7119607" cy="3861635"/>
          </a:xfrm>
          <a:prstGeom prst="rect">
            <a:avLst/>
          </a:prstGeom>
        </p:spPr>
        <p:txBody>
          <a:bodyPr wrap="square">
            <a:spAutoFit/>
          </a:bodyPr>
          <a:lstStyle/>
          <a:p>
            <a:r>
              <a:rPr lang="zh-TW" altLang="en-US" sz="1633" dirty="0"/>
              <a:t>Starting Nmap 7.92 ( https://nmap.org ) at 2025-05-18 11:46 CST</a:t>
            </a:r>
          </a:p>
          <a:p>
            <a:r>
              <a:rPr lang="zh-TW" altLang="en-US" sz="1633" dirty="0"/>
              <a:t>Nmap scan report for www.nsysu.edu.tw (140.117.13.241)</a:t>
            </a:r>
          </a:p>
          <a:p>
            <a:r>
              <a:rPr lang="zh-TW" altLang="en-US" sz="1633" dirty="0"/>
              <a:t>Host is up (0.0019s latency).</a:t>
            </a:r>
          </a:p>
          <a:p>
            <a:r>
              <a:rPr lang="zh-TW" altLang="en-US" sz="1633" dirty="0"/>
              <a:t>Other addresses for www.nsysu.edu.tw (not scanned): 2001:288:8001:13::     241</a:t>
            </a:r>
          </a:p>
          <a:p>
            <a:r>
              <a:rPr lang="zh-TW" altLang="en-US" sz="1633" dirty="0"/>
              <a:t>rDNS record for 140.117.13.241: math.nsysu.edu.tw</a:t>
            </a:r>
          </a:p>
          <a:p>
            <a:r>
              <a:rPr lang="zh-TW" altLang="en-US" sz="1633" dirty="0"/>
              <a:t>Not shown: 994 filtered tcp ports (no-response)</a:t>
            </a:r>
          </a:p>
          <a:p>
            <a:r>
              <a:rPr lang="zh-TW" altLang="en-US" sz="1633" dirty="0"/>
              <a:t>PORT     STATE  SERVICE</a:t>
            </a:r>
          </a:p>
          <a:p>
            <a:r>
              <a:rPr lang="zh-TW" altLang="en-US" sz="1633" dirty="0"/>
              <a:t>80/tcp   open   http</a:t>
            </a:r>
          </a:p>
          <a:p>
            <a:r>
              <a:rPr lang="zh-TW" altLang="en-US" sz="1633" dirty="0"/>
              <a:t>113/tcp  closed ident</a:t>
            </a:r>
          </a:p>
          <a:p>
            <a:r>
              <a:rPr lang="zh-TW" altLang="en-US" sz="1633" dirty="0"/>
              <a:t>443/tcp  open   https</a:t>
            </a:r>
          </a:p>
          <a:p>
            <a:r>
              <a:rPr lang="zh-TW" altLang="en-US" sz="1633" dirty="0"/>
              <a:t>2000/tcp open   cisco-sccp</a:t>
            </a:r>
          </a:p>
          <a:p>
            <a:r>
              <a:rPr lang="zh-TW" altLang="en-US" sz="1633" dirty="0"/>
              <a:t>5060/tcp open   sip</a:t>
            </a:r>
          </a:p>
          <a:p>
            <a:r>
              <a:rPr lang="zh-TW" altLang="en-US" sz="1633" dirty="0"/>
              <a:t>7777/tcp closed cbt</a:t>
            </a:r>
          </a:p>
          <a:p>
            <a:endParaRPr lang="zh-TW" altLang="en-US" sz="1633" dirty="0"/>
          </a:p>
          <a:p>
            <a:r>
              <a:rPr lang="zh-TW" altLang="en-US" sz="1633" dirty="0"/>
              <a:t>Nmap done: 1 IP address (1 host up) scanned in 10.42 seconds</a:t>
            </a:r>
          </a:p>
        </p:txBody>
      </p:sp>
    </p:spTree>
    <p:extLst>
      <p:ext uri="{BB962C8B-B14F-4D97-AF65-F5344CB8AC3E}">
        <p14:creationId xmlns:p14="http://schemas.microsoft.com/office/powerpoint/2010/main" val="1211284170"/>
      </p:ext>
    </p:extLst>
  </p:cSld>
  <p:clrMapOvr>
    <a:masterClrMapping/>
  </p:clrMapOvr>
  <p:transition spd="slow">
    <p:cu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VGHKS</a:t>
            </a:r>
            <a:endParaRPr lang="zh-TW" altLang="en-US">
              <a:latin typeface="Arial Black" panose="020B0A04020102020204" pitchFamily="34" charset="0"/>
            </a:endParaRPr>
          </a:p>
        </p:txBody>
      </p:sp>
      <p:pic>
        <p:nvPicPr>
          <p:cNvPr id="31747"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01" y="1053001"/>
            <a:ext cx="6991200" cy="449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圖片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5387" y="2147308"/>
            <a:ext cx="7201440" cy="184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6232" y="3559635"/>
            <a:ext cx="6601882" cy="3257734"/>
          </a:xfrm>
          <a:prstGeom prst="rect">
            <a:avLst/>
          </a:prstGeom>
        </p:spPr>
      </p:pic>
    </p:spTree>
    <p:extLst>
      <p:ext uri="{BB962C8B-B14F-4D97-AF65-F5344CB8AC3E}">
        <p14:creationId xmlns:p14="http://schemas.microsoft.com/office/powerpoint/2010/main" val="2614273168"/>
      </p:ext>
    </p:extLst>
  </p:cSld>
  <p:clrMapOvr>
    <a:masterClrMapping/>
  </p:clrMapOvr>
  <p:transition spd="slow">
    <p:cu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noChangeArrowheads="1"/>
          </p:cNvSpPr>
          <p:nvPr>
            <p:ph type="title"/>
          </p:nvPr>
        </p:nvSpPr>
        <p:spPr>
          <a:xfrm>
            <a:off x="456481" y="305641"/>
            <a:ext cx="8219520" cy="820800"/>
          </a:xfrm>
        </p:spPr>
        <p:txBody>
          <a:bodyPr/>
          <a:lstStyle/>
          <a:p>
            <a:r>
              <a:rPr lang="zh-TW" altLang="en-US"/>
              <a:t>義大醫院</a:t>
            </a:r>
          </a:p>
        </p:txBody>
      </p:sp>
      <p:sp>
        <p:nvSpPr>
          <p:cNvPr id="32771" name="矩形 2"/>
          <p:cNvSpPr>
            <a:spLocks noChangeArrowheads="1"/>
          </p:cNvSpPr>
          <p:nvPr/>
        </p:nvSpPr>
        <p:spPr bwMode="auto">
          <a:xfrm>
            <a:off x="249121" y="1338840"/>
            <a:ext cx="8426880" cy="483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814" dirty="0"/>
              <a:t>Starting </a:t>
            </a:r>
            <a:r>
              <a:rPr lang="en-US" altLang="zh-TW" sz="1814" dirty="0" err="1"/>
              <a:t>Nmap</a:t>
            </a:r>
            <a:r>
              <a:rPr lang="en-US" altLang="zh-TW" sz="1814" dirty="0"/>
              <a:t> 7.92 ( https://nmap.org ) at 2025-05-18 11:50 CST</a:t>
            </a:r>
          </a:p>
          <a:p>
            <a:r>
              <a:rPr lang="en-US" altLang="zh-TW" sz="1814" dirty="0" err="1"/>
              <a:t>Nmap</a:t>
            </a:r>
            <a:r>
              <a:rPr lang="en-US" altLang="zh-TW" sz="1814" dirty="0"/>
              <a:t> scan report for www.edah.org.tw (203.66.204.63)</a:t>
            </a:r>
          </a:p>
          <a:p>
            <a:r>
              <a:rPr lang="en-US" altLang="zh-TW" sz="1814" dirty="0"/>
              <a:t>Host is up (0.010s latency).</a:t>
            </a:r>
          </a:p>
          <a:p>
            <a:r>
              <a:rPr lang="en-US" altLang="zh-TW" sz="1814" dirty="0" err="1"/>
              <a:t>rDNS</a:t>
            </a:r>
            <a:r>
              <a:rPr lang="en-US" altLang="zh-TW" sz="1814" dirty="0"/>
              <a:t> record for 203.66.204.63: 203-66-204-63.hinet-ip.hinet.net</a:t>
            </a:r>
          </a:p>
          <a:p>
            <a:r>
              <a:rPr lang="en-US" altLang="zh-TW" sz="1814" dirty="0"/>
              <a:t>Not shown: 982 closed </a:t>
            </a:r>
            <a:r>
              <a:rPr lang="en-US" altLang="zh-TW" sz="1814" dirty="0" err="1"/>
              <a:t>tcp</a:t>
            </a:r>
            <a:r>
              <a:rPr lang="en-US" altLang="zh-TW" sz="1814" dirty="0"/>
              <a:t> ports (conn-refused)</a:t>
            </a:r>
          </a:p>
          <a:p>
            <a:r>
              <a:rPr lang="en-US" altLang="zh-TW" sz="1814" dirty="0"/>
              <a:t>PORT     STATE    SERVICE</a:t>
            </a:r>
          </a:p>
          <a:p>
            <a:r>
              <a:rPr lang="en-US" altLang="zh-TW" sz="1814" dirty="0"/>
              <a:t>80/</a:t>
            </a:r>
            <a:r>
              <a:rPr lang="en-US" altLang="zh-TW" sz="1814" dirty="0" err="1"/>
              <a:t>tcp</a:t>
            </a:r>
            <a:r>
              <a:rPr lang="en-US" altLang="zh-TW" sz="1814" dirty="0"/>
              <a:t>   open     http</a:t>
            </a:r>
          </a:p>
          <a:p>
            <a:r>
              <a:rPr lang="en-US" altLang="zh-TW" sz="1814" dirty="0"/>
              <a:t>111/</a:t>
            </a:r>
            <a:r>
              <a:rPr lang="en-US" altLang="zh-TW" sz="1814" dirty="0" err="1"/>
              <a:t>tcp</a:t>
            </a:r>
            <a:r>
              <a:rPr lang="en-US" altLang="zh-TW" sz="1814" dirty="0"/>
              <a:t>  filtered </a:t>
            </a:r>
            <a:r>
              <a:rPr lang="en-US" altLang="zh-TW" sz="1814" dirty="0" err="1"/>
              <a:t>rpcbind</a:t>
            </a:r>
            <a:endParaRPr lang="en-US" altLang="zh-TW" sz="1814" dirty="0"/>
          </a:p>
          <a:p>
            <a:r>
              <a:rPr lang="en-US" altLang="zh-TW" sz="1814" dirty="0"/>
              <a:t>139/</a:t>
            </a:r>
            <a:r>
              <a:rPr lang="en-US" altLang="zh-TW" sz="1814" dirty="0" err="1"/>
              <a:t>tcp</a:t>
            </a:r>
            <a:r>
              <a:rPr lang="en-US" altLang="zh-TW" sz="1814" dirty="0"/>
              <a:t>  filtered </a:t>
            </a:r>
            <a:r>
              <a:rPr lang="en-US" altLang="zh-TW" sz="1814" dirty="0" err="1"/>
              <a:t>netbios-ssn</a:t>
            </a:r>
            <a:endParaRPr lang="en-US" altLang="zh-TW" sz="1814" dirty="0"/>
          </a:p>
          <a:p>
            <a:r>
              <a:rPr lang="en-US" altLang="zh-TW" sz="1814" dirty="0"/>
              <a:t>161/</a:t>
            </a:r>
            <a:r>
              <a:rPr lang="en-US" altLang="zh-TW" sz="1814" dirty="0" err="1"/>
              <a:t>tcp</a:t>
            </a:r>
            <a:r>
              <a:rPr lang="en-US" altLang="zh-TW" sz="1814" dirty="0"/>
              <a:t>  filtered </a:t>
            </a:r>
            <a:r>
              <a:rPr lang="en-US" altLang="zh-TW" sz="1814" dirty="0" err="1"/>
              <a:t>snmp</a:t>
            </a:r>
            <a:endParaRPr lang="en-US" altLang="zh-TW" sz="1814" dirty="0"/>
          </a:p>
          <a:p>
            <a:r>
              <a:rPr lang="en-US" altLang="zh-TW" sz="1814" dirty="0"/>
              <a:t>427/</a:t>
            </a:r>
            <a:r>
              <a:rPr lang="en-US" altLang="zh-TW" sz="1814" dirty="0" err="1"/>
              <a:t>tcp</a:t>
            </a:r>
            <a:r>
              <a:rPr lang="en-US" altLang="zh-TW" sz="1814" dirty="0"/>
              <a:t>  filtered </a:t>
            </a:r>
            <a:r>
              <a:rPr lang="en-US" altLang="zh-TW" sz="1814" dirty="0" err="1"/>
              <a:t>svrloc</a:t>
            </a:r>
            <a:endParaRPr lang="en-US" altLang="zh-TW" sz="1814" dirty="0"/>
          </a:p>
          <a:p>
            <a:r>
              <a:rPr lang="en-US" altLang="zh-TW" sz="1814" dirty="0"/>
              <a:t>443/</a:t>
            </a:r>
            <a:r>
              <a:rPr lang="en-US" altLang="zh-TW" sz="1814" dirty="0" err="1"/>
              <a:t>tcp</a:t>
            </a:r>
            <a:r>
              <a:rPr lang="en-US" altLang="zh-TW" sz="1814" dirty="0"/>
              <a:t>  open     https</a:t>
            </a:r>
          </a:p>
          <a:p>
            <a:r>
              <a:rPr lang="en-US" altLang="zh-TW" sz="1814" dirty="0"/>
              <a:t>445/</a:t>
            </a:r>
            <a:r>
              <a:rPr lang="en-US" altLang="zh-TW" sz="1814" dirty="0" err="1"/>
              <a:t>tcp</a:t>
            </a:r>
            <a:r>
              <a:rPr lang="en-US" altLang="zh-TW" sz="1814" dirty="0"/>
              <a:t>  filtered </a:t>
            </a:r>
            <a:r>
              <a:rPr lang="en-US" altLang="zh-TW" sz="1814" dirty="0" err="1"/>
              <a:t>microsoft</a:t>
            </a:r>
            <a:r>
              <a:rPr lang="en-US" altLang="zh-TW" sz="1814" dirty="0"/>
              <a:t>-ds</a:t>
            </a:r>
          </a:p>
          <a:p>
            <a:r>
              <a:rPr lang="en-US" altLang="zh-TW" sz="1814" dirty="0"/>
              <a:t>515/</a:t>
            </a:r>
            <a:r>
              <a:rPr lang="en-US" altLang="zh-TW" sz="1814" dirty="0" err="1"/>
              <a:t>tcp</a:t>
            </a:r>
            <a:r>
              <a:rPr lang="en-US" altLang="zh-TW" sz="1814" dirty="0"/>
              <a:t>  filtered printer</a:t>
            </a:r>
          </a:p>
          <a:p>
            <a:r>
              <a:rPr lang="en-US" altLang="zh-TW" sz="1814" dirty="0"/>
              <a:t>631/</a:t>
            </a:r>
            <a:r>
              <a:rPr lang="en-US" altLang="zh-TW" sz="1814" dirty="0" err="1"/>
              <a:t>tcp</a:t>
            </a:r>
            <a:r>
              <a:rPr lang="en-US" altLang="zh-TW" sz="1814" dirty="0"/>
              <a:t>  filtered </a:t>
            </a:r>
            <a:r>
              <a:rPr lang="en-US" altLang="zh-TW" sz="1814" dirty="0" err="1"/>
              <a:t>ipp</a:t>
            </a:r>
            <a:endParaRPr lang="en-US" altLang="zh-TW" sz="1814" dirty="0"/>
          </a:p>
          <a:p>
            <a:r>
              <a:rPr lang="en-US" altLang="zh-TW" sz="1814" dirty="0"/>
              <a:t>1433/</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-s</a:t>
            </a:r>
          </a:p>
          <a:p>
            <a:r>
              <a:rPr lang="en-US" altLang="zh-TW" sz="1814" dirty="0"/>
              <a:t>1434/</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-m</a:t>
            </a:r>
          </a:p>
        </p:txBody>
      </p:sp>
      <p:sp>
        <p:nvSpPr>
          <p:cNvPr id="32772" name="矩形 3"/>
          <p:cNvSpPr>
            <a:spLocks noChangeArrowheads="1"/>
          </p:cNvSpPr>
          <p:nvPr/>
        </p:nvSpPr>
        <p:spPr bwMode="auto">
          <a:xfrm>
            <a:off x="3135015" y="3018560"/>
            <a:ext cx="5813257"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814" dirty="0"/>
              <a:t>PORT     STATE    SERVICE</a:t>
            </a:r>
          </a:p>
          <a:p>
            <a:r>
              <a:rPr lang="en-US" altLang="zh-TW" sz="1814" dirty="0"/>
              <a:t>2000/</a:t>
            </a:r>
            <a:r>
              <a:rPr lang="en-US" altLang="zh-TW" sz="1814" dirty="0" err="1"/>
              <a:t>tcp</a:t>
            </a:r>
            <a:r>
              <a:rPr lang="en-US" altLang="zh-TW" sz="1814" dirty="0"/>
              <a:t> open     cisco-</a:t>
            </a:r>
            <a:r>
              <a:rPr lang="en-US" altLang="zh-TW" sz="1814" dirty="0" err="1"/>
              <a:t>sccp</a:t>
            </a:r>
            <a:endParaRPr lang="en-US" altLang="zh-TW" sz="1814" dirty="0"/>
          </a:p>
          <a:p>
            <a:r>
              <a:rPr lang="en-US" altLang="zh-TW" sz="1814" dirty="0"/>
              <a:t>3306/</a:t>
            </a:r>
            <a:r>
              <a:rPr lang="en-US" altLang="zh-TW" sz="1814" dirty="0" err="1"/>
              <a:t>tcp</a:t>
            </a:r>
            <a:r>
              <a:rPr lang="en-US" altLang="zh-TW" sz="1814" dirty="0"/>
              <a:t> filtered </a:t>
            </a:r>
            <a:r>
              <a:rPr lang="en-US" altLang="zh-TW" sz="1814" dirty="0" err="1"/>
              <a:t>mysql</a:t>
            </a:r>
            <a:endParaRPr lang="en-US" altLang="zh-TW" sz="1814" dirty="0"/>
          </a:p>
          <a:p>
            <a:r>
              <a:rPr lang="en-US" altLang="zh-TW" sz="1814" dirty="0"/>
              <a:t>5060/</a:t>
            </a:r>
            <a:r>
              <a:rPr lang="en-US" altLang="zh-TW" sz="1814" dirty="0" err="1"/>
              <a:t>tcp</a:t>
            </a:r>
            <a:r>
              <a:rPr lang="en-US" altLang="zh-TW" sz="1814" dirty="0"/>
              <a:t> open     sip</a:t>
            </a:r>
          </a:p>
          <a:p>
            <a:r>
              <a:rPr lang="en-US" altLang="zh-TW" sz="1814" dirty="0"/>
              <a:t>5432/</a:t>
            </a:r>
            <a:r>
              <a:rPr lang="en-US" altLang="zh-TW" sz="1814" dirty="0" err="1"/>
              <a:t>tcp</a:t>
            </a:r>
            <a:r>
              <a:rPr lang="en-US" altLang="zh-TW" sz="1814" dirty="0"/>
              <a:t> filtered </a:t>
            </a:r>
            <a:r>
              <a:rPr lang="en-US" altLang="zh-TW" sz="1814" dirty="0" err="1"/>
              <a:t>postgresql</a:t>
            </a:r>
            <a:endParaRPr lang="en-US" altLang="zh-TW" sz="1814" dirty="0"/>
          </a:p>
          <a:p>
            <a:r>
              <a:rPr lang="en-US" altLang="zh-TW" sz="1814" dirty="0"/>
              <a:t>5555/</a:t>
            </a:r>
            <a:r>
              <a:rPr lang="en-US" altLang="zh-TW" sz="1814" dirty="0" err="1"/>
              <a:t>tcp</a:t>
            </a:r>
            <a:r>
              <a:rPr lang="en-US" altLang="zh-TW" sz="1814" dirty="0"/>
              <a:t> filtered </a:t>
            </a:r>
            <a:r>
              <a:rPr lang="en-US" altLang="zh-TW" sz="1814" dirty="0" err="1"/>
              <a:t>freeciv</a:t>
            </a:r>
            <a:endParaRPr lang="en-US" altLang="zh-TW" sz="1814" dirty="0"/>
          </a:p>
          <a:p>
            <a:r>
              <a:rPr lang="en-US" altLang="zh-TW" sz="1814" dirty="0"/>
              <a:t>8009/</a:t>
            </a:r>
            <a:r>
              <a:rPr lang="en-US" altLang="zh-TW" sz="1814" dirty="0" err="1"/>
              <a:t>tcp</a:t>
            </a:r>
            <a:r>
              <a:rPr lang="en-US" altLang="zh-TW" sz="1814" dirty="0"/>
              <a:t> filtered ajp13</a:t>
            </a:r>
          </a:p>
          <a:p>
            <a:r>
              <a:rPr lang="en-US" altLang="zh-TW" sz="1814" dirty="0"/>
              <a:t>9100/</a:t>
            </a:r>
            <a:r>
              <a:rPr lang="en-US" altLang="zh-TW" sz="1814" dirty="0" err="1"/>
              <a:t>tcp</a:t>
            </a:r>
            <a:r>
              <a:rPr lang="en-US" altLang="zh-TW" sz="1814" dirty="0"/>
              <a:t> filtered </a:t>
            </a:r>
            <a:r>
              <a:rPr lang="en-US" altLang="zh-TW" sz="1814" dirty="0" err="1"/>
              <a:t>jetdirect</a:t>
            </a:r>
            <a:endParaRPr lang="en-US" altLang="zh-TW" sz="1814" dirty="0"/>
          </a:p>
          <a:p>
            <a:endParaRPr lang="en-US" altLang="zh-TW" sz="1814" dirty="0"/>
          </a:p>
          <a:p>
            <a:r>
              <a:rPr lang="en-US" altLang="zh-TW" sz="1814" dirty="0" err="1"/>
              <a:t>Nmap</a:t>
            </a:r>
            <a:r>
              <a:rPr lang="en-US" altLang="zh-TW" sz="1814" dirty="0"/>
              <a:t> done: 1 IP address (1 host up) scanned in 1.44 seconds</a:t>
            </a:r>
          </a:p>
          <a:p>
            <a:endParaRPr lang="en-US" altLang="zh-TW" sz="1814" dirty="0"/>
          </a:p>
        </p:txBody>
      </p:sp>
    </p:spTree>
    <p:extLst>
      <p:ext uri="{BB962C8B-B14F-4D97-AF65-F5344CB8AC3E}">
        <p14:creationId xmlns:p14="http://schemas.microsoft.com/office/powerpoint/2010/main" val="3122388419"/>
      </p:ext>
    </p:extLst>
  </p:cSld>
  <p:clrMapOvr>
    <a:masterClrMapping/>
  </p:clrMapOvr>
  <p:transition spd="slow">
    <p:cu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noChangeArrowheads="1"/>
          </p:cNvSpPr>
          <p:nvPr>
            <p:ph type="title"/>
          </p:nvPr>
        </p:nvSpPr>
        <p:spPr>
          <a:xfrm>
            <a:off x="456481" y="305641"/>
            <a:ext cx="8219520" cy="820800"/>
          </a:xfrm>
        </p:spPr>
        <p:txBody>
          <a:bodyPr/>
          <a:lstStyle/>
          <a:p>
            <a:r>
              <a:rPr lang="zh-TW" altLang="en-US"/>
              <a:t>長庚醫院</a:t>
            </a:r>
          </a:p>
        </p:txBody>
      </p:sp>
      <p:sp>
        <p:nvSpPr>
          <p:cNvPr id="2" name="矩形 1"/>
          <p:cNvSpPr/>
          <p:nvPr/>
        </p:nvSpPr>
        <p:spPr>
          <a:xfrm>
            <a:off x="130411" y="1330237"/>
            <a:ext cx="6009209" cy="5369355"/>
          </a:xfrm>
          <a:prstGeom prst="rect">
            <a:avLst/>
          </a:prstGeom>
        </p:spPr>
        <p:txBody>
          <a:bodyPr wrap="square">
            <a:spAutoFit/>
          </a:bodyPr>
          <a:lstStyle/>
          <a:p>
            <a:r>
              <a:rPr lang="zh-TW" altLang="en-US" sz="1633" dirty="0"/>
              <a:t>Starting Nmap 7.92 ( https://nmap.org ) at 2025-05-18 11:41 CST</a:t>
            </a:r>
          </a:p>
          <a:p>
            <a:r>
              <a:rPr lang="zh-TW" altLang="en-US" sz="1633" dirty="0"/>
              <a:t>Nmap scan report for www.cgmh.org.tw (59.124.190.2)</a:t>
            </a:r>
          </a:p>
          <a:p>
            <a:r>
              <a:rPr lang="zh-TW" altLang="en-US" sz="1633" dirty="0"/>
              <a:t>Host is up (0.0089s latency).</a:t>
            </a:r>
          </a:p>
          <a:p>
            <a:r>
              <a:rPr lang="zh-TW" altLang="en-US" sz="1633" dirty="0"/>
              <a:t>Other addresses for www.cgmh.org.tw (not scanned): 59.124.191.194</a:t>
            </a:r>
          </a:p>
          <a:p>
            <a:r>
              <a:rPr lang="zh-TW" altLang="en-US" sz="1633" dirty="0"/>
              <a:t>rDNS record for 59.124.190.2: 59-124-190-2.hinet-ip.hinet.net</a:t>
            </a:r>
          </a:p>
          <a:p>
            <a:endParaRPr lang="zh-TW" altLang="en-US" sz="1633" dirty="0"/>
          </a:p>
          <a:p>
            <a:r>
              <a:rPr lang="zh-TW" altLang="en-US" sz="1633" dirty="0"/>
              <a:t>PORT      STATE    SERVICE</a:t>
            </a:r>
          </a:p>
          <a:p>
            <a:r>
              <a:rPr lang="zh-TW" altLang="en-US" sz="1633" dirty="0"/>
              <a:t>1/tcp     open     tcpmux</a:t>
            </a:r>
          </a:p>
          <a:p>
            <a:r>
              <a:rPr lang="zh-TW" altLang="en-US" sz="1633" dirty="0"/>
              <a:t>3/tcp     open     compressnet</a:t>
            </a:r>
          </a:p>
          <a:p>
            <a:r>
              <a:rPr lang="zh-TW" altLang="en-US" sz="1633" dirty="0"/>
              <a:t>4/tcp     open     unknown</a:t>
            </a:r>
          </a:p>
          <a:p>
            <a:r>
              <a:rPr lang="zh-TW" altLang="en-US" sz="1633" dirty="0"/>
              <a:t>6/tcp     open     unknown</a:t>
            </a:r>
          </a:p>
          <a:p>
            <a:r>
              <a:rPr lang="zh-TW" altLang="en-US" sz="1633" dirty="0"/>
              <a:t>7/tcp     open     echo</a:t>
            </a:r>
          </a:p>
          <a:p>
            <a:r>
              <a:rPr lang="zh-TW" altLang="en-US" sz="1633" dirty="0"/>
              <a:t>9/tcp     open     discard</a:t>
            </a:r>
          </a:p>
          <a:p>
            <a:r>
              <a:rPr lang="zh-TW" altLang="en-US" sz="1633" dirty="0"/>
              <a:t>13/tcp    open     daytime</a:t>
            </a:r>
          </a:p>
          <a:p>
            <a:r>
              <a:rPr lang="zh-TW" altLang="en-US" sz="1633" dirty="0"/>
              <a:t>17/tcp    open     qotd</a:t>
            </a:r>
          </a:p>
          <a:p>
            <a:r>
              <a:rPr lang="zh-TW" altLang="en-US" sz="1633" dirty="0"/>
              <a:t>19/tcp    open     chargen</a:t>
            </a:r>
          </a:p>
          <a:p>
            <a:r>
              <a:rPr lang="zh-TW" altLang="en-US" sz="1633" dirty="0"/>
              <a:t>20/tcp    open     ftp-data</a:t>
            </a:r>
          </a:p>
          <a:p>
            <a:r>
              <a:rPr lang="zh-TW" altLang="en-US" sz="1633" dirty="0"/>
              <a:t>21/tcp    open     ftp</a:t>
            </a:r>
          </a:p>
          <a:p>
            <a:r>
              <a:rPr lang="zh-TW" altLang="en-US" sz="1633" dirty="0"/>
              <a:t>22/tcp    open     ssh</a:t>
            </a:r>
          </a:p>
          <a:p>
            <a:r>
              <a:rPr lang="zh-TW" altLang="en-US" sz="1633" dirty="0"/>
              <a:t>23/tcp    open     telnet</a:t>
            </a:r>
            <a:endParaRPr lang="en-US" altLang="zh-TW" sz="1633" dirty="0"/>
          </a:p>
          <a:p>
            <a:r>
              <a:rPr lang="zh-TW" altLang="en-US" sz="1633" dirty="0"/>
              <a:t>24/tcp    open     priv-mail</a:t>
            </a:r>
          </a:p>
        </p:txBody>
      </p:sp>
      <p:sp>
        <p:nvSpPr>
          <p:cNvPr id="3" name="矩形 2"/>
          <p:cNvSpPr/>
          <p:nvPr/>
        </p:nvSpPr>
        <p:spPr>
          <a:xfrm>
            <a:off x="6074302" y="268993"/>
            <a:ext cx="2873970" cy="6374502"/>
          </a:xfrm>
          <a:prstGeom prst="rect">
            <a:avLst/>
          </a:prstGeom>
        </p:spPr>
        <p:txBody>
          <a:bodyPr wrap="square">
            <a:spAutoFit/>
          </a:bodyPr>
          <a:lstStyle/>
          <a:p>
            <a:r>
              <a:rPr lang="zh-TW" altLang="en-US" sz="1633" dirty="0"/>
              <a:t>PORT     STATE    SERVICE</a:t>
            </a:r>
          </a:p>
          <a:p>
            <a:r>
              <a:rPr lang="zh-TW" altLang="en-US" sz="1633" dirty="0"/>
              <a:t>25/tcp    open     smtp</a:t>
            </a:r>
          </a:p>
          <a:p>
            <a:r>
              <a:rPr lang="zh-TW" altLang="en-US" sz="1633" dirty="0"/>
              <a:t>26/tcp    open     rsftp</a:t>
            </a:r>
          </a:p>
          <a:p>
            <a:r>
              <a:rPr lang="zh-TW" altLang="en-US" sz="1633" dirty="0"/>
              <a:t>30/tcp    open     unknown</a:t>
            </a:r>
          </a:p>
          <a:p>
            <a:r>
              <a:rPr lang="zh-TW" altLang="en-US" sz="1633" dirty="0"/>
              <a:t>32/tcp    open     unknown</a:t>
            </a:r>
          </a:p>
          <a:p>
            <a:r>
              <a:rPr lang="zh-TW" altLang="en-US" sz="1633" dirty="0"/>
              <a:t>33/tcp    open     dsp</a:t>
            </a:r>
          </a:p>
          <a:p>
            <a:r>
              <a:rPr lang="zh-TW" altLang="en-US" sz="1633" dirty="0"/>
              <a:t>37/tcp    open     time</a:t>
            </a:r>
          </a:p>
          <a:p>
            <a:r>
              <a:rPr lang="zh-TW" altLang="en-US" sz="1633" dirty="0"/>
              <a:t>42/tcp    open     nameserver</a:t>
            </a:r>
          </a:p>
          <a:p>
            <a:r>
              <a:rPr lang="zh-TW" altLang="en-US" sz="1633" dirty="0"/>
              <a:t>43/tcp    open     whois</a:t>
            </a:r>
          </a:p>
          <a:p>
            <a:r>
              <a:rPr lang="zh-TW" altLang="en-US" sz="1633" dirty="0"/>
              <a:t>49/tcp    open     tacacs</a:t>
            </a:r>
          </a:p>
          <a:p>
            <a:r>
              <a:rPr lang="zh-TW" altLang="en-US" sz="1633" dirty="0"/>
              <a:t>53/tcp    open     domain</a:t>
            </a:r>
          </a:p>
          <a:p>
            <a:r>
              <a:rPr lang="zh-TW" altLang="en-US" sz="1633" dirty="0"/>
              <a:t>70/tcp    open     gopher</a:t>
            </a:r>
          </a:p>
          <a:p>
            <a:r>
              <a:rPr lang="zh-TW" altLang="en-US" sz="1633" dirty="0"/>
              <a:t>79/tcp    open     finger</a:t>
            </a:r>
          </a:p>
          <a:p>
            <a:r>
              <a:rPr lang="zh-TW" altLang="en-US" sz="1633" dirty="0"/>
              <a:t>80/tcp    open     http</a:t>
            </a:r>
          </a:p>
          <a:p>
            <a:r>
              <a:rPr lang="zh-TW" altLang="en-US" sz="1633" dirty="0"/>
              <a:t>81/tcp    open     hosts2-ns</a:t>
            </a:r>
          </a:p>
          <a:p>
            <a:r>
              <a:rPr lang="zh-TW" altLang="en-US" sz="1633" dirty="0"/>
              <a:t>82/tcp    open     xfer</a:t>
            </a:r>
          </a:p>
          <a:p>
            <a:r>
              <a:rPr lang="zh-TW" altLang="en-US" sz="1633" dirty="0"/>
              <a:t>83/tcp    open     mit-ml-dev</a:t>
            </a:r>
          </a:p>
          <a:p>
            <a:r>
              <a:rPr lang="zh-TW" altLang="en-US" sz="1633" dirty="0"/>
              <a:t>84/tcp    open     ctf</a:t>
            </a:r>
          </a:p>
          <a:p>
            <a:r>
              <a:rPr lang="zh-TW" altLang="en-US" sz="1633" dirty="0"/>
              <a:t>85/tcp    open     mit-ml-dev</a:t>
            </a:r>
          </a:p>
          <a:p>
            <a:r>
              <a:rPr lang="zh-TW" altLang="en-US" sz="1633" dirty="0"/>
              <a:t>88/tcp    open     kerberos-sec</a:t>
            </a:r>
          </a:p>
          <a:p>
            <a:r>
              <a:rPr lang="zh-TW" altLang="en-US" sz="1633" dirty="0"/>
              <a:t>89/tcp    open     su-mit-tg</a:t>
            </a:r>
          </a:p>
          <a:p>
            <a:r>
              <a:rPr lang="zh-TW" altLang="en-US" sz="1633" dirty="0"/>
              <a:t>90/tcp    open     dnsix</a:t>
            </a:r>
          </a:p>
          <a:p>
            <a:r>
              <a:rPr lang="zh-TW" altLang="en-US" sz="1633" dirty="0"/>
              <a:t>99/tcp    open     metagram</a:t>
            </a:r>
          </a:p>
          <a:p>
            <a:r>
              <a:rPr lang="zh-TW" altLang="en-US" sz="1633" dirty="0"/>
              <a:t>100/tcp   open     newacct</a:t>
            </a:r>
            <a:endParaRPr lang="en-US" altLang="zh-TW" sz="1633" dirty="0"/>
          </a:p>
          <a:p>
            <a:r>
              <a:rPr lang="en-US" altLang="zh-TW" sz="1633" dirty="0"/>
              <a:t>…</a:t>
            </a:r>
            <a:endParaRPr lang="zh-TW" altLang="en-US" sz="1633" dirty="0"/>
          </a:p>
        </p:txBody>
      </p:sp>
    </p:spTree>
    <p:extLst>
      <p:ext uri="{BB962C8B-B14F-4D97-AF65-F5344CB8AC3E}">
        <p14:creationId xmlns:p14="http://schemas.microsoft.com/office/powerpoint/2010/main" val="12411911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noChangeArrowheads="1"/>
          </p:cNvSpPr>
          <p:nvPr>
            <p:ph type="title"/>
          </p:nvPr>
        </p:nvSpPr>
        <p:spPr>
          <a:xfrm>
            <a:off x="456481" y="305641"/>
            <a:ext cx="8219520" cy="820800"/>
          </a:xfrm>
        </p:spPr>
        <p:txBody>
          <a:bodyPr/>
          <a:lstStyle/>
          <a:p>
            <a:r>
              <a:rPr lang="zh-TW" altLang="en-US"/>
              <a:t>屏基</a:t>
            </a:r>
          </a:p>
        </p:txBody>
      </p:sp>
      <p:sp>
        <p:nvSpPr>
          <p:cNvPr id="34819" name="文字方塊 4"/>
          <p:cNvSpPr txBox="1">
            <a:spLocks noChangeArrowheads="1"/>
          </p:cNvSpPr>
          <p:nvPr/>
        </p:nvSpPr>
        <p:spPr bwMode="auto">
          <a:xfrm>
            <a:off x="131040" y="1591561"/>
            <a:ext cx="7249612" cy="436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1633" dirty="0"/>
              <a:t>Starting </a:t>
            </a:r>
            <a:r>
              <a:rPr lang="en-US" altLang="zh-TW" sz="1633" dirty="0" err="1"/>
              <a:t>Nmap</a:t>
            </a:r>
            <a:r>
              <a:rPr lang="en-US" altLang="zh-TW" sz="1633" dirty="0"/>
              <a:t> 7.92 ( https://nmap.org ) at 2025-05-18 11:52 CST</a:t>
            </a:r>
          </a:p>
          <a:p>
            <a:r>
              <a:rPr lang="en-US" altLang="zh-TW" sz="1633" dirty="0" err="1"/>
              <a:t>Nmap</a:t>
            </a:r>
            <a:r>
              <a:rPr lang="en-US" altLang="zh-TW" sz="1633" dirty="0"/>
              <a:t> scan report for www.ptch.org.tw (61.218.207.201)</a:t>
            </a:r>
          </a:p>
          <a:p>
            <a:r>
              <a:rPr lang="en-US" altLang="zh-TW" sz="1633" dirty="0"/>
              <a:t>Host is up (0.0070s latency).</a:t>
            </a:r>
          </a:p>
          <a:p>
            <a:r>
              <a:rPr lang="en-US" altLang="zh-TW" sz="1633" dirty="0"/>
              <a:t>Other addresses for www.ptch.org.tw (not scanned): 219.87.161.36</a:t>
            </a:r>
          </a:p>
          <a:p>
            <a:r>
              <a:rPr lang="en-US" altLang="zh-TW" sz="1633" dirty="0" err="1"/>
              <a:t>rDNS</a:t>
            </a:r>
            <a:r>
              <a:rPr lang="en-US" altLang="zh-TW" sz="1633" dirty="0"/>
              <a:t> record for 61.218.207.201: 61-218-207-201.hinet-ip.hinet.net</a:t>
            </a:r>
          </a:p>
          <a:p>
            <a:r>
              <a:rPr lang="en-US" altLang="zh-TW" sz="1633" dirty="0"/>
              <a:t>Not shown: 981 closed </a:t>
            </a:r>
            <a:r>
              <a:rPr lang="en-US" altLang="zh-TW" sz="1633" dirty="0" err="1"/>
              <a:t>tcp</a:t>
            </a:r>
            <a:r>
              <a:rPr lang="en-US" altLang="zh-TW" sz="1633" dirty="0"/>
              <a:t> ports (conn-refused)</a:t>
            </a:r>
          </a:p>
          <a:p>
            <a:r>
              <a:rPr lang="en-US" altLang="zh-TW" sz="1633" dirty="0"/>
              <a:t>PORT     STATE    SERVICE</a:t>
            </a:r>
          </a:p>
          <a:p>
            <a:r>
              <a:rPr lang="en-US" altLang="zh-TW" sz="1633" dirty="0"/>
              <a:t>53/</a:t>
            </a:r>
            <a:r>
              <a:rPr lang="en-US" altLang="zh-TW" sz="1633" dirty="0" err="1"/>
              <a:t>tcp</a:t>
            </a:r>
            <a:r>
              <a:rPr lang="en-US" altLang="zh-TW" sz="1633" dirty="0"/>
              <a:t>   filtered domain</a:t>
            </a:r>
          </a:p>
          <a:p>
            <a:r>
              <a:rPr lang="en-US" altLang="zh-TW" sz="1633" dirty="0"/>
              <a:t>80/</a:t>
            </a:r>
            <a:r>
              <a:rPr lang="en-US" altLang="zh-TW" sz="1633" dirty="0" err="1"/>
              <a:t>tcp</a:t>
            </a:r>
            <a:r>
              <a:rPr lang="en-US" altLang="zh-TW" sz="1633" dirty="0"/>
              <a:t>   open     http</a:t>
            </a:r>
          </a:p>
          <a:p>
            <a:r>
              <a:rPr lang="en-US" altLang="zh-TW" sz="1633" dirty="0"/>
              <a:t>111/</a:t>
            </a:r>
            <a:r>
              <a:rPr lang="en-US" altLang="zh-TW" sz="1633" dirty="0" err="1"/>
              <a:t>tcp</a:t>
            </a:r>
            <a:r>
              <a:rPr lang="en-US" altLang="zh-TW" sz="1633" dirty="0"/>
              <a:t>  filtered </a:t>
            </a:r>
            <a:r>
              <a:rPr lang="en-US" altLang="zh-TW" sz="1633" dirty="0" err="1"/>
              <a:t>rpcbind</a:t>
            </a:r>
            <a:endParaRPr lang="en-US" altLang="zh-TW" sz="1633" dirty="0"/>
          </a:p>
          <a:p>
            <a:r>
              <a:rPr lang="en-US" altLang="zh-TW" sz="1633" dirty="0"/>
              <a:t>139/</a:t>
            </a:r>
            <a:r>
              <a:rPr lang="en-US" altLang="zh-TW" sz="1633" dirty="0" err="1"/>
              <a:t>tcp</a:t>
            </a:r>
            <a:r>
              <a:rPr lang="en-US" altLang="zh-TW" sz="1633" dirty="0"/>
              <a:t>  filtered </a:t>
            </a:r>
            <a:r>
              <a:rPr lang="en-US" altLang="zh-TW" sz="1633" dirty="0" err="1"/>
              <a:t>netbios-ssn</a:t>
            </a:r>
            <a:endParaRPr lang="en-US" altLang="zh-TW" sz="1633" dirty="0"/>
          </a:p>
          <a:p>
            <a:r>
              <a:rPr lang="en-US" altLang="zh-TW" sz="1633" dirty="0"/>
              <a:t>161/</a:t>
            </a:r>
            <a:r>
              <a:rPr lang="en-US" altLang="zh-TW" sz="1633" dirty="0" err="1"/>
              <a:t>tcp</a:t>
            </a:r>
            <a:r>
              <a:rPr lang="en-US" altLang="zh-TW" sz="1633" dirty="0"/>
              <a:t>  filtered </a:t>
            </a:r>
            <a:r>
              <a:rPr lang="en-US" altLang="zh-TW" sz="1633" dirty="0" err="1"/>
              <a:t>snmp</a:t>
            </a:r>
            <a:endParaRPr lang="en-US" altLang="zh-TW" sz="1633" dirty="0"/>
          </a:p>
          <a:p>
            <a:r>
              <a:rPr lang="en-US" altLang="zh-TW" sz="1633" dirty="0"/>
              <a:t>427/</a:t>
            </a:r>
            <a:r>
              <a:rPr lang="en-US" altLang="zh-TW" sz="1633" dirty="0" err="1"/>
              <a:t>tcp</a:t>
            </a:r>
            <a:r>
              <a:rPr lang="en-US" altLang="zh-TW" sz="1633" dirty="0"/>
              <a:t>  filtered </a:t>
            </a:r>
            <a:r>
              <a:rPr lang="en-US" altLang="zh-TW" sz="1633" dirty="0" err="1"/>
              <a:t>svrloc</a:t>
            </a:r>
            <a:endParaRPr lang="en-US" altLang="zh-TW" sz="1633" dirty="0"/>
          </a:p>
          <a:p>
            <a:r>
              <a:rPr lang="en-US" altLang="zh-TW" sz="1633" dirty="0"/>
              <a:t>443/</a:t>
            </a:r>
            <a:r>
              <a:rPr lang="en-US" altLang="zh-TW" sz="1633" dirty="0" err="1"/>
              <a:t>tcp</a:t>
            </a:r>
            <a:r>
              <a:rPr lang="en-US" altLang="zh-TW" sz="1633" dirty="0"/>
              <a:t>  open     https</a:t>
            </a:r>
          </a:p>
          <a:p>
            <a:r>
              <a:rPr lang="en-US" altLang="zh-TW" sz="1633" dirty="0"/>
              <a:t>445/</a:t>
            </a:r>
            <a:r>
              <a:rPr lang="en-US" altLang="zh-TW" sz="1633" dirty="0" err="1"/>
              <a:t>tcp</a:t>
            </a:r>
            <a:r>
              <a:rPr lang="en-US" altLang="zh-TW" sz="1633" dirty="0"/>
              <a:t>  filtered </a:t>
            </a:r>
            <a:r>
              <a:rPr lang="en-US" altLang="zh-TW" sz="1633" dirty="0" err="1"/>
              <a:t>microsoft</a:t>
            </a:r>
            <a:r>
              <a:rPr lang="en-US" altLang="zh-TW" sz="1633" dirty="0"/>
              <a:t>-ds</a:t>
            </a:r>
          </a:p>
          <a:p>
            <a:r>
              <a:rPr lang="en-US" altLang="zh-TW" sz="1633" dirty="0"/>
              <a:t>515/</a:t>
            </a:r>
            <a:r>
              <a:rPr lang="en-US" altLang="zh-TW" sz="1633" dirty="0" err="1"/>
              <a:t>tcp</a:t>
            </a:r>
            <a:r>
              <a:rPr lang="en-US" altLang="zh-TW" sz="1633" dirty="0"/>
              <a:t>  filtered printer</a:t>
            </a:r>
          </a:p>
          <a:p>
            <a:r>
              <a:rPr lang="en-US" altLang="zh-TW" sz="1633" dirty="0"/>
              <a:t>631/</a:t>
            </a:r>
            <a:r>
              <a:rPr lang="en-US" altLang="zh-TW" sz="1633" dirty="0" err="1"/>
              <a:t>tcp</a:t>
            </a:r>
            <a:r>
              <a:rPr lang="en-US" altLang="zh-TW" sz="1633" dirty="0"/>
              <a:t>  filtered </a:t>
            </a:r>
            <a:r>
              <a:rPr lang="en-US" altLang="zh-TW" sz="1633" dirty="0" err="1"/>
              <a:t>ipp</a:t>
            </a:r>
            <a:endParaRPr lang="en-US" altLang="zh-TW" sz="1633" dirty="0"/>
          </a:p>
        </p:txBody>
      </p:sp>
      <p:sp>
        <p:nvSpPr>
          <p:cNvPr id="34820" name="文字方塊 6"/>
          <p:cNvSpPr txBox="1">
            <a:spLocks noChangeArrowheads="1"/>
          </p:cNvSpPr>
          <p:nvPr/>
        </p:nvSpPr>
        <p:spPr bwMode="auto">
          <a:xfrm>
            <a:off x="3200333" y="3073437"/>
            <a:ext cx="5551987" cy="310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633" dirty="0"/>
              <a:t>PORT     STATE    SERVICE</a:t>
            </a:r>
          </a:p>
          <a:p>
            <a:r>
              <a:rPr lang="en-US" altLang="zh-TW" sz="1633" dirty="0"/>
              <a:t>1433/</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-s</a:t>
            </a:r>
          </a:p>
          <a:p>
            <a:r>
              <a:rPr lang="en-US" altLang="zh-TW" sz="1633" dirty="0"/>
              <a:t>1434/</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-m</a:t>
            </a:r>
          </a:p>
          <a:p>
            <a:r>
              <a:rPr lang="en-US" altLang="zh-TW" sz="1633" dirty="0"/>
              <a:t>2000/</a:t>
            </a:r>
            <a:r>
              <a:rPr lang="en-US" altLang="zh-TW" sz="1633" dirty="0" err="1"/>
              <a:t>tcp</a:t>
            </a:r>
            <a:r>
              <a:rPr lang="en-US" altLang="zh-TW" sz="1633" dirty="0"/>
              <a:t> open     cisco-</a:t>
            </a:r>
            <a:r>
              <a:rPr lang="en-US" altLang="zh-TW" sz="1633" dirty="0" err="1"/>
              <a:t>sccp</a:t>
            </a:r>
            <a:endParaRPr lang="en-US" altLang="zh-TW" sz="1633" dirty="0"/>
          </a:p>
          <a:p>
            <a:r>
              <a:rPr lang="en-US" altLang="zh-TW" sz="1633" dirty="0"/>
              <a:t>3306/</a:t>
            </a:r>
            <a:r>
              <a:rPr lang="en-US" altLang="zh-TW" sz="1633" dirty="0" err="1"/>
              <a:t>tcp</a:t>
            </a:r>
            <a:r>
              <a:rPr lang="en-US" altLang="zh-TW" sz="1633" dirty="0"/>
              <a:t> filtered </a:t>
            </a:r>
            <a:r>
              <a:rPr lang="en-US" altLang="zh-TW" sz="1633" dirty="0" err="1"/>
              <a:t>mysql</a:t>
            </a:r>
            <a:endParaRPr lang="en-US" altLang="zh-TW" sz="1633" dirty="0"/>
          </a:p>
          <a:p>
            <a:r>
              <a:rPr lang="en-US" altLang="zh-TW" sz="1633" dirty="0"/>
              <a:t>5060/</a:t>
            </a:r>
            <a:r>
              <a:rPr lang="en-US" altLang="zh-TW" sz="1633" dirty="0" err="1"/>
              <a:t>tcp</a:t>
            </a:r>
            <a:r>
              <a:rPr lang="en-US" altLang="zh-TW" sz="1633" dirty="0"/>
              <a:t> open     sip</a:t>
            </a:r>
          </a:p>
          <a:p>
            <a:r>
              <a:rPr lang="en-US" altLang="zh-TW" sz="1633" dirty="0"/>
              <a:t>5432/</a:t>
            </a:r>
            <a:r>
              <a:rPr lang="en-US" altLang="zh-TW" sz="1633" dirty="0" err="1"/>
              <a:t>tcp</a:t>
            </a:r>
            <a:r>
              <a:rPr lang="en-US" altLang="zh-TW" sz="1633" dirty="0"/>
              <a:t> filtered </a:t>
            </a:r>
            <a:r>
              <a:rPr lang="en-US" altLang="zh-TW" sz="1633" dirty="0" err="1"/>
              <a:t>postgresql</a:t>
            </a:r>
            <a:endParaRPr lang="en-US" altLang="zh-TW" sz="1633" dirty="0"/>
          </a:p>
          <a:p>
            <a:r>
              <a:rPr lang="en-US" altLang="zh-TW" sz="1633" dirty="0"/>
              <a:t>5555/</a:t>
            </a:r>
            <a:r>
              <a:rPr lang="en-US" altLang="zh-TW" sz="1633" dirty="0" err="1"/>
              <a:t>tcp</a:t>
            </a:r>
            <a:r>
              <a:rPr lang="en-US" altLang="zh-TW" sz="1633" dirty="0"/>
              <a:t> filtered </a:t>
            </a:r>
            <a:r>
              <a:rPr lang="en-US" altLang="zh-TW" sz="1633" dirty="0" err="1"/>
              <a:t>freeciv</a:t>
            </a:r>
            <a:endParaRPr lang="en-US" altLang="zh-TW" sz="1633" dirty="0"/>
          </a:p>
          <a:p>
            <a:r>
              <a:rPr lang="en-US" altLang="zh-TW" sz="1633" dirty="0"/>
              <a:t>8009/</a:t>
            </a:r>
            <a:r>
              <a:rPr lang="en-US" altLang="zh-TW" sz="1633" dirty="0" err="1"/>
              <a:t>tcp</a:t>
            </a:r>
            <a:r>
              <a:rPr lang="en-US" altLang="zh-TW" sz="1633" dirty="0"/>
              <a:t> filtered ajp13</a:t>
            </a:r>
          </a:p>
          <a:p>
            <a:r>
              <a:rPr lang="en-US" altLang="zh-TW" sz="1633" dirty="0"/>
              <a:t>9100/</a:t>
            </a:r>
            <a:r>
              <a:rPr lang="en-US" altLang="zh-TW" sz="1633" dirty="0" err="1"/>
              <a:t>tcp</a:t>
            </a:r>
            <a:r>
              <a:rPr lang="en-US" altLang="zh-TW" sz="1633" dirty="0"/>
              <a:t> filtered </a:t>
            </a:r>
            <a:r>
              <a:rPr lang="en-US" altLang="zh-TW" sz="1633" dirty="0" err="1"/>
              <a:t>jetdirect</a:t>
            </a:r>
            <a:endParaRPr lang="en-US" altLang="zh-TW" sz="1633" dirty="0"/>
          </a:p>
          <a:p>
            <a:endParaRPr lang="en-US" altLang="zh-TW" sz="1633" dirty="0"/>
          </a:p>
          <a:p>
            <a:r>
              <a:rPr lang="en-US" altLang="zh-TW" sz="1633" dirty="0" err="1"/>
              <a:t>Nmap</a:t>
            </a:r>
            <a:r>
              <a:rPr lang="en-US" altLang="zh-TW" sz="1633" dirty="0"/>
              <a:t> done: 1 IP address (1 host up) scanned in 1.43 seconds</a:t>
            </a:r>
          </a:p>
        </p:txBody>
      </p:sp>
    </p:spTree>
    <p:extLst>
      <p:ext uri="{BB962C8B-B14F-4D97-AF65-F5344CB8AC3E}">
        <p14:creationId xmlns:p14="http://schemas.microsoft.com/office/powerpoint/2010/main" val="3154140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noChangeArrowheads="1"/>
          </p:cNvSpPr>
          <p:nvPr>
            <p:ph type="title"/>
          </p:nvPr>
        </p:nvSpPr>
        <p:spPr>
          <a:xfrm>
            <a:off x="456481" y="361"/>
            <a:ext cx="8219520" cy="620640"/>
          </a:xfrm>
        </p:spPr>
        <p:txBody>
          <a:bodyPr/>
          <a:lstStyle/>
          <a:p>
            <a:r>
              <a:rPr lang="zh-TW" altLang="en-US"/>
              <a:t>屏榮</a:t>
            </a:r>
          </a:p>
        </p:txBody>
      </p:sp>
      <p:sp>
        <p:nvSpPr>
          <p:cNvPr id="35843" name="文字方塊 4"/>
          <p:cNvSpPr txBox="1">
            <a:spLocks noChangeArrowheads="1"/>
          </p:cNvSpPr>
          <p:nvPr/>
        </p:nvSpPr>
        <p:spPr bwMode="auto">
          <a:xfrm>
            <a:off x="174241" y="621001"/>
            <a:ext cx="4180320" cy="656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[root@alpha itchen]# nmap www.ptvgh.gov.tw</a:t>
            </a:r>
          </a:p>
          <a:p>
            <a:r>
              <a:rPr lang="en-US" altLang="zh-TW" sz="1451"/>
              <a:t>Starting Nmap 7.92 ( https://nmap.org ) at 2024-11-28 14:15 CST</a:t>
            </a:r>
          </a:p>
          <a:p>
            <a:r>
              <a:rPr lang="en-US" altLang="zh-TW" sz="1451"/>
              <a:t>Nmap scan report for www.ptvgh.gov.tw (52.220.222.172)</a:t>
            </a:r>
          </a:p>
          <a:p>
            <a:r>
              <a:rPr lang="en-US" altLang="zh-TW" sz="1451"/>
              <a:t>Host is up (0.054s latency).</a:t>
            </a:r>
          </a:p>
          <a:p>
            <a:r>
              <a:rPr lang="en-US" altLang="zh-TW" sz="1451"/>
              <a:t>rDNS record for 52.220.222.172: ec2-52-220-222-172.ap-southeast-1.compute.amazonaws.com</a:t>
            </a:r>
          </a:p>
          <a:p>
            <a:r>
              <a:rPr lang="en-US" altLang="zh-TW" sz="1451"/>
              <a:t>Not shown: 955 filtered tcp ports (no-response)</a:t>
            </a:r>
          </a:p>
          <a:p>
            <a:r>
              <a:rPr lang="en-US" altLang="zh-TW" sz="1451"/>
              <a:t>PORT      STATE  SERVICE</a:t>
            </a:r>
          </a:p>
          <a:p>
            <a:r>
              <a:rPr lang="en-US" altLang="zh-TW" sz="1451"/>
              <a:t>80/tcp    open   http</a:t>
            </a:r>
          </a:p>
          <a:p>
            <a:r>
              <a:rPr lang="en-US" altLang="zh-TW" sz="1451"/>
              <a:t>81/tcp    open   hosts2-ns</a:t>
            </a:r>
          </a:p>
          <a:p>
            <a:r>
              <a:rPr lang="en-US" altLang="zh-TW" sz="1451"/>
              <a:t>85/tcp    open   mit-ml-dev</a:t>
            </a:r>
          </a:p>
          <a:p>
            <a:r>
              <a:rPr lang="en-US" altLang="zh-TW" sz="1451"/>
              <a:t>113/tcp   closed ident</a:t>
            </a:r>
          </a:p>
          <a:p>
            <a:r>
              <a:rPr lang="en-US" altLang="zh-TW" sz="1451"/>
              <a:t>443/tcp   open   https</a:t>
            </a:r>
          </a:p>
          <a:p>
            <a:r>
              <a:rPr lang="en-US" altLang="zh-TW" sz="1451"/>
              <a:t>444/tcp   open   snpp</a:t>
            </a:r>
          </a:p>
          <a:p>
            <a:r>
              <a:rPr lang="en-US" altLang="zh-TW" sz="1451"/>
              <a:t>1443/tcp  open   ies-lm</a:t>
            </a:r>
          </a:p>
          <a:p>
            <a:r>
              <a:rPr lang="en-US" altLang="zh-TW" sz="1451"/>
              <a:t>2000/tcp  open   cisco-sccp</a:t>
            </a:r>
          </a:p>
          <a:p>
            <a:r>
              <a:rPr lang="en-US" altLang="zh-TW" sz="1451"/>
              <a:t>2001/tcp  open   dc</a:t>
            </a:r>
          </a:p>
          <a:p>
            <a:r>
              <a:rPr lang="en-US" altLang="zh-TW" sz="1451"/>
              <a:t>3000/tcp  open   ppp</a:t>
            </a:r>
          </a:p>
          <a:p>
            <a:r>
              <a:rPr lang="en-US" altLang="zh-TW" sz="1451"/>
              <a:t>3001/tcp  open   nessus</a:t>
            </a:r>
          </a:p>
          <a:p>
            <a:r>
              <a:rPr lang="en-US" altLang="zh-TW" sz="1451"/>
              <a:t>4000/tcp  open   remoteanything</a:t>
            </a:r>
          </a:p>
          <a:p>
            <a:r>
              <a:rPr lang="en-US" altLang="zh-TW" sz="1451"/>
              <a:t>4443/tcp  open   pharos</a:t>
            </a:r>
          </a:p>
          <a:p>
            <a:r>
              <a:rPr lang="en-US" altLang="zh-TW" sz="1451"/>
              <a:t>5000/tcp  open   upnp</a:t>
            </a:r>
          </a:p>
          <a:p>
            <a:r>
              <a:rPr lang="en-US" altLang="zh-TW" sz="1451"/>
              <a:t>5001/tcp  open   commplex-link</a:t>
            </a:r>
          </a:p>
          <a:p>
            <a:r>
              <a:rPr lang="en-US" altLang="zh-TW" sz="1451"/>
              <a:t>5060/tcp  open   sip</a:t>
            </a:r>
          </a:p>
          <a:p>
            <a:r>
              <a:rPr lang="en-US" altLang="zh-TW" sz="1451"/>
              <a:t>7443/tcp  open   oracleas-https</a:t>
            </a:r>
          </a:p>
          <a:p>
            <a:r>
              <a:rPr lang="en-US" altLang="zh-TW" sz="1451"/>
              <a:t>7741/tcp  open   scriptview</a:t>
            </a:r>
          </a:p>
          <a:p>
            <a:endParaRPr lang="en-US" altLang="zh-TW" sz="1451"/>
          </a:p>
        </p:txBody>
      </p:sp>
      <p:sp>
        <p:nvSpPr>
          <p:cNvPr id="35844" name="文字方塊 6"/>
          <p:cNvSpPr txBox="1">
            <a:spLocks noChangeArrowheads="1"/>
          </p:cNvSpPr>
          <p:nvPr/>
        </p:nvSpPr>
        <p:spPr bwMode="auto">
          <a:xfrm>
            <a:off x="4354561" y="621001"/>
            <a:ext cx="4898880" cy="63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PORT      STATE  SERVICE</a:t>
            </a:r>
          </a:p>
          <a:p>
            <a:r>
              <a:rPr lang="en-US" altLang="zh-TW" sz="1451"/>
              <a:t>8000/tcp  open   http-alt</a:t>
            </a:r>
          </a:p>
          <a:p>
            <a:r>
              <a:rPr lang="en-US" altLang="zh-TW" sz="1451"/>
              <a:t>8010/tcp  open   xmpp</a:t>
            </a:r>
          </a:p>
          <a:p>
            <a:r>
              <a:rPr lang="en-US" altLang="zh-TW" sz="1451"/>
              <a:t>8011/tcp  open   unknown</a:t>
            </a:r>
          </a:p>
          <a:p>
            <a:r>
              <a:rPr lang="en-US" altLang="zh-TW" sz="1451"/>
              <a:t>8021/tcp  open   ftp-proxy</a:t>
            </a:r>
          </a:p>
          <a:p>
            <a:r>
              <a:rPr lang="en-US" altLang="zh-TW" sz="1451"/>
              <a:t>8022/tcp  open   oa-system</a:t>
            </a:r>
          </a:p>
          <a:p>
            <a:r>
              <a:rPr lang="en-US" altLang="zh-TW" sz="1451"/>
              <a:t>8080/tcp  open   http-proxy</a:t>
            </a:r>
          </a:p>
          <a:p>
            <a:r>
              <a:rPr lang="en-US" altLang="zh-TW" sz="1451"/>
              <a:t>8081/tcp  open   blackice-icecap</a:t>
            </a:r>
          </a:p>
          <a:p>
            <a:r>
              <a:rPr lang="en-US" altLang="zh-TW" sz="1451"/>
              <a:t>8082/tcp  open   blackice-alerts</a:t>
            </a:r>
          </a:p>
          <a:p>
            <a:r>
              <a:rPr lang="en-US" altLang="zh-TW" sz="1451"/>
              <a:t>8084/tcp  open   websnp</a:t>
            </a:r>
          </a:p>
          <a:p>
            <a:r>
              <a:rPr lang="en-US" altLang="zh-TW" sz="1451"/>
              <a:t>8085/tcp  open   unknown</a:t>
            </a:r>
          </a:p>
          <a:p>
            <a:r>
              <a:rPr lang="en-US" altLang="zh-TW" sz="1451"/>
              <a:t>8086/tcp  open   d-s-n</a:t>
            </a:r>
          </a:p>
          <a:p>
            <a:r>
              <a:rPr lang="en-US" altLang="zh-TW" sz="1451"/>
              <a:t>8087/tcp  open   simplifymedia</a:t>
            </a:r>
          </a:p>
          <a:p>
            <a:r>
              <a:rPr lang="en-US" altLang="zh-TW" sz="1451"/>
              <a:t>8088/tcp  open   radan-http</a:t>
            </a:r>
          </a:p>
          <a:p>
            <a:r>
              <a:rPr lang="en-US" altLang="zh-TW" sz="1451"/>
              <a:t>8090/tcp  open   opsmessaging</a:t>
            </a:r>
          </a:p>
          <a:p>
            <a:r>
              <a:rPr lang="en-US" altLang="zh-TW" sz="1451"/>
              <a:t>8093/tcp  open   unknown</a:t>
            </a:r>
          </a:p>
          <a:p>
            <a:r>
              <a:rPr lang="en-US" altLang="zh-TW" sz="1451"/>
              <a:t>8099/tcp  open   unknown</a:t>
            </a:r>
          </a:p>
          <a:p>
            <a:r>
              <a:rPr lang="en-US" altLang="zh-TW" sz="1451"/>
              <a:t>8181/tcp  open   intermapper</a:t>
            </a:r>
          </a:p>
          <a:p>
            <a:r>
              <a:rPr lang="en-US" altLang="zh-TW" sz="1451"/>
              <a:t>8383/tcp  open   m2mservices</a:t>
            </a:r>
          </a:p>
          <a:p>
            <a:r>
              <a:rPr lang="en-US" altLang="zh-TW" sz="1451"/>
              <a:t>8443/tcp  open   https-alt</a:t>
            </a:r>
          </a:p>
          <a:p>
            <a:r>
              <a:rPr lang="en-US" altLang="zh-TW" sz="1451"/>
              <a:t>8888/tcp  open   sun-answerbook</a:t>
            </a:r>
          </a:p>
          <a:p>
            <a:r>
              <a:rPr lang="en-US" altLang="zh-TW" sz="1451"/>
              <a:t>9003/tcp  open   unknown</a:t>
            </a:r>
          </a:p>
          <a:p>
            <a:r>
              <a:rPr lang="en-US" altLang="zh-TW" sz="1451"/>
              <a:t>9080/tcp  open   glrpc</a:t>
            </a:r>
          </a:p>
          <a:p>
            <a:r>
              <a:rPr lang="en-US" altLang="zh-TW" sz="1451"/>
              <a:t>9090/tcp  open   zeus-admin</a:t>
            </a:r>
          </a:p>
          <a:p>
            <a:r>
              <a:rPr lang="en-US" altLang="zh-TW" sz="1451"/>
              <a:t>9091/tcp  open   xmltec-xmlmail</a:t>
            </a:r>
          </a:p>
          <a:p>
            <a:r>
              <a:rPr lang="en-US" altLang="zh-TW" sz="1451"/>
              <a:t>9111/tcp  open   DragonIDSConsole</a:t>
            </a:r>
          </a:p>
          <a:p>
            <a:r>
              <a:rPr lang="en-US" altLang="zh-TW" sz="1451"/>
              <a:t>10082/tcp open   amandaidx</a:t>
            </a:r>
          </a:p>
          <a:p>
            <a:r>
              <a:rPr lang="en-US" altLang="zh-TW" sz="1451"/>
              <a:t>44443/tcp open   coldfusion-auth</a:t>
            </a:r>
          </a:p>
        </p:txBody>
      </p:sp>
    </p:spTree>
    <p:extLst>
      <p:ext uri="{BB962C8B-B14F-4D97-AF65-F5344CB8AC3E}">
        <p14:creationId xmlns:p14="http://schemas.microsoft.com/office/powerpoint/2010/main" val="30873799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noChangeArrowheads="1"/>
          </p:cNvSpPr>
          <p:nvPr>
            <p:ph type="title"/>
          </p:nvPr>
        </p:nvSpPr>
        <p:spPr>
          <a:xfrm>
            <a:off x="456481" y="305641"/>
            <a:ext cx="8219520" cy="820800"/>
          </a:xfrm>
        </p:spPr>
        <p:txBody>
          <a:bodyPr/>
          <a:lstStyle/>
          <a:p>
            <a:r>
              <a:rPr lang="zh-TW" altLang="en-US"/>
              <a:t>部立屏東醫院</a:t>
            </a:r>
          </a:p>
        </p:txBody>
      </p:sp>
      <p:sp>
        <p:nvSpPr>
          <p:cNvPr id="36867" name="文字方塊 4"/>
          <p:cNvSpPr txBox="1">
            <a:spLocks noChangeArrowheads="1"/>
          </p:cNvSpPr>
          <p:nvPr/>
        </p:nvSpPr>
        <p:spPr bwMode="auto">
          <a:xfrm>
            <a:off x="131040" y="1591562"/>
            <a:ext cx="552107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a:t>
            </a:r>
            <a:r>
              <a:rPr lang="en-US" altLang="zh-TW" sz="2000" dirty="0" err="1"/>
              <a:t>root@alpha</a:t>
            </a:r>
            <a:r>
              <a:rPr lang="en-US" altLang="zh-TW" sz="2000" dirty="0"/>
              <a:t> </a:t>
            </a:r>
            <a:r>
              <a:rPr lang="en-US" altLang="zh-TW" sz="2000" dirty="0" err="1"/>
              <a:t>itchen</a:t>
            </a:r>
            <a:r>
              <a:rPr lang="en-US" altLang="zh-TW" sz="2000" dirty="0"/>
              <a:t>]# </a:t>
            </a:r>
            <a:r>
              <a:rPr lang="en-US" altLang="zh-TW" sz="2000" dirty="0" err="1"/>
              <a:t>nmap</a:t>
            </a:r>
            <a:r>
              <a:rPr lang="en-US" altLang="zh-TW" sz="2000" dirty="0"/>
              <a:t> www.pntn.mohw.gov.tw</a:t>
            </a:r>
          </a:p>
          <a:p>
            <a:r>
              <a:rPr lang="en-US" altLang="zh-TW" sz="2000" dirty="0"/>
              <a:t>Starting </a:t>
            </a:r>
            <a:r>
              <a:rPr lang="en-US" altLang="zh-TW" sz="2000" dirty="0" err="1"/>
              <a:t>Nmap</a:t>
            </a:r>
            <a:r>
              <a:rPr lang="en-US" altLang="zh-TW" sz="2000" dirty="0"/>
              <a:t> 7.92 ( https://nmap.org ) at 2024-11-28 14:18 CST</a:t>
            </a:r>
          </a:p>
          <a:p>
            <a:r>
              <a:rPr lang="en-US" altLang="zh-TW" sz="2000" dirty="0" err="1"/>
              <a:t>Nmap</a:t>
            </a:r>
            <a:r>
              <a:rPr lang="en-US" altLang="zh-TW" sz="2000" dirty="0"/>
              <a:t> scan report for www.pntn.mohw.gov.tw (66.22.70.91)</a:t>
            </a:r>
          </a:p>
          <a:p>
            <a:r>
              <a:rPr lang="en-US" altLang="zh-TW" sz="2000" dirty="0"/>
              <a:t>Host is up (0.013s latency).</a:t>
            </a:r>
          </a:p>
          <a:p>
            <a:r>
              <a:rPr lang="en-US" altLang="zh-TW" sz="2000" dirty="0"/>
              <a:t>Not shown: 983 closed </a:t>
            </a:r>
            <a:r>
              <a:rPr lang="en-US" altLang="zh-TW" sz="2000" dirty="0" err="1"/>
              <a:t>tcp</a:t>
            </a:r>
            <a:r>
              <a:rPr lang="en-US" altLang="zh-TW" sz="2000" dirty="0"/>
              <a:t> ports (reset)</a:t>
            </a:r>
            <a:endParaRPr lang="zh-TW" altLang="en-US" sz="2000" dirty="0"/>
          </a:p>
        </p:txBody>
      </p:sp>
      <p:sp>
        <p:nvSpPr>
          <p:cNvPr id="36868" name="文字方塊 6"/>
          <p:cNvSpPr txBox="1">
            <a:spLocks noChangeArrowheads="1"/>
          </p:cNvSpPr>
          <p:nvPr/>
        </p:nvSpPr>
        <p:spPr bwMode="auto">
          <a:xfrm>
            <a:off x="5796136" y="1126606"/>
            <a:ext cx="324036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PORT     STATE    SERVICE</a:t>
            </a:r>
          </a:p>
          <a:p>
            <a:r>
              <a:rPr lang="en-US" altLang="zh-TW" sz="2000" dirty="0"/>
              <a:t>111/</a:t>
            </a:r>
            <a:r>
              <a:rPr lang="en-US" altLang="zh-TW" sz="2000" dirty="0" err="1"/>
              <a:t>tcp</a:t>
            </a:r>
            <a:r>
              <a:rPr lang="en-US" altLang="zh-TW" sz="2000" dirty="0"/>
              <a:t>  filtered </a:t>
            </a:r>
            <a:r>
              <a:rPr lang="en-US" altLang="zh-TW" sz="2000" dirty="0" err="1"/>
              <a:t>rpcbind</a:t>
            </a:r>
            <a:endParaRPr lang="en-US" altLang="zh-TW" sz="2000" dirty="0"/>
          </a:p>
          <a:p>
            <a:r>
              <a:rPr lang="en-US" altLang="zh-TW" sz="2000" dirty="0"/>
              <a:t>139/</a:t>
            </a:r>
            <a:r>
              <a:rPr lang="en-US" altLang="zh-TW" sz="2000" dirty="0" err="1"/>
              <a:t>tcp</a:t>
            </a:r>
            <a:r>
              <a:rPr lang="en-US" altLang="zh-TW" sz="2000" dirty="0"/>
              <a:t>  filtered </a:t>
            </a:r>
            <a:r>
              <a:rPr lang="en-US" altLang="zh-TW" sz="2000" dirty="0" err="1"/>
              <a:t>netbios-ssn</a:t>
            </a:r>
            <a:endParaRPr lang="en-US" altLang="zh-TW" sz="2000" dirty="0"/>
          </a:p>
          <a:p>
            <a:r>
              <a:rPr lang="en-US" altLang="zh-TW" sz="2000" dirty="0"/>
              <a:t>161/</a:t>
            </a:r>
            <a:r>
              <a:rPr lang="en-US" altLang="zh-TW" sz="2000" dirty="0" err="1"/>
              <a:t>tcp</a:t>
            </a:r>
            <a:r>
              <a:rPr lang="en-US" altLang="zh-TW" sz="2000" dirty="0"/>
              <a:t>  filtered </a:t>
            </a:r>
            <a:r>
              <a:rPr lang="en-US" altLang="zh-TW" sz="2000" dirty="0" err="1"/>
              <a:t>snmp</a:t>
            </a:r>
            <a:endParaRPr lang="en-US" altLang="zh-TW" sz="2000" dirty="0"/>
          </a:p>
          <a:p>
            <a:r>
              <a:rPr lang="en-US" altLang="zh-TW" sz="2000" dirty="0"/>
              <a:t>427/</a:t>
            </a:r>
            <a:r>
              <a:rPr lang="en-US" altLang="zh-TW" sz="2000" dirty="0" err="1"/>
              <a:t>tcp</a:t>
            </a:r>
            <a:r>
              <a:rPr lang="en-US" altLang="zh-TW" sz="2000" dirty="0"/>
              <a:t>  filtered </a:t>
            </a:r>
            <a:r>
              <a:rPr lang="en-US" altLang="zh-TW" sz="2000" dirty="0" err="1"/>
              <a:t>svrloc</a:t>
            </a:r>
            <a:endParaRPr lang="en-US" altLang="zh-TW" sz="2000" dirty="0"/>
          </a:p>
          <a:p>
            <a:r>
              <a:rPr lang="en-US" altLang="zh-TW" sz="2000" dirty="0"/>
              <a:t>443/</a:t>
            </a:r>
            <a:r>
              <a:rPr lang="en-US" altLang="zh-TW" sz="2000" dirty="0" err="1"/>
              <a:t>tcp</a:t>
            </a:r>
            <a:r>
              <a:rPr lang="en-US" altLang="zh-TW" sz="2000" dirty="0"/>
              <a:t>  open     https</a:t>
            </a:r>
          </a:p>
          <a:p>
            <a:r>
              <a:rPr lang="en-US" altLang="zh-TW" sz="2000" dirty="0"/>
              <a:t>445/</a:t>
            </a:r>
            <a:r>
              <a:rPr lang="en-US" altLang="zh-TW" sz="2000" dirty="0" err="1"/>
              <a:t>tcp</a:t>
            </a:r>
            <a:r>
              <a:rPr lang="en-US" altLang="zh-TW" sz="2000" dirty="0"/>
              <a:t>  filtered </a:t>
            </a:r>
            <a:r>
              <a:rPr lang="en-US" altLang="zh-TW" sz="2000" dirty="0" err="1"/>
              <a:t>microsoft</a:t>
            </a:r>
            <a:r>
              <a:rPr lang="en-US" altLang="zh-TW" sz="2000" dirty="0"/>
              <a:t>-ds</a:t>
            </a:r>
          </a:p>
          <a:p>
            <a:r>
              <a:rPr lang="en-US" altLang="zh-TW" sz="2000" dirty="0"/>
              <a:t>515/</a:t>
            </a:r>
            <a:r>
              <a:rPr lang="en-US" altLang="zh-TW" sz="2000" dirty="0" err="1"/>
              <a:t>tcp</a:t>
            </a:r>
            <a:r>
              <a:rPr lang="en-US" altLang="zh-TW" sz="2000" dirty="0"/>
              <a:t>  filtered printer</a:t>
            </a:r>
          </a:p>
          <a:p>
            <a:r>
              <a:rPr lang="en-US" altLang="zh-TW" sz="2000" dirty="0"/>
              <a:t>631/</a:t>
            </a:r>
            <a:r>
              <a:rPr lang="en-US" altLang="zh-TW" sz="2000" dirty="0" err="1"/>
              <a:t>tcp</a:t>
            </a:r>
            <a:r>
              <a:rPr lang="en-US" altLang="zh-TW" sz="2000" dirty="0"/>
              <a:t>  filtered </a:t>
            </a:r>
            <a:r>
              <a:rPr lang="en-US" altLang="zh-TW" sz="2000" dirty="0" err="1"/>
              <a:t>ipp</a:t>
            </a:r>
            <a:endParaRPr lang="en-US" altLang="zh-TW" sz="2000" dirty="0"/>
          </a:p>
          <a:p>
            <a:r>
              <a:rPr lang="en-US" altLang="zh-TW" sz="2000" dirty="0"/>
              <a:t>1433/</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-s</a:t>
            </a:r>
          </a:p>
          <a:p>
            <a:r>
              <a:rPr lang="en-US" altLang="zh-TW" sz="2000" dirty="0"/>
              <a:t>1434/</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-m</a:t>
            </a:r>
          </a:p>
          <a:p>
            <a:r>
              <a:rPr lang="en-US" altLang="zh-TW" sz="2000" dirty="0"/>
              <a:t>2000/</a:t>
            </a:r>
            <a:r>
              <a:rPr lang="en-US" altLang="zh-TW" sz="2000" dirty="0" err="1"/>
              <a:t>tcp</a:t>
            </a:r>
            <a:r>
              <a:rPr lang="en-US" altLang="zh-TW" sz="2000" dirty="0"/>
              <a:t> open     cisco-</a:t>
            </a:r>
            <a:r>
              <a:rPr lang="en-US" altLang="zh-TW" sz="2000" dirty="0" err="1"/>
              <a:t>sccp</a:t>
            </a:r>
            <a:endParaRPr lang="en-US" altLang="zh-TW" sz="2000" dirty="0"/>
          </a:p>
          <a:p>
            <a:r>
              <a:rPr lang="en-US" altLang="zh-TW" sz="2000" dirty="0"/>
              <a:t>3306/</a:t>
            </a:r>
            <a:r>
              <a:rPr lang="en-US" altLang="zh-TW" sz="2000" dirty="0" err="1"/>
              <a:t>tcp</a:t>
            </a:r>
            <a:r>
              <a:rPr lang="en-US" altLang="zh-TW" sz="2000" dirty="0"/>
              <a:t> filtered </a:t>
            </a:r>
            <a:r>
              <a:rPr lang="en-US" altLang="zh-TW" sz="2000" dirty="0" err="1"/>
              <a:t>mysql</a:t>
            </a:r>
            <a:endParaRPr lang="en-US" altLang="zh-TW" sz="2000" dirty="0"/>
          </a:p>
          <a:p>
            <a:r>
              <a:rPr lang="en-US" altLang="zh-TW" sz="2000" dirty="0"/>
              <a:t>5060/</a:t>
            </a:r>
            <a:r>
              <a:rPr lang="en-US" altLang="zh-TW" sz="2000" dirty="0" err="1"/>
              <a:t>tcp</a:t>
            </a:r>
            <a:r>
              <a:rPr lang="en-US" altLang="zh-TW" sz="2000" dirty="0"/>
              <a:t> open     sip</a:t>
            </a:r>
          </a:p>
          <a:p>
            <a:r>
              <a:rPr lang="en-US" altLang="zh-TW" sz="2000" dirty="0"/>
              <a:t>5432/</a:t>
            </a:r>
            <a:r>
              <a:rPr lang="en-US" altLang="zh-TW" sz="2000" dirty="0" err="1"/>
              <a:t>tcp</a:t>
            </a:r>
            <a:r>
              <a:rPr lang="en-US" altLang="zh-TW" sz="2000" dirty="0"/>
              <a:t> filtered </a:t>
            </a:r>
            <a:r>
              <a:rPr lang="en-US" altLang="zh-TW" sz="2000" dirty="0" err="1"/>
              <a:t>postgresql</a:t>
            </a:r>
            <a:endParaRPr lang="en-US" altLang="zh-TW" sz="2000" dirty="0"/>
          </a:p>
          <a:p>
            <a:r>
              <a:rPr lang="en-US" altLang="zh-TW" sz="2000" dirty="0"/>
              <a:t>5555/</a:t>
            </a:r>
            <a:r>
              <a:rPr lang="en-US" altLang="zh-TW" sz="2000" dirty="0" err="1"/>
              <a:t>tcp</a:t>
            </a:r>
            <a:r>
              <a:rPr lang="en-US" altLang="zh-TW" sz="2000" dirty="0"/>
              <a:t> filtered </a:t>
            </a:r>
            <a:r>
              <a:rPr lang="en-US" altLang="zh-TW" sz="2000" dirty="0" err="1"/>
              <a:t>freeciv</a:t>
            </a:r>
            <a:endParaRPr lang="en-US" altLang="zh-TW" sz="2000" dirty="0"/>
          </a:p>
          <a:p>
            <a:r>
              <a:rPr lang="en-US" altLang="zh-TW" sz="2000" dirty="0"/>
              <a:t>8009/</a:t>
            </a:r>
            <a:r>
              <a:rPr lang="en-US" altLang="zh-TW" sz="2000" dirty="0" err="1"/>
              <a:t>tcp</a:t>
            </a:r>
            <a:r>
              <a:rPr lang="en-US" altLang="zh-TW" sz="2000" dirty="0"/>
              <a:t> filtered ajp13</a:t>
            </a:r>
          </a:p>
          <a:p>
            <a:r>
              <a:rPr lang="en-US" altLang="zh-TW" sz="2000" dirty="0"/>
              <a:t>9100/</a:t>
            </a:r>
            <a:r>
              <a:rPr lang="en-US" altLang="zh-TW" sz="2000" dirty="0" err="1"/>
              <a:t>tcp</a:t>
            </a:r>
            <a:r>
              <a:rPr lang="en-US" altLang="zh-TW" sz="2000" dirty="0"/>
              <a:t> filtered </a:t>
            </a:r>
            <a:r>
              <a:rPr lang="en-US" altLang="zh-TW" sz="2000" dirty="0" err="1"/>
              <a:t>jetdirect</a:t>
            </a:r>
            <a:endParaRPr lang="en-US" altLang="zh-TW" sz="2000" dirty="0"/>
          </a:p>
        </p:txBody>
      </p:sp>
      <p:sp>
        <p:nvSpPr>
          <p:cNvPr id="5" name="文字方塊 4">
            <a:extLst>
              <a:ext uri="{FF2B5EF4-FFF2-40B4-BE49-F238E27FC236}">
                <a16:creationId xmlns:a16="http://schemas.microsoft.com/office/drawing/2014/main" id="{766CD9B1-5A33-494A-B9AF-7F5F497AD5DC}"/>
              </a:ext>
            </a:extLst>
          </p:cNvPr>
          <p:cNvSpPr txBox="1"/>
          <p:nvPr/>
        </p:nvSpPr>
        <p:spPr>
          <a:xfrm>
            <a:off x="0" y="4386453"/>
            <a:ext cx="6084169" cy="1477328"/>
          </a:xfrm>
          <a:prstGeom prst="rect">
            <a:avLst/>
          </a:prstGeom>
          <a:noFill/>
        </p:spPr>
        <p:txBody>
          <a:bodyPr wrap="square">
            <a:spAutoFit/>
          </a:bodyPr>
          <a:lstStyle/>
          <a:p>
            <a:r>
              <a:rPr lang="en-US" altLang="zh-TW" b="1" dirty="0">
                <a:solidFill>
                  <a:srgbClr val="C00000"/>
                </a:solidFill>
                <a:latin typeface="+mj-ea"/>
                <a:ea typeface="+mj-ea"/>
              </a:rPr>
              <a:t>CISCO Skinny Client Control Protocol</a:t>
            </a:r>
            <a:r>
              <a:rPr lang="zh-TW" altLang="en-US" b="1" dirty="0">
                <a:solidFill>
                  <a:srgbClr val="C00000"/>
                </a:solidFill>
                <a:latin typeface="+mj-ea"/>
                <a:ea typeface="+mj-ea"/>
              </a:rPr>
              <a:t>網絡終端控制協議</a:t>
            </a:r>
            <a:endParaRPr lang="en-US" altLang="zh-TW" b="1" dirty="0">
              <a:solidFill>
                <a:srgbClr val="C00000"/>
              </a:solidFill>
              <a:latin typeface="+mj-ea"/>
              <a:ea typeface="+mj-ea"/>
            </a:endParaRPr>
          </a:p>
          <a:p>
            <a:r>
              <a:rPr lang="en-US" altLang="zh-TW" b="1" dirty="0">
                <a:solidFill>
                  <a:srgbClr val="C00000"/>
                </a:solidFill>
                <a:latin typeface="+mj-ea"/>
                <a:ea typeface="+mj-ea"/>
              </a:rPr>
              <a:t>Session Initiation Protocol (SIP)</a:t>
            </a:r>
            <a:r>
              <a:rPr lang="zh-TW" altLang="zh-TW" b="1" dirty="0">
                <a:solidFill>
                  <a:srgbClr val="C00000"/>
                </a:solidFill>
                <a:latin typeface="+mj-ea"/>
                <a:ea typeface="+mj-ea"/>
              </a:rPr>
              <a:t>會話啟動協議</a:t>
            </a:r>
            <a:endParaRPr lang="en-US" altLang="zh-TW" b="1" dirty="0">
              <a:solidFill>
                <a:srgbClr val="C00000"/>
              </a:solidFill>
              <a:latin typeface="+mj-ea"/>
              <a:ea typeface="+mj-ea"/>
            </a:endParaRPr>
          </a:p>
          <a:p>
            <a:r>
              <a:rPr lang="en-US" altLang="zh-TW" b="1" dirty="0">
                <a:solidFill>
                  <a:srgbClr val="C00000"/>
                </a:solidFill>
                <a:latin typeface="+mj-ea"/>
                <a:ea typeface="+mj-ea"/>
              </a:rPr>
              <a:t>Port 5060 is commonly used for non-encrypted signaling traffic, whereas port 5061 is typically used for traffic encrypted with Transport Layer Security (TLS).</a:t>
            </a:r>
          </a:p>
        </p:txBody>
      </p:sp>
    </p:spTree>
    <p:extLst>
      <p:ext uri="{BB962C8B-B14F-4D97-AF65-F5344CB8AC3E}">
        <p14:creationId xmlns:p14="http://schemas.microsoft.com/office/powerpoint/2010/main" val="40214626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a:t>
            </a:r>
            <a:r>
              <a:rPr lang="zh-TW" altLang="en-US" dirty="0">
                <a:latin typeface="Arial Black" panose="020B0A04020102020204" pitchFamily="34" charset="0"/>
              </a:rPr>
              <a:t>台南醫院</a:t>
            </a:r>
          </a:p>
        </p:txBody>
      </p:sp>
      <p:pic>
        <p:nvPicPr>
          <p:cNvPr id="3" name="圖片 2">
            <a:extLst>
              <a:ext uri="{FF2B5EF4-FFF2-40B4-BE49-F238E27FC236}">
                <a16:creationId xmlns:a16="http://schemas.microsoft.com/office/drawing/2014/main" id="{823E8C47-1166-4A61-8C51-B5B73E7936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3648" y="1700808"/>
            <a:ext cx="7712536" cy="2709810"/>
          </a:xfrm>
          <a:prstGeom prst="rect">
            <a:avLst/>
          </a:prstGeom>
        </p:spPr>
      </p:pic>
      <p:sp>
        <p:nvSpPr>
          <p:cNvPr id="2" name="矩形 1"/>
          <p:cNvSpPr/>
          <p:nvPr/>
        </p:nvSpPr>
        <p:spPr>
          <a:xfrm>
            <a:off x="22394" y="1168494"/>
            <a:ext cx="7796062" cy="5755422"/>
          </a:xfrm>
          <a:prstGeom prst="rect">
            <a:avLst/>
          </a:prstGeom>
        </p:spPr>
        <p:txBody>
          <a:bodyPr wrap="square">
            <a:spAutoFit/>
          </a:bodyPr>
          <a:lstStyle/>
          <a:p>
            <a:r>
              <a:rPr lang="zh-TW" altLang="en-US" sz="1600" dirty="0"/>
              <a:t>Starting Nmap 7.92 ( https://nmap.org ) at 2025-05-18 11:59 CST</a:t>
            </a:r>
          </a:p>
          <a:p>
            <a:r>
              <a:rPr lang="zh-TW" altLang="en-US" sz="1600" dirty="0"/>
              <a:t>Nmap scan report for www.tnhosp.mohw.gov.tw (66.22.70.66)</a:t>
            </a:r>
          </a:p>
          <a:p>
            <a:r>
              <a:rPr lang="zh-TW" altLang="en-US" sz="1600" dirty="0"/>
              <a:t>Host is up (0.0091s latency).</a:t>
            </a:r>
          </a:p>
          <a:p>
            <a:r>
              <a:rPr lang="zh-TW" altLang="en-US" sz="1600" dirty="0"/>
              <a:t>Not shown: 983 closed tcp ports (conn-refused)</a:t>
            </a:r>
          </a:p>
          <a:p>
            <a:r>
              <a:rPr lang="zh-TW" altLang="en-US" sz="1600" dirty="0"/>
              <a:t>PORT     STATE    SERVICE</a:t>
            </a:r>
          </a:p>
          <a:p>
            <a:r>
              <a:rPr lang="zh-TW" altLang="en-US" sz="1600" dirty="0"/>
              <a:t>111/tcp  filtered rpcbind</a:t>
            </a:r>
          </a:p>
          <a:p>
            <a:r>
              <a:rPr lang="zh-TW" altLang="en-US" sz="1600" dirty="0"/>
              <a:t>139/tcp  filtered netbios-ssn</a:t>
            </a:r>
          </a:p>
          <a:p>
            <a:r>
              <a:rPr lang="zh-TW" altLang="en-US" sz="1600" dirty="0"/>
              <a:t>161/tcp  filtered snmp</a:t>
            </a:r>
          </a:p>
          <a:p>
            <a:r>
              <a:rPr lang="zh-TW" altLang="en-US" sz="1600" dirty="0"/>
              <a:t>427/tcp  filtered svrloc</a:t>
            </a:r>
          </a:p>
          <a:p>
            <a:r>
              <a:rPr lang="zh-TW" altLang="en-US" sz="1600" dirty="0"/>
              <a:t>443/tcp  open     https</a:t>
            </a:r>
          </a:p>
          <a:p>
            <a:r>
              <a:rPr lang="zh-TW" altLang="en-US" sz="1600" dirty="0"/>
              <a:t>445/tcp  filtered microsoft-ds</a:t>
            </a:r>
          </a:p>
          <a:p>
            <a:r>
              <a:rPr lang="zh-TW" altLang="en-US" sz="1600" dirty="0"/>
              <a:t>515/tcp  filtered printer</a:t>
            </a:r>
          </a:p>
          <a:p>
            <a:r>
              <a:rPr lang="zh-TW" altLang="en-US" sz="1600" dirty="0"/>
              <a:t>631/tcp  filtered ipp</a:t>
            </a:r>
          </a:p>
          <a:p>
            <a:r>
              <a:rPr lang="zh-TW" altLang="en-US" sz="1600" dirty="0"/>
              <a:t>1433/tcp filtered ms-sql-s</a:t>
            </a:r>
          </a:p>
          <a:p>
            <a:r>
              <a:rPr lang="zh-TW" altLang="en-US" sz="1600" dirty="0"/>
              <a:t>1434/tcp filtered ms-sql-m</a:t>
            </a:r>
          </a:p>
          <a:p>
            <a:r>
              <a:rPr lang="zh-TW" altLang="en-US" sz="1600" dirty="0"/>
              <a:t>2000/tcp open     cisco-sccp</a:t>
            </a:r>
          </a:p>
          <a:p>
            <a:r>
              <a:rPr lang="zh-TW" altLang="en-US" sz="1600" dirty="0"/>
              <a:t>3306/tcp filtered mysql</a:t>
            </a:r>
          </a:p>
          <a:p>
            <a:r>
              <a:rPr lang="zh-TW" altLang="en-US" sz="1600" dirty="0"/>
              <a:t>5060/tcp open     sip</a:t>
            </a:r>
          </a:p>
          <a:p>
            <a:r>
              <a:rPr lang="zh-TW" altLang="en-US" sz="1600" dirty="0"/>
              <a:t>5432/tcp filtered postgresql</a:t>
            </a:r>
          </a:p>
          <a:p>
            <a:r>
              <a:rPr lang="zh-TW" altLang="en-US" sz="1600" dirty="0"/>
              <a:t>5555/tcp filtered freeciv</a:t>
            </a:r>
          </a:p>
          <a:p>
            <a:r>
              <a:rPr lang="zh-TW" altLang="en-US" sz="1600" dirty="0"/>
              <a:t>8009/tcp filtered ajp13</a:t>
            </a:r>
          </a:p>
          <a:p>
            <a:r>
              <a:rPr lang="zh-TW" altLang="en-US" sz="1600" dirty="0"/>
              <a:t>9100/tcp filtered jetdirect</a:t>
            </a:r>
          </a:p>
          <a:p>
            <a:r>
              <a:rPr lang="zh-TW" altLang="en-US" sz="1600" dirty="0"/>
              <a:t>Nmap done: 1 IP address (1 host up) scanned in 1.77 seconds</a:t>
            </a:r>
          </a:p>
        </p:txBody>
      </p:sp>
    </p:spTree>
    <p:extLst>
      <p:ext uri="{BB962C8B-B14F-4D97-AF65-F5344CB8AC3E}">
        <p14:creationId xmlns:p14="http://schemas.microsoft.com/office/powerpoint/2010/main" val="28000863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391681" y="1404361"/>
          <a:ext cx="8425441" cy="1493279"/>
        </p:xfrm>
        <a:graphic>
          <a:graphicData uri="http://schemas.openxmlformats.org/drawingml/2006/table">
            <a:tbl>
              <a:tblPr/>
              <a:tblGrid>
                <a:gridCol w="1372007">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887686">
                  <a:extLst>
                    <a:ext uri="{9D8B030D-6E8A-4147-A177-3AD203B41FA5}">
                      <a16:colId xmlns:a16="http://schemas.microsoft.com/office/drawing/2014/main" val="20006"/>
                    </a:ext>
                  </a:extLst>
                </a:gridCol>
                <a:gridCol w="1053180">
                  <a:extLst>
                    <a:ext uri="{9D8B030D-6E8A-4147-A177-3AD203B41FA5}">
                      <a16:colId xmlns:a16="http://schemas.microsoft.com/office/drawing/2014/main" val="20007"/>
                    </a:ext>
                  </a:extLst>
                </a:gridCol>
              </a:tblGrid>
              <a:tr h="580720">
                <a:tc>
                  <a:txBody>
                    <a:bodyPr/>
                    <a:lstStyle/>
                    <a:p>
                      <a:r>
                        <a:rPr lang="en-US" sz="1600" dirty="0">
                          <a:latin typeface="Times New Roman" panose="02020603050405020304" pitchFamily="18" charset="0"/>
                          <a:cs typeface="Times New Roman" panose="02020603050405020304" pitchFamily="18" charset="0"/>
                        </a:rPr>
                        <a:t>Host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Start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End</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High</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Medium</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Low</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Log</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False Positive</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580720">
                <a:tc>
                  <a:txBody>
                    <a:bodyPr/>
                    <a:lstStyle/>
                    <a:p>
                      <a:r>
                        <a:rPr lang="en-US" sz="1600" dirty="0">
                          <a:latin typeface="Times New Roman" panose="02020603050405020304" pitchFamily="18" charset="0"/>
                          <a:cs typeface="Times New Roman" panose="02020603050405020304" pitchFamily="18" charset="0"/>
                          <a:hlinkClick r:id="rId2" action="ppaction://hlinkfile"/>
                        </a:rPr>
                        <a:t>163.15.172.28</a:t>
                      </a:r>
                      <a:endParaRPr 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Times New Roman" panose="02020603050405020304" pitchFamily="18" charset="0"/>
                          <a:cs typeface="Times New Roman" panose="02020603050405020304" pitchFamily="18" charset="0"/>
                        </a:rPr>
                        <a:t>Nov 17, 10:53:28</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latin typeface="Times New Roman" panose="02020603050405020304" pitchFamily="18" charset="0"/>
                          <a:cs typeface="Times New Roman" panose="02020603050405020304" pitchFamily="18" charset="0"/>
                        </a:rPr>
                        <a:t>Nov 17, 11:00:14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1839">
                <a:tc>
                  <a:txBody>
                    <a:bodyPr/>
                    <a:lstStyle/>
                    <a:p>
                      <a:r>
                        <a:rPr lang="en-US" sz="1600" dirty="0">
                          <a:latin typeface="Times New Roman" panose="02020603050405020304" pitchFamily="18" charset="0"/>
                          <a:cs typeface="Times New Roman" panose="02020603050405020304" pitchFamily="18" charset="0"/>
                        </a:rPr>
                        <a:t>Total: 1</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5" name="表格 14"/>
          <p:cNvGraphicFramePr>
            <a:graphicFrameLocks noGrp="1"/>
          </p:cNvGraphicFramePr>
          <p:nvPr/>
        </p:nvGraphicFramePr>
        <p:xfrm>
          <a:off x="587520" y="2971081"/>
          <a:ext cx="7770240" cy="3594240"/>
        </p:xfrm>
        <a:graphic>
          <a:graphicData uri="http://schemas.openxmlformats.org/drawingml/2006/table">
            <a:tbl>
              <a:tblPr/>
              <a:tblGrid>
                <a:gridCol w="3885120">
                  <a:extLst>
                    <a:ext uri="{9D8B030D-6E8A-4147-A177-3AD203B41FA5}">
                      <a16:colId xmlns:a16="http://schemas.microsoft.com/office/drawing/2014/main" val="20000"/>
                    </a:ext>
                  </a:extLst>
                </a:gridCol>
                <a:gridCol w="3885120">
                  <a:extLst>
                    <a:ext uri="{9D8B030D-6E8A-4147-A177-3AD203B41FA5}">
                      <a16:colId xmlns:a16="http://schemas.microsoft.com/office/drawing/2014/main" val="20001"/>
                    </a:ext>
                  </a:extLst>
                </a:gridCol>
              </a:tblGrid>
              <a:tr h="359424">
                <a:tc>
                  <a:txBody>
                    <a:bodyPr/>
                    <a:lstStyle/>
                    <a:p>
                      <a:r>
                        <a:rPr lang="en-US" sz="1800" b="1" dirty="0">
                          <a:latin typeface="Times New Roman" panose="02020603050405020304" pitchFamily="18" charset="0"/>
                          <a:cs typeface="Times New Roman" panose="02020603050405020304" pitchFamily="18" charset="0"/>
                        </a:rPr>
                        <a:t>Service (Port)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800" b="1">
                          <a:latin typeface="Times New Roman" panose="02020603050405020304" pitchFamily="18" charset="0"/>
                          <a:cs typeface="Times New Roman" panose="02020603050405020304" pitchFamily="18" charset="0"/>
                        </a:rPr>
                        <a:t>Threat Level</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359424">
                <a:tc>
                  <a:txBody>
                    <a:bodyPr/>
                    <a:lstStyle/>
                    <a:p>
                      <a:r>
                        <a:rPr lang="en-US" sz="1800" b="1" dirty="0">
                          <a:latin typeface="Times New Roman" panose="02020603050405020304" pitchFamily="18" charset="0"/>
                          <a:cs typeface="Times New Roman" panose="02020603050405020304" pitchFamily="18" charset="0"/>
                        </a:rPr>
                        <a:t>http (80/</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High</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9424">
                <a:tc>
                  <a:txBody>
                    <a:bodyPr/>
                    <a:lstStyle/>
                    <a:p>
                      <a:r>
                        <a:rPr lang="en-US" sz="1800" b="1" dirty="0">
                          <a:latin typeface="Times New Roman" panose="02020603050405020304" pitchFamily="18" charset="0"/>
                          <a:cs typeface="Times New Roman" panose="02020603050405020304" pitchFamily="18" charset="0"/>
                        </a:rPr>
                        <a:t>general/</a:t>
                      </a:r>
                      <a:r>
                        <a:rPr lang="en-US" sz="1800" b="1" dirty="0" err="1">
                          <a:latin typeface="Times New Roman" panose="02020603050405020304" pitchFamily="18" charset="0"/>
                          <a:cs typeface="Times New Roman" panose="02020603050405020304" pitchFamily="18" charset="0"/>
                        </a:rPr>
                        <a:t>tcp</a:t>
                      </a:r>
                      <a:endParaRPr lang="en-US" sz="1800" b="1" dirty="0">
                        <a:latin typeface="Times New Roman" panose="02020603050405020304" pitchFamily="18" charset="0"/>
                        <a:cs typeface="Times New Roman" panose="02020603050405020304" pitchFamily="18" charset="0"/>
                      </a:endParaRP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9424">
                <a:tc>
                  <a:txBody>
                    <a:bodyPr/>
                    <a:lstStyle/>
                    <a:p>
                      <a:r>
                        <a:rPr lang="en-US" sz="1800" b="1">
                          <a:latin typeface="Times New Roman" panose="02020603050405020304" pitchFamily="18" charset="0"/>
                          <a:cs typeface="Times New Roman" panose="02020603050405020304" pitchFamily="18" charset="0"/>
                        </a:rPr>
                        <a:t>pcsync-https (8443/tcp)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9424">
                <a:tc>
                  <a:txBody>
                    <a:bodyPr/>
                    <a:lstStyle/>
                    <a:p>
                      <a:r>
                        <a:rPr lang="en-US" sz="1800" b="1">
                          <a:latin typeface="Times New Roman" panose="02020603050405020304" pitchFamily="18" charset="0"/>
                          <a:cs typeface="Times New Roman" panose="02020603050405020304" pitchFamily="18" charset="0"/>
                        </a:rPr>
                        <a:t>ssh (22/tcp)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9424">
                <a:tc>
                  <a:txBody>
                    <a:bodyPr/>
                    <a:lstStyle/>
                    <a:p>
                      <a:r>
                        <a:rPr lang="en-US" sz="1800" b="1">
                          <a:latin typeface="Times New Roman" panose="02020603050405020304" pitchFamily="18" charset="0"/>
                          <a:cs typeface="Times New Roman" panose="02020603050405020304" pitchFamily="18" charset="0"/>
                        </a:rPr>
                        <a:t>ajp13 (8009/tcp)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9424">
                <a:tc>
                  <a:txBody>
                    <a:bodyPr/>
                    <a:lstStyle/>
                    <a:p>
                      <a:r>
                        <a:rPr lang="en-US" sz="1800" b="1">
                          <a:latin typeface="Times New Roman" panose="02020603050405020304" pitchFamily="18" charset="0"/>
                          <a:cs typeface="Times New Roman" panose="02020603050405020304" pitchFamily="18" charset="0"/>
                        </a:rPr>
                        <a:t>general/CPE-T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59424">
                <a:tc>
                  <a:txBody>
                    <a:bodyPr/>
                    <a:lstStyle/>
                    <a:p>
                      <a:r>
                        <a:rPr lang="en-US" sz="1800" b="1">
                          <a:latin typeface="Times New Roman" panose="02020603050405020304" pitchFamily="18" charset="0"/>
                          <a:cs typeface="Times New Roman" panose="02020603050405020304" pitchFamily="18" charset="0"/>
                        </a:rPr>
                        <a:t>general/HOST-T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9424">
                <a:tc>
                  <a:txBody>
                    <a:bodyPr/>
                    <a:lstStyle/>
                    <a:p>
                      <a:r>
                        <a:rPr lang="en-US" sz="1800" b="1">
                          <a:latin typeface="Times New Roman" panose="02020603050405020304" pitchFamily="18" charset="0"/>
                          <a:cs typeface="Times New Roman" panose="02020603050405020304" pitchFamily="18" charset="0"/>
                        </a:rPr>
                        <a:t>general/icmp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424">
                <a:tc>
                  <a:txBody>
                    <a:bodyPr/>
                    <a:lstStyle/>
                    <a:p>
                      <a:r>
                        <a:rPr lang="en-US" sz="1800" b="1" dirty="0" err="1">
                          <a:latin typeface="Times New Roman" panose="02020603050405020304" pitchFamily="18" charset="0"/>
                          <a:cs typeface="Times New Roman" panose="02020603050405020304" pitchFamily="18" charset="0"/>
                        </a:rPr>
                        <a:t>sunrpc</a:t>
                      </a:r>
                      <a:r>
                        <a:rPr lang="en-US" sz="1800" b="1" dirty="0">
                          <a:latin typeface="Times New Roman" panose="02020603050405020304" pitchFamily="18" charset="0"/>
                          <a:cs typeface="Times New Roman" panose="02020603050405020304" pitchFamily="18" charset="0"/>
                        </a:rPr>
                        <a:t> (111/</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dirty="0">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0795" name="標題 1"/>
          <p:cNvSpPr>
            <a:spLocks noGrp="1"/>
          </p:cNvSpPr>
          <p:nvPr>
            <p:ph type="title"/>
          </p:nvPr>
        </p:nvSpPr>
        <p:spPr>
          <a:xfrm>
            <a:off x="456481" y="305641"/>
            <a:ext cx="8219520" cy="820800"/>
          </a:xfrm>
        </p:spPr>
        <p:txBody>
          <a:bodyPr/>
          <a:lstStyle/>
          <a:p>
            <a:r>
              <a:rPr lang="en-US" altLang="zh-TW">
                <a:latin typeface="Arial Black" panose="020B0A04020102020204" pitchFamily="34" charset="0"/>
              </a:rPr>
              <a:t>Nessus OpenVAS</a:t>
            </a:r>
            <a:endParaRPr lang="zh-TW" altLang="en-US">
              <a:latin typeface="Arial Black" panose="020B0A04020102020204" pitchFamily="34" charset="0"/>
            </a:endParaRPr>
          </a:p>
        </p:txBody>
      </p:sp>
    </p:spTree>
    <p:extLst>
      <p:ext uri="{BB962C8B-B14F-4D97-AF65-F5344CB8AC3E}">
        <p14:creationId xmlns:p14="http://schemas.microsoft.com/office/powerpoint/2010/main" val="17116882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006"/>
            <a:ext cx="8218488" cy="604714"/>
          </a:xfrm>
        </p:spPr>
        <p:txBody>
          <a:bodyPr/>
          <a:lstStyle/>
          <a:p>
            <a:r>
              <a:rPr lang="en-US" altLang="zh-TW" dirty="0"/>
              <a:t>https://</a:t>
            </a:r>
            <a:r>
              <a:rPr lang="en-US" altLang="zh-TW" dirty="0" err="1"/>
              <a:t>zeroday.hitcon.org</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0060" y="980728"/>
            <a:ext cx="6912768" cy="5747622"/>
          </a:xfrm>
          <a:prstGeom prst="rect">
            <a:avLst/>
          </a:prstGeom>
        </p:spPr>
      </p:pic>
    </p:spTree>
    <p:extLst>
      <p:ext uri="{BB962C8B-B14F-4D97-AF65-F5344CB8AC3E}">
        <p14:creationId xmlns:p14="http://schemas.microsoft.com/office/powerpoint/2010/main" val="6570824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CAF530-CE1F-4108-B3EE-C7AE2D112B96}" type="slidenum">
              <a:rPr lang="en-US" altLang="zh-TW" smtClean="0"/>
              <a:pPr/>
              <a:t>103</a:t>
            </a:fld>
            <a:endParaRPr lang="en-US" altLang="zh-TW"/>
          </a:p>
        </p:txBody>
      </p:sp>
      <p:pic>
        <p:nvPicPr>
          <p:cNvPr id="3" name="圖片 2">
            <a:extLst>
              <a:ext uri="{FF2B5EF4-FFF2-40B4-BE49-F238E27FC236}">
                <a16:creationId xmlns:a16="http://schemas.microsoft.com/office/drawing/2014/main" id="{65A627E0-44CB-4717-BA13-04B869CE3E2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0952"/>
            <a:ext cx="9144000" cy="1368152"/>
          </a:xfrm>
          <a:prstGeom prst="rect">
            <a:avLst/>
          </a:prstGeom>
        </p:spPr>
      </p:pic>
      <p:pic>
        <p:nvPicPr>
          <p:cNvPr id="2" name="圖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632" y="692696"/>
            <a:ext cx="6612046" cy="6127111"/>
          </a:xfrm>
          <a:prstGeom prst="rect">
            <a:avLst/>
          </a:prstGeom>
        </p:spPr>
      </p:pic>
    </p:spTree>
    <p:extLst>
      <p:ext uri="{BB962C8B-B14F-4D97-AF65-F5344CB8AC3E}">
        <p14:creationId xmlns:p14="http://schemas.microsoft.com/office/powerpoint/2010/main" val="1190649116"/>
      </p:ext>
    </p:extLst>
  </p:cSld>
  <p:clrMapOvr>
    <a:masterClrMapping/>
  </p:clrMapOvr>
  <p:transition spd="slow">
    <p:cu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a:t>
            </a:r>
            <a:r>
              <a:rPr lang="en-US" altLang="zh-TW" b="1" dirty="0"/>
              <a:t>SP 800-207 </a:t>
            </a:r>
            <a:r>
              <a:rPr lang="zh-TW" altLang="en-US" b="1" dirty="0"/>
              <a:t>零信任</a:t>
            </a:r>
            <a:endParaRPr lang="zh-TW" altLang="en-US" dirty="0"/>
          </a:p>
        </p:txBody>
      </p:sp>
      <p:sp>
        <p:nvSpPr>
          <p:cNvPr id="3" name="內容版面配置區 2"/>
          <p:cNvSpPr>
            <a:spLocks noGrp="1"/>
          </p:cNvSpPr>
          <p:nvPr>
            <p:ph idx="1"/>
          </p:nvPr>
        </p:nvSpPr>
        <p:spPr>
          <a:xfrm>
            <a:off x="457200" y="1371600"/>
            <a:ext cx="8229600" cy="4291389"/>
          </a:xfrm>
        </p:spPr>
        <p:txBody>
          <a:bodyPr/>
          <a:lstStyle/>
          <a:p>
            <a:r>
              <a:rPr lang="en-US" altLang="zh-TW" dirty="0"/>
              <a:t>2021/5/12</a:t>
            </a:r>
            <a:r>
              <a:rPr lang="zh-TW" altLang="en-US" dirty="0"/>
              <a:t>，美國總統拜登下達行政命令，公布多項國家網路安全策略</a:t>
            </a:r>
            <a:endParaRPr lang="en-US" altLang="zh-TW" dirty="0"/>
          </a:p>
          <a:p>
            <a:r>
              <a:rPr lang="zh-TW" altLang="en-US" dirty="0"/>
              <a:t>導入零信任架構</a:t>
            </a:r>
            <a:r>
              <a:rPr lang="en-US" altLang="zh-TW" dirty="0"/>
              <a:t>(Zero Trust Architecture, ZTA)</a:t>
            </a:r>
          </a:p>
          <a:p>
            <a:r>
              <a:rPr lang="en-US" altLang="zh-TW" dirty="0"/>
              <a:t>USA</a:t>
            </a:r>
            <a:r>
              <a:rPr lang="zh-TW" altLang="en-US" dirty="0"/>
              <a:t>政府機構要在</a:t>
            </a:r>
            <a:r>
              <a:rPr lang="en-US" altLang="zh-TW" dirty="0"/>
              <a:t>60</a:t>
            </a:r>
            <a:r>
              <a:rPr lang="zh-TW" altLang="en-US" dirty="0"/>
              <a:t>天內，參考</a:t>
            </a:r>
            <a:r>
              <a:rPr lang="en-US" altLang="zh-TW" dirty="0"/>
              <a:t>NIST</a:t>
            </a:r>
            <a:r>
              <a:rPr lang="zh-TW" altLang="en-US" dirty="0"/>
              <a:t> </a:t>
            </a:r>
            <a:r>
              <a:rPr lang="en-US" altLang="zh-TW" dirty="0"/>
              <a:t>SP 800-27</a:t>
            </a:r>
            <a:r>
              <a:rPr lang="zh-TW" altLang="en-US" dirty="0"/>
              <a:t>的導入建議，制定實施</a:t>
            </a:r>
            <a:r>
              <a:rPr lang="en-US" altLang="zh-TW" dirty="0"/>
              <a:t>ZTA</a:t>
            </a:r>
            <a:r>
              <a:rPr lang="zh-TW" altLang="en-US" dirty="0"/>
              <a:t>計畫</a:t>
            </a:r>
            <a:endParaRPr lang="en-US" altLang="zh-TW" dirty="0"/>
          </a:p>
          <a:p>
            <a:pPr lvl="1"/>
            <a:r>
              <a:rPr lang="zh-TW" altLang="en-US" dirty="0"/>
              <a:t>企業網路邊界並不是單一存在，並且難以識別</a:t>
            </a:r>
            <a:endParaRPr lang="en-US" altLang="zh-TW" dirty="0"/>
          </a:p>
          <a:p>
            <a:pPr lvl="1"/>
            <a:r>
              <a:rPr lang="en-US" altLang="zh-TW" dirty="0"/>
              <a:t>BYOD</a:t>
            </a:r>
            <a:r>
              <a:rPr lang="zh-TW" altLang="en-US" dirty="0"/>
              <a:t>、雲端服務與遠端工作等新興存取方式</a:t>
            </a:r>
            <a:endParaRPr lang="en-US" altLang="zh-TW" dirty="0"/>
          </a:p>
          <a:p>
            <a:pPr lvl="1"/>
            <a:r>
              <a:rPr lang="zh-TW" altLang="en-US" dirty="0"/>
              <a:t>著重於資料與服務的保護</a:t>
            </a:r>
            <a:endParaRPr lang="en-US" altLang="zh-TW" dirty="0"/>
          </a:p>
          <a:p>
            <a:pPr lvl="1"/>
            <a:r>
              <a:rPr lang="zh-TW" altLang="en-US" dirty="0"/>
              <a:t>防止資料外洩與限制內部橫向移動</a:t>
            </a:r>
          </a:p>
        </p:txBody>
      </p:sp>
      <p:sp>
        <p:nvSpPr>
          <p:cNvPr id="4" name="矩形 3"/>
          <p:cNvSpPr/>
          <p:nvPr/>
        </p:nvSpPr>
        <p:spPr>
          <a:xfrm>
            <a:off x="3844387" y="6211669"/>
            <a:ext cx="5328592" cy="646331"/>
          </a:xfrm>
          <a:prstGeom prst="rect">
            <a:avLst/>
          </a:prstGeom>
        </p:spPr>
        <p:txBody>
          <a:bodyPr wrap="square">
            <a:spAutoFit/>
          </a:bodyPr>
          <a:lstStyle/>
          <a:p>
            <a:r>
              <a:rPr lang="en-US" altLang="zh-TW" dirty="0">
                <a:hlinkClick r:id="rId2"/>
              </a:rPr>
              <a:t>https://zerotrust.ithome.com.tw</a:t>
            </a:r>
          </a:p>
          <a:p>
            <a:r>
              <a:rPr lang="zh-TW" altLang="en-US" dirty="0">
                <a:hlinkClick r:id="rId2"/>
              </a:rPr>
              <a:t>https://csrc.nist.gov/publications/detail/sp/800-207/final</a:t>
            </a:r>
            <a:endParaRPr lang="zh-TW" altLang="en-US" dirty="0"/>
          </a:p>
        </p:txBody>
      </p:sp>
    </p:spTree>
    <p:extLst>
      <p:ext uri="{BB962C8B-B14F-4D97-AF65-F5344CB8AC3E}">
        <p14:creationId xmlns:p14="http://schemas.microsoft.com/office/powerpoint/2010/main" val="10318749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零信任</a:t>
            </a:r>
            <a:r>
              <a:rPr lang="en-US" altLang="zh-TW" b="1" dirty="0"/>
              <a:t>7</a:t>
            </a:r>
            <a:r>
              <a:rPr lang="zh-TW" altLang="en-US" b="1" dirty="0"/>
              <a:t>大原則</a:t>
            </a:r>
            <a:endParaRPr lang="zh-TW" altLang="en-US" dirty="0"/>
          </a:p>
        </p:txBody>
      </p:sp>
      <p:sp>
        <p:nvSpPr>
          <p:cNvPr id="3" name="內容版面配置區 2"/>
          <p:cNvSpPr>
            <a:spLocks noGrp="1"/>
          </p:cNvSpPr>
          <p:nvPr>
            <p:ph idx="1"/>
          </p:nvPr>
        </p:nvSpPr>
        <p:spPr>
          <a:xfrm>
            <a:off x="457200" y="1124744"/>
            <a:ext cx="8229600" cy="5256584"/>
          </a:xfrm>
        </p:spPr>
        <p:txBody>
          <a:bodyPr/>
          <a:lstStyle/>
          <a:p>
            <a:pPr marL="514350" indent="-514350">
              <a:buFont typeface="+mj-lt"/>
              <a:buAutoNum type="arabicPeriod"/>
            </a:pPr>
            <a:r>
              <a:rPr lang="zh-TW" altLang="en-US" sz="2400" b="1" dirty="0"/>
              <a:t>所有</a:t>
            </a:r>
            <a:r>
              <a:rPr lang="zh-TW" altLang="en-US" sz="2400" b="1" dirty="0">
                <a:solidFill>
                  <a:srgbClr val="C00000"/>
                </a:solidFill>
              </a:rPr>
              <a:t>資料來源</a:t>
            </a:r>
            <a:r>
              <a:rPr lang="zh-TW" altLang="en-US" sz="2400" b="1" dirty="0"/>
              <a:t>與</a:t>
            </a:r>
            <a:r>
              <a:rPr lang="zh-TW" altLang="en-US" sz="2400" b="1" dirty="0">
                <a:solidFill>
                  <a:srgbClr val="C00000"/>
                </a:solidFill>
              </a:rPr>
              <a:t>運算服務</a:t>
            </a:r>
            <a:r>
              <a:rPr lang="zh-TW" altLang="en-US" sz="2400" b="1" dirty="0"/>
              <a:t>都要被當作是資源</a:t>
            </a:r>
            <a:endParaRPr lang="zh-TW" altLang="en-US" sz="2400" dirty="0"/>
          </a:p>
          <a:p>
            <a:pPr marL="514350" indent="-514350">
              <a:buFont typeface="+mj-lt"/>
              <a:buAutoNum type="arabicPeriod"/>
            </a:pPr>
            <a:r>
              <a:rPr lang="zh-TW" altLang="en-US" sz="2400" b="1" dirty="0"/>
              <a:t>不管適合</a:t>
            </a:r>
            <a:r>
              <a:rPr lang="zh-TW" altLang="en-US" sz="2400" b="1" dirty="0">
                <a:solidFill>
                  <a:srgbClr val="C00000"/>
                </a:solidFill>
              </a:rPr>
              <a:t>哪個位置</a:t>
            </a:r>
            <a:r>
              <a:rPr lang="zh-TW" altLang="en-US" sz="2400" b="1" dirty="0"/>
              <a:t>的裝置通訊，都需確保安全</a:t>
            </a:r>
            <a:endParaRPr lang="zh-TW" altLang="en-US" sz="2400" dirty="0"/>
          </a:p>
          <a:p>
            <a:pPr marL="514350" indent="-514350">
              <a:buFont typeface="+mj-lt"/>
              <a:buAutoNum type="arabicPeriod"/>
            </a:pPr>
            <a:r>
              <a:rPr lang="zh-TW" altLang="en-US" sz="2400" b="1" dirty="0"/>
              <a:t>對於個別企業資源的存取要求，應該要</a:t>
            </a:r>
            <a:r>
              <a:rPr lang="zh-TW" altLang="en-US" sz="2400" b="1" dirty="0">
                <a:solidFill>
                  <a:srgbClr val="C00000"/>
                </a:solidFill>
              </a:rPr>
              <a:t>以每次連線</a:t>
            </a:r>
            <a:r>
              <a:rPr lang="zh-TW" altLang="en-US" sz="2400" b="1" dirty="0"/>
              <a:t>為基礎去許可</a:t>
            </a:r>
            <a:endParaRPr lang="zh-TW" altLang="en-US" sz="2400" dirty="0"/>
          </a:p>
          <a:p>
            <a:pPr marL="514350" indent="-514350">
              <a:buFont typeface="+mj-lt"/>
              <a:buAutoNum type="arabicPeriod"/>
            </a:pPr>
            <a:r>
              <a:rPr lang="zh-TW" altLang="en-US" sz="2400" b="1" dirty="0"/>
              <a:t>資源的存取應該要基於</a:t>
            </a:r>
            <a:r>
              <a:rPr lang="zh-TW" altLang="en-US" sz="2400" b="1" dirty="0">
                <a:solidFill>
                  <a:srgbClr val="C00000"/>
                </a:solidFill>
              </a:rPr>
              <a:t>客戶端識別</a:t>
            </a:r>
            <a:r>
              <a:rPr lang="zh-TW" altLang="en-US" sz="2400" b="1" dirty="0"/>
              <a:t>、</a:t>
            </a:r>
            <a:r>
              <a:rPr lang="zh-TW" altLang="en-US" sz="2400" b="1" dirty="0">
                <a:solidFill>
                  <a:srgbClr val="C00000"/>
                </a:solidFill>
              </a:rPr>
              <a:t>應用服務</a:t>
            </a:r>
            <a:r>
              <a:rPr lang="zh-TW" altLang="en-US" sz="2400" b="1" dirty="0"/>
              <a:t>，以及要求</a:t>
            </a:r>
            <a:r>
              <a:rPr lang="zh-TW" altLang="en-US" sz="2400" b="1" dirty="0">
                <a:solidFill>
                  <a:srgbClr val="C00000"/>
                </a:solidFill>
              </a:rPr>
              <a:t>存取資安</a:t>
            </a:r>
            <a:r>
              <a:rPr lang="zh-TW" altLang="en-US" sz="2400" b="1" dirty="0"/>
              <a:t>可觀察到的狀態，以及可能包括的</a:t>
            </a:r>
            <a:r>
              <a:rPr lang="zh-TW" altLang="en-US" sz="2400" b="1" dirty="0">
                <a:solidFill>
                  <a:srgbClr val="C00000"/>
                </a:solidFill>
              </a:rPr>
              <a:t>行為</a:t>
            </a:r>
            <a:r>
              <a:rPr lang="zh-TW" altLang="en-US" sz="2400" b="1" dirty="0"/>
              <a:t>或</a:t>
            </a:r>
            <a:r>
              <a:rPr lang="zh-TW" altLang="en-US" sz="2400" b="1" dirty="0">
                <a:solidFill>
                  <a:srgbClr val="C00000"/>
                </a:solidFill>
              </a:rPr>
              <a:t>環境</a:t>
            </a:r>
            <a:r>
              <a:rPr lang="zh-TW" altLang="en-US" sz="2400" b="1" dirty="0"/>
              <a:t>屬性，去</a:t>
            </a:r>
            <a:r>
              <a:rPr lang="zh-TW" altLang="en-US" sz="2400" b="1" dirty="0">
                <a:solidFill>
                  <a:srgbClr val="C00000"/>
                </a:solidFill>
              </a:rPr>
              <a:t>動態決定</a:t>
            </a:r>
          </a:p>
          <a:p>
            <a:pPr marL="514350" indent="-514350">
              <a:buFont typeface="+mj-lt"/>
              <a:buAutoNum type="arabicPeriod"/>
            </a:pPr>
            <a:r>
              <a:rPr lang="zh-TW" altLang="en-US" sz="2400" b="1" dirty="0"/>
              <a:t>企業</a:t>
            </a:r>
            <a:r>
              <a:rPr lang="zh-TW" altLang="en-US" sz="2400" b="1" dirty="0">
                <a:solidFill>
                  <a:srgbClr val="C00000"/>
                </a:solidFill>
              </a:rPr>
              <a:t>監控</a:t>
            </a:r>
            <a:r>
              <a:rPr lang="zh-TW" altLang="en-US" sz="2400" b="1" dirty="0"/>
              <a:t>與衡量所有擁有與相關資訊資產的正確性與安全狀態</a:t>
            </a:r>
            <a:endParaRPr lang="zh-TW" altLang="en-US" sz="2400" dirty="0"/>
          </a:p>
          <a:p>
            <a:pPr marL="514350" indent="-514350">
              <a:buFont typeface="+mj-lt"/>
              <a:buAutoNum type="arabicPeriod"/>
            </a:pPr>
            <a:r>
              <a:rPr lang="zh-TW" altLang="en-US" sz="2400" b="1" dirty="0"/>
              <a:t>在允許</a:t>
            </a:r>
            <a:r>
              <a:rPr lang="zh-TW" altLang="en-US" sz="2400" b="1" dirty="0">
                <a:solidFill>
                  <a:srgbClr val="C00000"/>
                </a:solidFill>
              </a:rPr>
              <a:t>存取</a:t>
            </a:r>
            <a:r>
              <a:rPr lang="zh-TW" altLang="en-US" sz="2400" b="1" dirty="0"/>
              <a:t>之前，所有的資源的身分鑑別與授權機制，都要</a:t>
            </a:r>
            <a:r>
              <a:rPr lang="zh-TW" altLang="en-US" sz="2400" b="1" dirty="0">
                <a:solidFill>
                  <a:srgbClr val="C00000"/>
                </a:solidFill>
              </a:rPr>
              <a:t>依監控結果動態決定</a:t>
            </a:r>
            <a:r>
              <a:rPr lang="zh-TW" altLang="en-US" sz="2400" b="1" dirty="0"/>
              <a:t>，並且嚴格落實</a:t>
            </a:r>
            <a:endParaRPr lang="zh-TW" altLang="en-US" sz="2400" dirty="0"/>
          </a:p>
          <a:p>
            <a:pPr marL="514350" indent="-514350">
              <a:buFont typeface="+mj-lt"/>
              <a:buAutoNum type="arabicPeriod"/>
            </a:pPr>
            <a:r>
              <a:rPr lang="zh-TW" altLang="en-US" sz="2400" b="1" dirty="0"/>
              <a:t>企業應該要盡可能收集有關</a:t>
            </a:r>
            <a:r>
              <a:rPr lang="zh-TW" altLang="en-US" sz="2400" b="1" dirty="0">
                <a:solidFill>
                  <a:srgbClr val="C00000"/>
                </a:solidFill>
              </a:rPr>
              <a:t>資訊資產</a:t>
            </a:r>
            <a:r>
              <a:rPr lang="zh-TW" altLang="en-US" sz="2400" b="1" dirty="0"/>
              <a:t>、</a:t>
            </a:r>
            <a:r>
              <a:rPr lang="zh-TW" altLang="en-US" sz="2400" b="1" dirty="0">
                <a:solidFill>
                  <a:srgbClr val="C00000"/>
                </a:solidFill>
              </a:rPr>
              <a:t>網路架構</a:t>
            </a:r>
            <a:r>
              <a:rPr lang="zh-TW" altLang="en-US" sz="2400" b="1" dirty="0"/>
              <a:t>、</a:t>
            </a:r>
            <a:r>
              <a:rPr lang="zh-TW" altLang="en-US" sz="2400" b="1" dirty="0">
                <a:solidFill>
                  <a:srgbClr val="C00000"/>
                </a:solidFill>
              </a:rPr>
              <a:t>骨幹</a:t>
            </a:r>
            <a:r>
              <a:rPr lang="zh-TW" altLang="en-US" sz="2400" b="1" dirty="0"/>
              <a:t>，以及</a:t>
            </a:r>
            <a:r>
              <a:rPr lang="zh-TW" altLang="en-US" sz="2400" b="1" dirty="0">
                <a:solidFill>
                  <a:srgbClr val="C00000"/>
                </a:solidFill>
              </a:rPr>
              <a:t>通訊的現況</a:t>
            </a:r>
            <a:r>
              <a:rPr lang="zh-TW" altLang="en-US" sz="2400" b="1" dirty="0"/>
              <a:t>，並用這些資訊來增進安全狀態</a:t>
            </a:r>
            <a:endParaRPr lang="zh-TW" altLang="en-US" sz="2400" dirty="0"/>
          </a:p>
        </p:txBody>
      </p:sp>
      <p:sp>
        <p:nvSpPr>
          <p:cNvPr id="4" name="矩形 3"/>
          <p:cNvSpPr/>
          <p:nvPr/>
        </p:nvSpPr>
        <p:spPr>
          <a:xfrm>
            <a:off x="4932040" y="6381328"/>
            <a:ext cx="4120937" cy="369332"/>
          </a:xfrm>
          <a:prstGeom prst="rect">
            <a:avLst/>
          </a:prstGeom>
        </p:spPr>
        <p:txBody>
          <a:bodyPr wrap="square">
            <a:spAutoFit/>
          </a:bodyPr>
          <a:lstStyle/>
          <a:p>
            <a:r>
              <a:rPr lang="zh-TW" altLang="en-US" dirty="0">
                <a:hlinkClick r:id="rId2"/>
              </a:rPr>
              <a:t>https://www.ithome.com.tw/news/145709</a:t>
            </a:r>
            <a:endParaRPr lang="zh-TW" altLang="en-US" dirty="0"/>
          </a:p>
        </p:txBody>
      </p:sp>
    </p:spTree>
    <p:extLst>
      <p:ext uri="{BB962C8B-B14F-4D97-AF65-F5344CB8AC3E}">
        <p14:creationId xmlns:p14="http://schemas.microsoft.com/office/powerpoint/2010/main" val="24397814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F8861C9-9B57-4BA4-8ADD-EE6C9EE7201A}"/>
              </a:ext>
            </a:extLst>
          </p:cNvPr>
          <p:cNvSpPr>
            <a:spLocks noGrp="1"/>
          </p:cNvSpPr>
          <p:nvPr>
            <p:ph type="title"/>
          </p:nvPr>
        </p:nvSpPr>
        <p:spPr/>
        <p:txBody>
          <a:bodyPr/>
          <a:lstStyle/>
          <a:p>
            <a:r>
              <a:rPr lang="en-US" altLang="zh-TW" dirty="0"/>
              <a:t>News</a:t>
            </a:r>
            <a:endParaRPr lang="zh-TW" altLang="en-US" dirty="0"/>
          </a:p>
        </p:txBody>
      </p:sp>
      <p:sp>
        <p:nvSpPr>
          <p:cNvPr id="5" name="內容版面配置區 4">
            <a:extLst>
              <a:ext uri="{FF2B5EF4-FFF2-40B4-BE49-F238E27FC236}">
                <a16:creationId xmlns:a16="http://schemas.microsoft.com/office/drawing/2014/main" id="{86CD4D5A-A358-4088-AC37-B456A2861DC2}"/>
              </a:ext>
            </a:extLst>
          </p:cNvPr>
          <p:cNvSpPr>
            <a:spLocks noGrp="1"/>
          </p:cNvSpPr>
          <p:nvPr>
            <p:ph idx="1"/>
          </p:nvPr>
        </p:nvSpPr>
        <p:spPr/>
        <p:txBody>
          <a:bodyPr/>
          <a:lstStyle/>
          <a:p>
            <a:r>
              <a:rPr lang="zh-TW" altLang="en-US" dirty="0"/>
              <a:t>醫療產業在網路安全支出</a:t>
            </a:r>
            <a:r>
              <a:rPr lang="en-US" altLang="zh-TW" dirty="0"/>
              <a:t>, </a:t>
            </a:r>
            <a:r>
              <a:rPr lang="zh-TW" altLang="en-US" dirty="0"/>
              <a:t>只有其他產業的一半</a:t>
            </a:r>
            <a:endParaRPr lang="en-US" altLang="zh-TW" dirty="0"/>
          </a:p>
          <a:p>
            <a:r>
              <a:rPr lang="en-US" altLang="zh-TW" dirty="0"/>
              <a:t>FortiGuard Labs</a:t>
            </a:r>
            <a:r>
              <a:rPr lang="zh-TW" altLang="en-US" dirty="0"/>
              <a:t>表示，</a:t>
            </a:r>
            <a:r>
              <a:rPr lang="en-US" altLang="zh-TW" dirty="0"/>
              <a:t>2017</a:t>
            </a:r>
            <a:r>
              <a:rPr lang="zh-TW" altLang="en-US" dirty="0"/>
              <a:t>年醫療機構每天平均有</a:t>
            </a:r>
            <a:r>
              <a:rPr lang="en-US" altLang="zh-TW" dirty="0"/>
              <a:t>3.2</a:t>
            </a:r>
            <a:r>
              <a:rPr lang="zh-TW" altLang="en-US" dirty="0"/>
              <a:t>萬件入侵攻擊，超出其他產業每天</a:t>
            </a:r>
            <a:r>
              <a:rPr lang="en-US" altLang="zh-TW" dirty="0"/>
              <a:t>1.43</a:t>
            </a:r>
            <a:r>
              <a:rPr lang="zh-TW" altLang="en-US" dirty="0"/>
              <a:t>萬件</a:t>
            </a:r>
            <a:endParaRPr lang="en-US" altLang="zh-TW" dirty="0"/>
          </a:p>
          <a:p>
            <a:pPr lvl="1"/>
            <a:r>
              <a:rPr lang="en-US" altLang="zh-TW" dirty="0"/>
              <a:t>MedStar Health</a:t>
            </a:r>
            <a:r>
              <a:rPr lang="zh-TW" altLang="en-US" dirty="0"/>
              <a:t>遭受勒索軟體攻擊，被迫關閉</a:t>
            </a:r>
            <a:r>
              <a:rPr lang="en-US" altLang="zh-TW" dirty="0"/>
              <a:t>email</a:t>
            </a:r>
            <a:r>
              <a:rPr lang="zh-TW" altLang="en-US" dirty="0"/>
              <a:t>和病歷資料庫，連續幾天無法提供癌症病患放射線治療</a:t>
            </a:r>
            <a:endParaRPr lang="en-US" altLang="zh-TW" dirty="0"/>
          </a:p>
        </p:txBody>
      </p:sp>
      <p:sp>
        <p:nvSpPr>
          <p:cNvPr id="6" name="矩形 5">
            <a:extLst>
              <a:ext uri="{FF2B5EF4-FFF2-40B4-BE49-F238E27FC236}">
                <a16:creationId xmlns:a16="http://schemas.microsoft.com/office/drawing/2014/main" id="{BDD1D91D-0BC8-4A03-B1DB-8FD21CC0F47B}"/>
              </a:ext>
            </a:extLst>
          </p:cNvPr>
          <p:cNvSpPr/>
          <p:nvPr/>
        </p:nvSpPr>
        <p:spPr>
          <a:xfrm>
            <a:off x="33265" y="6453336"/>
            <a:ext cx="8784976" cy="307777"/>
          </a:xfrm>
          <a:prstGeom prst="rect">
            <a:avLst/>
          </a:prstGeom>
        </p:spPr>
        <p:txBody>
          <a:bodyPr wrap="square">
            <a:spAutoFit/>
          </a:bodyPr>
          <a:lstStyle/>
          <a:p>
            <a:r>
              <a:rPr lang="zh-TW" altLang="en-US" sz="1400" dirty="0"/>
              <a:t>https://www.digitimes.com.tw/iot/article.asp?cat=158&amp;id=0000539318_B5T2E8BX2JFYHJ7RF5NDY</a:t>
            </a:r>
          </a:p>
        </p:txBody>
      </p:sp>
      <p:sp>
        <p:nvSpPr>
          <p:cNvPr id="3" name="圓角矩形圖說文字 2"/>
          <p:cNvSpPr/>
          <p:nvPr/>
        </p:nvSpPr>
        <p:spPr bwMode="auto">
          <a:xfrm>
            <a:off x="4788024" y="3933056"/>
            <a:ext cx="3600400" cy="1584176"/>
          </a:xfrm>
          <a:prstGeom prst="wedgeRoundRectCallout">
            <a:avLst>
              <a:gd name="adj1" fmla="val -80766"/>
              <a:gd name="adj2" fmla="val -73097"/>
              <a:gd name="adj3" fmla="val 16667"/>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3000" dirty="0">
                <a:solidFill>
                  <a:srgbClr val="FF0000"/>
                </a:solidFill>
              </a:rPr>
              <a:t>通常因為醫生或內部人員不小心開啟駭客寄送的郵件</a:t>
            </a:r>
          </a:p>
        </p:txBody>
      </p:sp>
    </p:spTree>
    <p:extLst>
      <p:ext uri="{BB962C8B-B14F-4D97-AF65-F5344CB8AC3E}">
        <p14:creationId xmlns:p14="http://schemas.microsoft.com/office/powerpoint/2010/main" val="21056564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64088" y="219240"/>
            <a:ext cx="3456384" cy="1152000"/>
          </a:xfrm>
        </p:spPr>
        <p:txBody>
          <a:bodyPr/>
          <a:lstStyle/>
          <a:p>
            <a:r>
              <a:rPr lang="zh-TW" altLang="en-US" dirty="0"/>
              <a:t>社交攻擊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6632"/>
            <a:ext cx="5256584" cy="6621452"/>
          </a:xfrm>
          <a:prstGeom prst="rect">
            <a:avLst/>
          </a:prstGeom>
        </p:spPr>
      </p:pic>
      <p:sp>
        <p:nvSpPr>
          <p:cNvPr id="4" name="矩形 3"/>
          <p:cNvSpPr/>
          <p:nvPr/>
        </p:nvSpPr>
        <p:spPr>
          <a:xfrm>
            <a:off x="4114778" y="1584659"/>
            <a:ext cx="4078361" cy="523220"/>
          </a:xfrm>
          <a:prstGeom prst="rect">
            <a:avLst/>
          </a:prstGeom>
        </p:spPr>
        <p:txBody>
          <a:bodyPr wrap="none">
            <a:spAutoFit/>
          </a:bodyPr>
          <a:lstStyle/>
          <a:p>
            <a:r>
              <a:rPr lang="zh-TW" altLang="en-US" sz="2800" b="1" dirty="0">
                <a:solidFill>
                  <a:srgbClr val="FF0000"/>
                </a:solidFill>
              </a:rPr>
              <a:t>brkco290001@gmail.com</a:t>
            </a:r>
          </a:p>
        </p:txBody>
      </p:sp>
      <p:sp>
        <p:nvSpPr>
          <p:cNvPr id="5" name="矩形 4"/>
          <p:cNvSpPr/>
          <p:nvPr/>
        </p:nvSpPr>
        <p:spPr>
          <a:xfrm>
            <a:off x="2123728" y="4725144"/>
            <a:ext cx="5054525" cy="523220"/>
          </a:xfrm>
          <a:prstGeom prst="rect">
            <a:avLst/>
          </a:prstGeom>
        </p:spPr>
        <p:txBody>
          <a:bodyPr wrap="none">
            <a:spAutoFit/>
          </a:bodyPr>
          <a:lstStyle/>
          <a:p>
            <a:r>
              <a:rPr lang="en-US" altLang="zh-TW" sz="2800" b="1" dirty="0">
                <a:solidFill>
                  <a:srgbClr val="FF0000"/>
                </a:solidFill>
              </a:rPr>
              <a:t>president@kmu.edu.tw </a:t>
            </a:r>
            <a:r>
              <a:rPr lang="zh-TW" altLang="en-US" sz="2800" b="1" dirty="0">
                <a:solidFill>
                  <a:srgbClr val="FF0000"/>
                </a:solidFill>
              </a:rPr>
              <a:t>才對嘛</a:t>
            </a:r>
            <a:r>
              <a:rPr lang="en-US" altLang="zh-TW" sz="2800" b="1" dirty="0">
                <a:solidFill>
                  <a:srgbClr val="FF0000"/>
                </a:solidFill>
              </a:rPr>
              <a:t>!</a:t>
            </a:r>
            <a:endParaRPr lang="zh-TW" altLang="en-US" sz="2800" b="1" dirty="0">
              <a:solidFill>
                <a:srgbClr val="FF0000"/>
              </a:solidFill>
            </a:endParaRPr>
          </a:p>
        </p:txBody>
      </p:sp>
    </p:spTree>
    <p:extLst>
      <p:ext uri="{BB962C8B-B14F-4D97-AF65-F5344CB8AC3E}">
        <p14:creationId xmlns:p14="http://schemas.microsoft.com/office/powerpoint/2010/main" val="18078604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a:extLst>
              <a:ext uri="{FF2B5EF4-FFF2-40B4-BE49-F238E27FC236}">
                <a16:creationId xmlns:a16="http://schemas.microsoft.com/office/drawing/2014/main" id="{BB3100A8-55EE-47F4-948A-8E383B245D8C}"/>
              </a:ext>
            </a:extLst>
          </p:cNvPr>
          <p:cNvSpPr>
            <a:spLocks noGrp="1"/>
          </p:cNvSpPr>
          <p:nvPr>
            <p:ph type="title" idx="4294967295"/>
          </p:nvPr>
        </p:nvSpPr>
        <p:spPr>
          <a:xfrm>
            <a:off x="391681" y="227881"/>
            <a:ext cx="8228160" cy="911520"/>
          </a:xfrm>
        </p:spPr>
        <p:txBody>
          <a:bodyPr/>
          <a:lstStyle/>
          <a:p>
            <a:r>
              <a:rPr lang="en-US" altLang="zh-TW" sz="3991" dirty="0">
                <a:latin typeface="Noto Sans CJK TC Medium"/>
              </a:rPr>
              <a:t>KMU107</a:t>
            </a:r>
            <a:r>
              <a:rPr lang="zh-TW" altLang="en-US" sz="3991" dirty="0">
                <a:latin typeface="Noto Sans CJK TC Medium"/>
              </a:rPr>
              <a:t>年上半年演練結果</a:t>
            </a:r>
          </a:p>
        </p:txBody>
      </p:sp>
      <p:sp>
        <p:nvSpPr>
          <p:cNvPr id="48131" name="文字版面配置區 2">
            <a:extLst>
              <a:ext uri="{FF2B5EF4-FFF2-40B4-BE49-F238E27FC236}">
                <a16:creationId xmlns:a16="http://schemas.microsoft.com/office/drawing/2014/main" id="{957CF32A-8A51-4534-A14D-CD1C19AC2F16}"/>
              </a:ext>
            </a:extLst>
          </p:cNvPr>
          <p:cNvSpPr>
            <a:spLocks noGrp="1"/>
          </p:cNvSpPr>
          <p:nvPr>
            <p:ph type="body" idx="4294967295"/>
          </p:nvPr>
        </p:nvSpPr>
        <p:spPr/>
        <p:txBody>
          <a:bodyPr/>
          <a:lstStyle/>
          <a:p>
            <a:endParaRPr lang="en-US" altLang="zh-TW" dirty="0"/>
          </a:p>
          <a:p>
            <a:endParaRPr lang="en-US" altLang="zh-TW" dirty="0"/>
          </a:p>
        </p:txBody>
      </p:sp>
      <p:pic>
        <p:nvPicPr>
          <p:cNvPr id="48132" name="Picture 4">
            <a:extLst>
              <a:ext uri="{FF2B5EF4-FFF2-40B4-BE49-F238E27FC236}">
                <a16:creationId xmlns:a16="http://schemas.microsoft.com/office/drawing/2014/main" id="{93EAE5FF-64B8-4F00-BB9D-390A521DE8E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1" y="1960201"/>
            <a:ext cx="9139680" cy="374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4716016" y="6344655"/>
            <a:ext cx="3304110"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高醫相關資料</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感謝圖資處提供</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6387949"/>
      </p:ext>
    </p:extLst>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a:extLst>
              <a:ext uri="{FF2B5EF4-FFF2-40B4-BE49-F238E27FC236}">
                <a16:creationId xmlns:a16="http://schemas.microsoft.com/office/drawing/2014/main" id="{B01CF8DA-7A44-4D60-AF29-BC4A9883A872}"/>
              </a:ext>
            </a:extLst>
          </p:cNvPr>
          <p:cNvSpPr>
            <a:spLocks noGrp="1"/>
          </p:cNvSpPr>
          <p:nvPr>
            <p:ph type="title" idx="4294967295"/>
          </p:nvPr>
        </p:nvSpPr>
        <p:spPr>
          <a:xfrm>
            <a:off x="587521" y="389641"/>
            <a:ext cx="8228160" cy="769441"/>
          </a:xfrm>
        </p:spPr>
        <p:txBody>
          <a:bodyPr>
            <a:spAutoFit/>
          </a:bodyPr>
          <a:lstStyle/>
          <a:p>
            <a:r>
              <a:rPr lang="en-US" altLang="zh-TW" dirty="0">
                <a:latin typeface="Noto Sans CJK TC"/>
              </a:rPr>
              <a:t>KMU107</a:t>
            </a:r>
            <a:r>
              <a:rPr lang="zh-TW" altLang="en-US" dirty="0">
                <a:latin typeface="Noto Sans CJK TC"/>
              </a:rPr>
              <a:t>上半年校內演練信件</a:t>
            </a:r>
          </a:p>
        </p:txBody>
      </p:sp>
      <p:pic>
        <p:nvPicPr>
          <p:cNvPr id="5" name="圖片 3">
            <a:extLst>
              <a:ext uri="{FF2B5EF4-FFF2-40B4-BE49-F238E27FC236}">
                <a16:creationId xmlns:a16="http://schemas.microsoft.com/office/drawing/2014/main" id="{84AC6B0E-F95D-4E67-853C-4620E161D1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8" y="1340768"/>
            <a:ext cx="9151818" cy="527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80734"/>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221" y="118117"/>
            <a:ext cx="7184924" cy="6707393"/>
          </a:xfrm>
          <a:prstGeom prst="rect">
            <a:avLst/>
          </a:prstGeom>
        </p:spPr>
      </p:pic>
    </p:spTree>
    <p:extLst>
      <p:ext uri="{BB962C8B-B14F-4D97-AF65-F5344CB8AC3E}">
        <p14:creationId xmlns:p14="http://schemas.microsoft.com/office/powerpoint/2010/main" val="755759025"/>
      </p:ext>
    </p:extLst>
  </p:cSld>
  <p:clrMapOvr>
    <a:masterClrMapping/>
  </p:clrMapOvr>
  <p:transition spd="slow">
    <p:cu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圖片 1">
            <a:extLst>
              <a:ext uri="{FF2B5EF4-FFF2-40B4-BE49-F238E27FC236}">
                <a16:creationId xmlns:a16="http://schemas.microsoft.com/office/drawing/2014/main" id="{D75D28F0-4017-451E-B27F-EAE16D0FDE4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3361" y="227881"/>
            <a:ext cx="8164800" cy="6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角矩形 2">
            <a:extLst>
              <a:ext uri="{FF2B5EF4-FFF2-40B4-BE49-F238E27FC236}">
                <a16:creationId xmlns:a16="http://schemas.microsoft.com/office/drawing/2014/main" id="{C30EA008-32C9-4855-A64F-D7D9ADD4E3FA}"/>
              </a:ext>
            </a:extLst>
          </p:cNvPr>
          <p:cNvSpPr/>
          <p:nvPr/>
        </p:nvSpPr>
        <p:spPr bwMode="auto">
          <a:xfrm>
            <a:off x="979201" y="6368041"/>
            <a:ext cx="3528000" cy="358560"/>
          </a:xfrm>
          <a:prstGeom prst="roundRect">
            <a:avLst/>
          </a:prstGeom>
          <a:noFill/>
          <a:ln w="38100">
            <a:solidFill>
              <a:srgbClr val="FF0000"/>
            </a:solidFill>
            <a:headEnd type="none" w="med" len="med"/>
            <a:tailEnd type="none" w="med" len="med"/>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8882166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801" y="1469161"/>
            <a:ext cx="5160960" cy="522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7761" y="1811881"/>
            <a:ext cx="5878080" cy="45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標題 3"/>
          <p:cNvSpPr>
            <a:spLocks noGrp="1"/>
          </p:cNvSpPr>
          <p:nvPr>
            <p:ph type="title"/>
          </p:nvPr>
        </p:nvSpPr>
        <p:spPr/>
        <p:txBody>
          <a:bodyPr/>
          <a:lstStyle/>
          <a:p>
            <a:r>
              <a:rPr lang="zh-TW" altLang="en-US">
                <a:solidFill>
                  <a:srgbClr val="C00000"/>
                </a:solidFill>
              </a:rPr>
              <a:t>釣魚網站 </a:t>
            </a:r>
            <a:r>
              <a:rPr lang="en-US" altLang="zh-TW">
                <a:solidFill>
                  <a:srgbClr val="C00000"/>
                </a:solidFill>
              </a:rPr>
              <a:t>(</a:t>
            </a:r>
            <a:r>
              <a:rPr lang="zh-TW" altLang="en-US">
                <a:solidFill>
                  <a:srgbClr val="C00000"/>
                </a:solidFill>
              </a:rPr>
              <a:t>多像官網啊</a:t>
            </a:r>
            <a:r>
              <a:rPr lang="en-US" altLang="zh-TW">
                <a:solidFill>
                  <a:srgbClr val="C00000"/>
                </a:solidFill>
              </a:rPr>
              <a:t>!)</a:t>
            </a:r>
            <a:endParaRPr lang="zh-TW" altLang="en-US">
              <a:solidFill>
                <a:srgbClr val="C00000"/>
              </a:solidFill>
            </a:endParaRPr>
          </a:p>
        </p:txBody>
      </p:sp>
      <p:sp>
        <p:nvSpPr>
          <p:cNvPr id="76805" name="內容版面配置區 5"/>
          <p:cNvSpPr>
            <a:spLocks noGrp="1"/>
          </p:cNvSpPr>
          <p:nvPr>
            <p:ph idx="1"/>
          </p:nvPr>
        </p:nvSpPr>
        <p:spPr>
          <a:xfrm>
            <a:off x="5211361" y="2318760"/>
            <a:ext cx="3853440" cy="3352320"/>
          </a:xfrm>
        </p:spPr>
        <p:txBody>
          <a:bodyPr/>
          <a:lstStyle/>
          <a:p>
            <a:pPr marL="0" indent="0">
              <a:buNone/>
            </a:pPr>
            <a:r>
              <a:rPr lang="zh-TW" altLang="en-US">
                <a:solidFill>
                  <a:srgbClr val="C00000"/>
                </a:solidFill>
              </a:rPr>
              <a:t>請注意釣魚網站的網址</a:t>
            </a:r>
            <a:r>
              <a:rPr lang="en-US" altLang="zh-TW">
                <a:solidFill>
                  <a:srgbClr val="C00000"/>
                </a:solidFill>
              </a:rPr>
              <a:t/>
            </a:r>
            <a:br>
              <a:rPr lang="en-US" altLang="zh-TW">
                <a:solidFill>
                  <a:srgbClr val="C00000"/>
                </a:solidFill>
              </a:rPr>
            </a:br>
            <a:r>
              <a:rPr lang="zh-TW" altLang="en-US">
                <a:solidFill>
                  <a:srgbClr val="C00000"/>
                </a:solidFill>
              </a:rPr>
              <a:t>非 </a:t>
            </a:r>
            <a:r>
              <a:rPr lang="en-US" altLang="zh-TW">
                <a:solidFill>
                  <a:srgbClr val="C00000"/>
                </a:solidFill>
              </a:rPr>
              <a:t>kmu.edu.tw</a:t>
            </a:r>
          </a:p>
          <a:p>
            <a:pPr marL="0" indent="0">
              <a:buNone/>
            </a:pPr>
            <a:r>
              <a:rPr lang="zh-TW" altLang="en-US">
                <a:solidFill>
                  <a:srgbClr val="C00000"/>
                </a:solidFill>
              </a:rPr>
              <a:t>不要上當</a:t>
            </a:r>
          </a:p>
        </p:txBody>
      </p:sp>
    </p:spTree>
    <p:extLst>
      <p:ext uri="{BB962C8B-B14F-4D97-AF65-F5344CB8AC3E}">
        <p14:creationId xmlns:p14="http://schemas.microsoft.com/office/powerpoint/2010/main" val="8241793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1"/>
          <p:cNvSpPr>
            <a:spLocks noChangeArrowheads="1"/>
          </p:cNvSpPr>
          <p:nvPr/>
        </p:nvSpPr>
        <p:spPr bwMode="auto">
          <a:xfrm>
            <a:off x="456481" y="358921"/>
            <a:ext cx="8491680" cy="109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66"/>
              <a:t>新型態病毒, 號稱微軟或其他防毒公司, 但其網址 是個奇怪的地方, 不要點, 直接打X關掉就好</a:t>
            </a:r>
          </a:p>
        </p:txBody>
      </p:sp>
      <p:pic>
        <p:nvPicPr>
          <p:cNvPr id="808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041" y="1600201"/>
            <a:ext cx="9063360" cy="515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2588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noChangeArrowheads="1"/>
          </p:cNvSpPr>
          <p:nvPr>
            <p:ph type="title"/>
          </p:nvPr>
        </p:nvSpPr>
        <p:spPr>
          <a:xfrm>
            <a:off x="406081" y="219240"/>
            <a:ext cx="8477280" cy="1152000"/>
          </a:xfrm>
        </p:spPr>
        <p:txBody>
          <a:bodyPr/>
          <a:lstStyle/>
          <a:p>
            <a:r>
              <a:rPr lang="en-US" altLang="zh-TW"/>
              <a:t>Facebook/</a:t>
            </a:r>
            <a:r>
              <a:rPr lang="zh-TW" altLang="en-US"/>
              <a:t>簡訊詐騙</a:t>
            </a:r>
          </a:p>
        </p:txBody>
      </p:sp>
      <p:pic>
        <p:nvPicPr>
          <p:cNvPr id="53251" name="Picture 3"/>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364041"/>
            <a:ext cx="4818240" cy="382032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5" descr="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761" y="3429001"/>
            <a:ext cx="5182560" cy="33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53441" y="1865161"/>
            <a:ext cx="4338720" cy="148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272706"/>
      </p:ext>
    </p:extLst>
  </p:cSld>
  <p:clrMapOvr>
    <a:masterClrMapping/>
  </p:clrMapOvr>
  <p:transition spd="slow">
    <p:cu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noChangeArrowheads="1"/>
          </p:cNvSpPr>
          <p:nvPr>
            <p:ph type="title"/>
          </p:nvPr>
        </p:nvSpPr>
        <p:spPr/>
        <p:txBody>
          <a:bodyPr/>
          <a:lstStyle/>
          <a:p>
            <a:r>
              <a:rPr lang="en-US" altLang="zh-TW"/>
              <a:t>FB</a:t>
            </a:r>
            <a:r>
              <a:rPr lang="zh-TW" altLang="en-US"/>
              <a:t>社群詐騙</a:t>
            </a:r>
          </a:p>
        </p:txBody>
      </p:sp>
      <p:pic>
        <p:nvPicPr>
          <p:cNvPr id="8" name="圖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371241"/>
            <a:ext cx="3747858" cy="5240219"/>
          </a:xfrm>
          <a:prstGeom prst="rect">
            <a:avLst/>
          </a:prstGeom>
          <a:ln>
            <a:noFill/>
          </a:ln>
          <a:effectLst>
            <a:softEdge rad="112500"/>
          </a:effectLst>
        </p:spPr>
      </p:pic>
      <p:pic>
        <p:nvPicPr>
          <p:cNvPr id="3" name="圖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61602" y="2383920"/>
            <a:ext cx="5682398" cy="2678406"/>
          </a:xfrm>
          <a:prstGeom prst="rect">
            <a:avLst/>
          </a:prstGeom>
          <a:ln>
            <a:noFill/>
          </a:ln>
          <a:effectLst>
            <a:softEdge rad="112500"/>
          </a:effectLst>
        </p:spPr>
      </p:pic>
    </p:spTree>
    <p:extLst>
      <p:ext uri="{BB962C8B-B14F-4D97-AF65-F5344CB8AC3E}">
        <p14:creationId xmlns:p14="http://schemas.microsoft.com/office/powerpoint/2010/main" val="2890414908"/>
      </p:ext>
    </p:extLst>
  </p:cSld>
  <p:clrMapOvr>
    <a:masterClrMapping/>
  </p:clrMapOvr>
  <p:transition spd="slow">
    <p:cu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0808" y="97808"/>
            <a:ext cx="6597067" cy="6663779"/>
          </a:xfrm>
          <a:prstGeom prst="rect">
            <a:avLst/>
          </a:prstGeom>
        </p:spPr>
      </p:pic>
    </p:spTree>
    <p:extLst>
      <p:ext uri="{BB962C8B-B14F-4D97-AF65-F5344CB8AC3E}">
        <p14:creationId xmlns:p14="http://schemas.microsoft.com/office/powerpoint/2010/main" val="1053454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noChangeArrowheads="1"/>
          </p:cNvSpPr>
          <p:nvPr>
            <p:ph type="title"/>
          </p:nvPr>
        </p:nvSpPr>
        <p:spPr/>
        <p:txBody>
          <a:bodyPr/>
          <a:lstStyle/>
          <a:p>
            <a:r>
              <a:rPr lang="zh-TW" altLang="en-US" b="1"/>
              <a:t>社交工程攻擊預防方法</a:t>
            </a:r>
          </a:p>
        </p:txBody>
      </p:sp>
      <p:sp>
        <p:nvSpPr>
          <p:cNvPr id="88067" name="內容版面配置區 3"/>
          <p:cNvSpPr>
            <a:spLocks noGrp="1" noChangeArrowheads="1"/>
          </p:cNvSpPr>
          <p:nvPr>
            <p:ph idx="1"/>
          </p:nvPr>
        </p:nvSpPr>
        <p:spPr>
          <a:xfrm>
            <a:off x="195841" y="1752841"/>
            <a:ext cx="8687520" cy="4746081"/>
          </a:xfrm>
        </p:spPr>
        <p:txBody>
          <a:bodyPr/>
          <a:lstStyle/>
          <a:p>
            <a:pPr marL="0" indent="0">
              <a:buNone/>
              <a:defRPr/>
            </a:pPr>
            <a:r>
              <a:rPr lang="zh-TW" altLang="en-US" b="1" dirty="0">
                <a:latin typeface="+mj-ea"/>
                <a:ea typeface="+mj-ea"/>
              </a:rPr>
              <a:t>網路釣魚</a:t>
            </a:r>
            <a:r>
              <a:rPr lang="zh-TW" altLang="en-US" dirty="0">
                <a:latin typeface="+mj-ea"/>
                <a:ea typeface="+mj-ea"/>
              </a:rPr>
              <a:t>：</a:t>
            </a:r>
            <a:r>
              <a:rPr lang="zh-TW" altLang="en-US" b="1" dirty="0">
                <a:solidFill>
                  <a:srgbClr val="E74C3C"/>
                </a:solidFill>
                <a:latin typeface="+mj-ea"/>
                <a:ea typeface="+mj-ea"/>
              </a:rPr>
              <a:t>偽裝之網站</a:t>
            </a:r>
            <a:r>
              <a:rPr lang="zh-TW" altLang="en-US" dirty="0">
                <a:latin typeface="+mj-ea"/>
                <a:ea typeface="+mj-ea"/>
              </a:rPr>
              <a:t>以騙取帳號及通行碼</a:t>
            </a:r>
          </a:p>
          <a:p>
            <a:pPr marL="0" indent="0">
              <a:buNone/>
              <a:defRPr/>
            </a:pPr>
            <a:r>
              <a:rPr lang="zh-TW" altLang="en-US" b="1" dirty="0">
                <a:latin typeface="+mj-ea"/>
                <a:ea typeface="+mj-ea"/>
              </a:rPr>
              <a:t>垃圾郵件</a:t>
            </a:r>
            <a:r>
              <a:rPr lang="zh-TW" altLang="en-US" dirty="0">
                <a:latin typeface="+mj-ea"/>
                <a:ea typeface="+mj-ea"/>
              </a:rPr>
              <a:t>：利用</a:t>
            </a:r>
            <a:r>
              <a:rPr lang="en-US" altLang="zh-TW" dirty="0">
                <a:latin typeface="+mj-ea"/>
                <a:ea typeface="+mj-ea"/>
              </a:rPr>
              <a:t>Email</a:t>
            </a:r>
            <a:r>
              <a:rPr lang="zh-TW" altLang="en-US" dirty="0">
                <a:latin typeface="+mj-ea"/>
                <a:ea typeface="+mj-ea"/>
              </a:rPr>
              <a:t>誘騙使用者</a:t>
            </a:r>
            <a:r>
              <a:rPr lang="zh-TW" altLang="en-US" b="1" dirty="0">
                <a:solidFill>
                  <a:srgbClr val="E74C3C"/>
                </a:solidFill>
                <a:latin typeface="+mj-ea"/>
                <a:ea typeface="+mj-ea"/>
              </a:rPr>
              <a:t>開啟檔案、圖片或連結</a:t>
            </a:r>
            <a:r>
              <a:rPr lang="zh-TW" altLang="en-US" dirty="0">
                <a:latin typeface="+mj-ea"/>
                <a:ea typeface="+mj-ea"/>
              </a:rPr>
              <a:t>，以植入惡意程式、暗中收集機敏性資料</a:t>
            </a:r>
            <a:endParaRPr lang="en-US" altLang="zh-TW" dirty="0">
              <a:latin typeface="+mj-ea"/>
              <a:ea typeface="+mj-ea"/>
            </a:endParaRPr>
          </a:p>
          <a:p>
            <a:pPr>
              <a:defRPr/>
            </a:pPr>
            <a:r>
              <a:rPr lang="zh-TW" altLang="en-US" sz="2540" dirty="0">
                <a:latin typeface="+mj-ea"/>
                <a:ea typeface="+mj-ea"/>
              </a:rPr>
              <a:t>提高警覺，不開啟可疑信件，如</a:t>
            </a:r>
            <a:r>
              <a:rPr lang="en-US" altLang="zh-TW" sz="2540" dirty="0">
                <a:latin typeface="+mj-ea"/>
                <a:ea typeface="+mj-ea"/>
              </a:rPr>
              <a:t>︰</a:t>
            </a:r>
            <a:r>
              <a:rPr lang="zh-TW" altLang="en-US" sz="2540" dirty="0">
                <a:latin typeface="+mj-ea"/>
                <a:ea typeface="+mj-ea"/>
              </a:rPr>
              <a:t>寄信人不明且信件主旨與本校事務無關，</a:t>
            </a:r>
          </a:p>
          <a:p>
            <a:pPr>
              <a:defRPr/>
            </a:pPr>
            <a:r>
              <a:rPr lang="zh-TW" altLang="en-US" sz="2540" dirty="0">
                <a:latin typeface="+mj-ea"/>
                <a:ea typeface="+mj-ea"/>
              </a:rPr>
              <a:t>必要時可請圖資處資安人員協助判斷。</a:t>
            </a:r>
          </a:p>
          <a:p>
            <a:pPr>
              <a:defRPr/>
            </a:pPr>
            <a:r>
              <a:rPr lang="zh-TW" altLang="en-US" sz="2540" dirty="0">
                <a:latin typeface="+mj-ea"/>
                <a:ea typeface="+mj-ea"/>
              </a:rPr>
              <a:t>如果對信件主旨非常好奇，可自行利用網路搜尋引擎進行搜尋。</a:t>
            </a:r>
            <a:r>
              <a:rPr lang="en-US" altLang="zh-TW" sz="2540" dirty="0">
                <a:latin typeface="+mj-ea"/>
                <a:ea typeface="+mj-ea"/>
              </a:rPr>
              <a:t>		</a:t>
            </a:r>
            <a:r>
              <a:rPr lang="zh-TW" altLang="en-US" dirty="0">
                <a:solidFill>
                  <a:schemeClr val="tx1">
                    <a:lumMod val="50000"/>
                    <a:lumOff val="50000"/>
                  </a:schemeClr>
                </a:solidFill>
                <a:latin typeface="+mj-ea"/>
                <a:ea typeface="+mj-ea"/>
                <a:cs typeface="Times New Roman" panose="02020603050405020304" pitchFamily="18" charset="0"/>
                <a:hlinkClick r:id="rId2"/>
              </a:rPr>
              <a:t>https://isecure.kmu.edu.tw</a:t>
            </a:r>
            <a:endParaRPr lang="en-US" altLang="zh-TW" dirty="0">
              <a:latin typeface="+mj-ea"/>
              <a:ea typeface="+mj-ea"/>
            </a:endParaRPr>
          </a:p>
          <a:p>
            <a:pPr marL="0" indent="0">
              <a:buNone/>
              <a:defRPr/>
            </a:pPr>
            <a:r>
              <a:rPr lang="zh-TW" altLang="en-US" sz="2540" dirty="0">
                <a:latin typeface="+mj-ea"/>
                <a:ea typeface="+mj-ea"/>
              </a:rPr>
              <a:t>測試你的辨識能力 </a:t>
            </a:r>
            <a:r>
              <a:rPr lang="en-US" altLang="zh-TW" sz="2540" dirty="0">
                <a:latin typeface="+mj-ea"/>
                <a:ea typeface="+mj-ea"/>
              </a:rPr>
              <a:t>	</a:t>
            </a:r>
            <a:r>
              <a:rPr lang="en-US" altLang="zh-TW" dirty="0">
                <a:latin typeface="+mj-ea"/>
                <a:ea typeface="+mj-ea"/>
                <a:cs typeface="Times New Roman" panose="02020603050405020304" pitchFamily="18" charset="0"/>
                <a:hlinkClick r:id="rId3"/>
              </a:rPr>
              <a:t>https://phishingquiz.withgoogle.com</a:t>
            </a:r>
            <a:endParaRPr lang="zh-TW" altLang="en-US" dirty="0">
              <a:latin typeface="+mj-ea"/>
              <a:ea typeface="+mj-ea"/>
              <a:cs typeface="Times New Roman" panose="02020603050405020304" pitchFamily="18" charset="0"/>
            </a:endParaRPr>
          </a:p>
        </p:txBody>
      </p:sp>
    </p:spTree>
    <p:extLst>
      <p:ext uri="{BB962C8B-B14F-4D97-AF65-F5344CB8AC3E}">
        <p14:creationId xmlns:p14="http://schemas.microsoft.com/office/powerpoint/2010/main" val="439365498"/>
      </p:ext>
    </p:extLst>
  </p:cSld>
  <p:clrMapOvr>
    <a:masterClrMapping/>
  </p:clrMapOvr>
  <p:transition spd="slow">
    <p:cu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不小心開啟駭客寄送的郵件</a:t>
            </a:r>
          </a:p>
        </p:txBody>
      </p:sp>
      <p:pic>
        <p:nvPicPr>
          <p:cNvPr id="4" name="圖片 3">
            <a:hlinkClick r:id="rId2"/>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1340768"/>
            <a:ext cx="8294480" cy="5111774"/>
          </a:xfrm>
          <a:prstGeom prst="rect">
            <a:avLst/>
          </a:prstGeom>
        </p:spPr>
      </p:pic>
      <p:sp>
        <p:nvSpPr>
          <p:cNvPr id="5" name="矩形 4"/>
          <p:cNvSpPr/>
          <p:nvPr/>
        </p:nvSpPr>
        <p:spPr>
          <a:xfrm>
            <a:off x="5255568" y="6513883"/>
            <a:ext cx="3888432" cy="307777"/>
          </a:xfrm>
          <a:prstGeom prst="rect">
            <a:avLst/>
          </a:prstGeom>
        </p:spPr>
        <p:txBody>
          <a:bodyPr wrap="square">
            <a:spAutoFit/>
          </a:bodyPr>
          <a:lstStyle/>
          <a:p>
            <a:r>
              <a:rPr lang="zh-TW" altLang="en-US" sz="1400" dirty="0"/>
              <a:t>https://www.youtube.com/watch?v=8DqE21SBHl0</a:t>
            </a:r>
          </a:p>
        </p:txBody>
      </p:sp>
    </p:spTree>
    <p:extLst>
      <p:ext uri="{BB962C8B-B14F-4D97-AF65-F5344CB8AC3E}">
        <p14:creationId xmlns:p14="http://schemas.microsoft.com/office/powerpoint/2010/main" val="31073727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A093174-8426-4828-B99A-51610DC24A23}"/>
              </a:ext>
            </a:extLst>
          </p:cNvPr>
          <p:cNvSpPr>
            <a:spLocks noGrp="1"/>
          </p:cNvSpPr>
          <p:nvPr>
            <p:ph type="title"/>
          </p:nvPr>
        </p:nvSpPr>
        <p:spPr/>
        <p:txBody>
          <a:bodyPr/>
          <a:lstStyle/>
          <a:p>
            <a:r>
              <a:rPr lang="zh-TW" altLang="en-US" dirty="0"/>
              <a:t>最新漏洞</a:t>
            </a:r>
          </a:p>
        </p:txBody>
      </p:sp>
      <p:sp>
        <p:nvSpPr>
          <p:cNvPr id="3" name="內容版面配置區 2">
            <a:extLst>
              <a:ext uri="{FF2B5EF4-FFF2-40B4-BE49-F238E27FC236}">
                <a16:creationId xmlns:a16="http://schemas.microsoft.com/office/drawing/2014/main" id="{7EEFBCE1-6955-4B16-93DD-47E45CCD989C}"/>
              </a:ext>
            </a:extLst>
          </p:cNvPr>
          <p:cNvSpPr>
            <a:spLocks noGrp="1"/>
          </p:cNvSpPr>
          <p:nvPr>
            <p:ph idx="1"/>
          </p:nvPr>
        </p:nvSpPr>
        <p:spPr>
          <a:xfrm>
            <a:off x="338676" y="1099961"/>
            <a:ext cx="8229600" cy="4953000"/>
          </a:xfrm>
        </p:spPr>
        <p:txBody>
          <a:bodyPr/>
          <a:lstStyle/>
          <a:p>
            <a:r>
              <a:rPr lang="en-US" altLang="zh-TW" dirty="0"/>
              <a:t>https://yaraify.abuse.ch/yarahub</a:t>
            </a:r>
          </a:p>
          <a:p>
            <a:r>
              <a:rPr lang="en-US" altLang="zh-TW" dirty="0"/>
              <a:t>https://bazaar.abuse.ch/browse</a:t>
            </a:r>
            <a:endParaRPr lang="zh-TW" altLang="en-US" dirty="0"/>
          </a:p>
        </p:txBody>
      </p:sp>
      <p:pic>
        <p:nvPicPr>
          <p:cNvPr id="5" name="圖片 4">
            <a:extLst>
              <a:ext uri="{FF2B5EF4-FFF2-40B4-BE49-F238E27FC236}">
                <a16:creationId xmlns:a16="http://schemas.microsoft.com/office/drawing/2014/main" id="{FBE47E92-A90B-4C97-B90D-51158760E768}"/>
              </a:ext>
            </a:extLst>
          </p:cNvPr>
          <p:cNvPicPr>
            <a:picLocks noChangeAspect="1"/>
          </p:cNvPicPr>
          <p:nvPr/>
        </p:nvPicPr>
        <p:blipFill>
          <a:blip r:embed="rId3"/>
          <a:stretch>
            <a:fillRect/>
          </a:stretch>
        </p:blipFill>
        <p:spPr>
          <a:xfrm>
            <a:off x="296874" y="2013270"/>
            <a:ext cx="4770383" cy="2951575"/>
          </a:xfrm>
          <a:prstGeom prst="rect">
            <a:avLst/>
          </a:prstGeom>
          <a:ln>
            <a:noFill/>
          </a:ln>
          <a:effectLst>
            <a:softEdge rad="112500"/>
          </a:effectLst>
        </p:spPr>
      </p:pic>
      <p:pic>
        <p:nvPicPr>
          <p:cNvPr id="7" name="圖片 6">
            <a:extLst>
              <a:ext uri="{FF2B5EF4-FFF2-40B4-BE49-F238E27FC236}">
                <a16:creationId xmlns:a16="http://schemas.microsoft.com/office/drawing/2014/main" id="{59A9F3F1-33AE-4699-B2B2-B6DFBD49D33D}"/>
              </a:ext>
            </a:extLst>
          </p:cNvPr>
          <p:cNvPicPr>
            <a:picLocks noChangeAspect="1"/>
          </p:cNvPicPr>
          <p:nvPr/>
        </p:nvPicPr>
        <p:blipFill>
          <a:blip r:embed="rId4"/>
          <a:stretch>
            <a:fillRect/>
          </a:stretch>
        </p:blipFill>
        <p:spPr>
          <a:xfrm>
            <a:off x="282749" y="4800643"/>
            <a:ext cx="8049748" cy="1914792"/>
          </a:xfrm>
          <a:prstGeom prst="rect">
            <a:avLst/>
          </a:prstGeom>
          <a:ln>
            <a:noFill/>
          </a:ln>
          <a:effectLst>
            <a:softEdge rad="112500"/>
          </a:effectLst>
        </p:spPr>
      </p:pic>
      <p:pic>
        <p:nvPicPr>
          <p:cNvPr id="9" name="圖片 8">
            <a:extLst>
              <a:ext uri="{FF2B5EF4-FFF2-40B4-BE49-F238E27FC236}">
                <a16:creationId xmlns:a16="http://schemas.microsoft.com/office/drawing/2014/main" id="{207F10E3-9720-457A-A8D2-C2413E1D04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11760" y="2404419"/>
            <a:ext cx="6644914" cy="2279893"/>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1735712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標題 1"/>
          <p:cNvSpPr>
            <a:spLocks noGrp="1" noChangeArrowheads="1"/>
          </p:cNvSpPr>
          <p:nvPr>
            <p:ph type="title"/>
          </p:nvPr>
        </p:nvSpPr>
        <p:spPr>
          <a:xfrm>
            <a:off x="358560" y="227880"/>
            <a:ext cx="8677935" cy="720000"/>
          </a:xfrm>
        </p:spPr>
        <p:txBody>
          <a:bodyPr/>
          <a:lstStyle/>
          <a:p>
            <a:r>
              <a:rPr lang="en-US" altLang="zh-TW" dirty="0" smtClean="0"/>
              <a:t>Virus Total </a:t>
            </a:r>
            <a:r>
              <a:rPr lang="zh-TW" altLang="en-US" dirty="0" smtClean="0"/>
              <a:t>可檢查你檔案是否有毒</a:t>
            </a:r>
          </a:p>
        </p:txBody>
      </p:sp>
      <p:pic>
        <p:nvPicPr>
          <p:cNvPr id="20070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0881" y="1208521"/>
            <a:ext cx="6858720" cy="520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421089"/>
      </p:ext>
    </p:extLst>
  </p:cSld>
  <p:clrMapOvr>
    <a:masterClrMapping/>
  </p:clrMapOvr>
  <p:transition spd="slow">
    <p:cut/>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a:extLst>
              <a:ext uri="{FF2B5EF4-FFF2-40B4-BE49-F238E27FC236}">
                <a16:creationId xmlns:a16="http://schemas.microsoft.com/office/drawing/2014/main" id="{F448A060-B167-4B17-AC5E-BD12E8564EBF}"/>
              </a:ext>
            </a:extLst>
          </p:cNvPr>
          <p:cNvSpPr>
            <a:spLocks noGrp="1"/>
          </p:cNvSpPr>
          <p:nvPr>
            <p:ph type="title"/>
          </p:nvPr>
        </p:nvSpPr>
        <p:spPr>
          <a:xfrm>
            <a:off x="406081" y="219240"/>
            <a:ext cx="8477280" cy="1152000"/>
          </a:xfrm>
        </p:spPr>
        <p:txBody>
          <a:bodyPr/>
          <a:lstStyle/>
          <a:p>
            <a:r>
              <a:rPr lang="zh-TW" altLang="en-US"/>
              <a:t>完美</a:t>
            </a:r>
            <a:r>
              <a:rPr lang="en-US" altLang="zh-TW"/>
              <a:t>APT</a:t>
            </a:r>
            <a:r>
              <a:rPr lang="zh-TW" altLang="en-US"/>
              <a:t>惡意文件</a:t>
            </a:r>
          </a:p>
        </p:txBody>
      </p:sp>
      <p:pic>
        <p:nvPicPr>
          <p:cNvPr id="166915" name="Picture 4">
            <a:extLst>
              <a:ext uri="{FF2B5EF4-FFF2-40B4-BE49-F238E27FC236}">
                <a16:creationId xmlns:a16="http://schemas.microsoft.com/office/drawing/2014/main" id="{D729E782-D64C-47EE-A405-F48912EF8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0481" y="1611721"/>
            <a:ext cx="7322400" cy="50832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圓角矩形圖說文字 3">
            <a:extLst>
              <a:ext uri="{FF2B5EF4-FFF2-40B4-BE49-F238E27FC236}">
                <a16:creationId xmlns:a16="http://schemas.microsoft.com/office/drawing/2014/main" id="{76155D52-DEB8-4BA0-81CC-76C86705ED92}"/>
              </a:ext>
            </a:extLst>
          </p:cNvPr>
          <p:cNvSpPr/>
          <p:nvPr/>
        </p:nvSpPr>
        <p:spPr bwMode="auto">
          <a:xfrm>
            <a:off x="2416321" y="4154761"/>
            <a:ext cx="4115520" cy="456480"/>
          </a:xfrm>
          <a:prstGeom prst="wedgeRoundRectCallout">
            <a:avLst>
              <a:gd name="adj1" fmla="val -58988"/>
              <a:gd name="adj2" fmla="val -52999"/>
              <a:gd name="adj3" fmla="val 16667"/>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a:lstStyle/>
          <a:p>
            <a:pPr defTabSz="407526" eaLnBrk="1" hangingPunct="1">
              <a:lnSpc>
                <a:spcPct val="103000"/>
              </a:lnSpc>
              <a:buClr>
                <a:srgbClr val="000000"/>
              </a:buClr>
              <a:buSzPct val="100000"/>
              <a:defRPr/>
            </a:pPr>
            <a:r>
              <a:rPr lang="en-US" altLang="zh-TW" dirty="0">
                <a:latin typeface="SimHei" panose="02010609060101010101" pitchFamily="49" charset="-122"/>
                <a:ea typeface="SimHei" panose="02010609060101010101" pitchFamily="49" charset="-122"/>
              </a:rPr>
              <a:t>55</a:t>
            </a:r>
            <a:r>
              <a:rPr lang="zh-TW" altLang="en-US" dirty="0">
                <a:latin typeface="SimHei" panose="02010609060101010101" pitchFamily="49" charset="-122"/>
                <a:ea typeface="SimHei" panose="02010609060101010101" pitchFamily="49" charset="-122"/>
              </a:rPr>
              <a:t>家防毒軟體公司</a:t>
            </a:r>
            <a:r>
              <a:rPr lang="en-US" altLang="zh-TW" dirty="0">
                <a:latin typeface="SimHei" panose="02010609060101010101" pitchFamily="49" charset="-122"/>
                <a:ea typeface="SimHei" panose="02010609060101010101" pitchFamily="49" charset="-122"/>
              </a:rPr>
              <a:t>,</a:t>
            </a:r>
            <a:r>
              <a:rPr lang="zh-TW" altLang="en-US" dirty="0">
                <a:latin typeface="SimHei" panose="02010609060101010101" pitchFamily="49" charset="-122"/>
                <a:ea typeface="SimHei" panose="02010609060101010101" pitchFamily="49" charset="-122"/>
              </a:rPr>
              <a:t> 都掃不出來</a:t>
            </a:r>
          </a:p>
        </p:txBody>
      </p:sp>
    </p:spTree>
    <p:extLst>
      <p:ext uri="{BB962C8B-B14F-4D97-AF65-F5344CB8AC3E}">
        <p14:creationId xmlns:p14="http://schemas.microsoft.com/office/powerpoint/2010/main" val="11751638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標題 1"/>
          <p:cNvSpPr>
            <a:spLocks noGrp="1" noChangeArrowheads="1"/>
          </p:cNvSpPr>
          <p:nvPr>
            <p:ph type="title"/>
          </p:nvPr>
        </p:nvSpPr>
        <p:spPr>
          <a:xfrm>
            <a:off x="326881" y="219240"/>
            <a:ext cx="8556480" cy="720000"/>
          </a:xfrm>
        </p:spPr>
        <p:txBody>
          <a:bodyPr/>
          <a:lstStyle/>
          <a:p>
            <a:r>
              <a:rPr lang="en-US" altLang="zh-TW"/>
              <a:t>Virus Check too</a:t>
            </a:r>
            <a:endParaRPr lang="zh-TW" altLang="en-US"/>
          </a:p>
        </p:txBody>
      </p:sp>
      <p:sp>
        <p:nvSpPr>
          <p:cNvPr id="176131" name="矩形 1"/>
          <p:cNvSpPr>
            <a:spLocks noChangeArrowheads="1"/>
          </p:cNvSpPr>
          <p:nvPr/>
        </p:nvSpPr>
        <p:spPr bwMode="auto">
          <a:xfrm>
            <a:off x="6323041" y="6244201"/>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https://viruscheck.tw</a:t>
            </a:r>
          </a:p>
        </p:txBody>
      </p:sp>
      <p:pic>
        <p:nvPicPr>
          <p:cNvPr id="176132" name="圖片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4641" y="939241"/>
            <a:ext cx="8347680" cy="53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0463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t>雲端電子病歷</a:t>
            </a:r>
            <a:endParaRPr lang="zh-TW" altLang="en-US" dirty="0">
              <a:latin typeface="Tahoma" panose="020B0604030504040204" pitchFamily="34" charset="0"/>
              <a:cs typeface="Tahoma" panose="020B0604030504040204" pitchFamily="34" charset="0"/>
            </a:endParaRPr>
          </a:p>
        </p:txBody>
      </p:sp>
      <p:sp>
        <p:nvSpPr>
          <p:cNvPr id="2" name="矩形 1"/>
          <p:cNvSpPr/>
          <p:nvPr/>
        </p:nvSpPr>
        <p:spPr>
          <a:xfrm>
            <a:off x="71785" y="3410148"/>
            <a:ext cx="8928991" cy="615553"/>
          </a:xfrm>
          <a:prstGeom prst="rect">
            <a:avLst/>
          </a:prstGeom>
        </p:spPr>
        <p:txBody>
          <a:bodyPr wrap="square">
            <a:spAutoFit/>
          </a:bodyPr>
          <a:lstStyle/>
          <a:p>
            <a:r>
              <a:rPr lang="zh-TW" altLang="en-US" sz="3400" dirty="0">
                <a:solidFill>
                  <a:srgbClr val="333333"/>
                </a:solidFill>
                <a:latin typeface="微軟正黑體" panose="020B0604030504040204" pitchFamily="34" charset="-120"/>
                <a:ea typeface="微軟正黑體" panose="020B0604030504040204" pitchFamily="34" charset="-120"/>
              </a:rPr>
              <a:t>「醫療雲」「照護雲」「保健雲」「防疫雲」</a:t>
            </a:r>
            <a:endParaRPr lang="zh-TW" altLang="en-US" sz="3400" dirty="0"/>
          </a:p>
        </p:txBody>
      </p:sp>
    </p:spTree>
    <p:extLst>
      <p:ext uri="{BB962C8B-B14F-4D97-AF65-F5344CB8AC3E}">
        <p14:creationId xmlns:p14="http://schemas.microsoft.com/office/powerpoint/2010/main" val="1034522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D2E4F6-E9EC-4527-A7F8-9BD42E83DD1E}"/>
              </a:ext>
            </a:extLst>
          </p:cNvPr>
          <p:cNvSpPr>
            <a:spLocks noGrp="1"/>
          </p:cNvSpPr>
          <p:nvPr>
            <p:ph type="title"/>
          </p:nvPr>
        </p:nvSpPr>
        <p:spPr/>
        <p:txBody>
          <a:bodyPr/>
          <a:lstStyle/>
          <a:p>
            <a:r>
              <a:rPr lang="zh-TW" altLang="en-US" dirty="0"/>
              <a:t>電子簽章 </a:t>
            </a:r>
            <a:r>
              <a:rPr lang="en-US" altLang="zh-TW" dirty="0" err="1"/>
              <a:t>v.s</a:t>
            </a:r>
            <a:r>
              <a:rPr lang="en-US" altLang="zh-TW" dirty="0"/>
              <a:t>. </a:t>
            </a:r>
            <a:r>
              <a:rPr lang="zh-TW" altLang="en-US" dirty="0"/>
              <a:t>數位簽章</a:t>
            </a:r>
          </a:p>
        </p:txBody>
      </p:sp>
      <p:sp>
        <p:nvSpPr>
          <p:cNvPr id="3" name="內容版面配置區 2">
            <a:extLst>
              <a:ext uri="{FF2B5EF4-FFF2-40B4-BE49-F238E27FC236}">
                <a16:creationId xmlns:a16="http://schemas.microsoft.com/office/drawing/2014/main" id="{AD435C9A-BFBA-48D6-99DF-33FEC1D8FA2D}"/>
              </a:ext>
            </a:extLst>
          </p:cNvPr>
          <p:cNvSpPr>
            <a:spLocks noGrp="1"/>
          </p:cNvSpPr>
          <p:nvPr>
            <p:ph idx="1"/>
          </p:nvPr>
        </p:nvSpPr>
        <p:spPr/>
        <p:txBody>
          <a:bodyPr/>
          <a:lstStyle/>
          <a:p>
            <a:r>
              <a:rPr lang="zh-TW" altLang="en-US" dirty="0"/>
              <a:t>電子簽章：指依附於電子文件並與其相關連，用以辨識及確認電子文件簽署人身分、資格及電子文件真偽者。</a:t>
            </a:r>
          </a:p>
          <a:p>
            <a:r>
              <a:rPr lang="zh-TW" altLang="en-US" dirty="0"/>
              <a:t>數位簽章：指將電子文件以數學演算法或其他方式運算為一定長度之數位資料，以簽署人之私密金鑰對其加密，形成電子簽章，並得以公開金鑰加以驗證者。</a:t>
            </a:r>
          </a:p>
          <a:p>
            <a:endParaRPr lang="zh-TW" altLang="en-US" dirty="0"/>
          </a:p>
        </p:txBody>
      </p:sp>
      <p:sp>
        <p:nvSpPr>
          <p:cNvPr id="6" name="文字方塊 5">
            <a:extLst>
              <a:ext uri="{FF2B5EF4-FFF2-40B4-BE49-F238E27FC236}">
                <a16:creationId xmlns:a16="http://schemas.microsoft.com/office/drawing/2014/main" id="{80635E1C-5CDC-40E0-9483-17F4F36601D6}"/>
              </a:ext>
            </a:extLst>
          </p:cNvPr>
          <p:cNvSpPr txBox="1"/>
          <p:nvPr/>
        </p:nvSpPr>
        <p:spPr>
          <a:xfrm>
            <a:off x="2912298" y="6488668"/>
            <a:ext cx="6246440" cy="369332"/>
          </a:xfrm>
          <a:prstGeom prst="rect">
            <a:avLst/>
          </a:prstGeom>
          <a:noFill/>
        </p:spPr>
        <p:txBody>
          <a:bodyPr wrap="square">
            <a:spAutoFit/>
          </a:bodyPr>
          <a:lstStyle/>
          <a:p>
            <a:r>
              <a:rPr lang="zh-TW" altLang="en-US" dirty="0"/>
              <a:t>https://law.moj.gov.tw/LawClass/LawAll.aspx?PCode=J0080037</a:t>
            </a:r>
          </a:p>
        </p:txBody>
      </p:sp>
    </p:spTree>
    <p:extLst>
      <p:ext uri="{BB962C8B-B14F-4D97-AF65-F5344CB8AC3E}">
        <p14:creationId xmlns:p14="http://schemas.microsoft.com/office/powerpoint/2010/main" val="21118199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5">
            <a:extLst>
              <a:ext uri="{FF2B5EF4-FFF2-40B4-BE49-F238E27FC236}">
                <a16:creationId xmlns:a16="http://schemas.microsoft.com/office/drawing/2014/main" id="{EF72E79C-42A2-4C4A-8454-5D5134A90158}"/>
              </a:ext>
            </a:extLst>
          </p:cNvPr>
          <p:cNvSpPr>
            <a:spLocks noGrp="1"/>
          </p:cNvSpPr>
          <p:nvPr>
            <p:ph type="sldNum" sz="quarter" idx="4294967295"/>
          </p:nvPr>
        </p:nvSpPr>
        <p:spPr bwMode="auto">
          <a:xfrm>
            <a:off x="6553441" y="6356521"/>
            <a:ext cx="2134080" cy="3643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9" tIns="45696" rIns="91389" bIns="45696" numCol="1" anchor="t" anchorCtr="0" compatLnSpc="1">
            <a:prstTxWarp prst="textNoShape">
              <a:avLst/>
            </a:prstTxWarp>
          </a:bodyPr>
          <a:lstStyle>
            <a:lvl1pPr>
              <a:defRPr sz="2177">
                <a:solidFill>
                  <a:schemeClr val="bg1"/>
                </a:solidFill>
                <a:latin typeface="Times New Roman" panose="02020603050405020304" pitchFamily="18" charset="0"/>
                <a:ea typeface="新細明體" panose="02020500000000000000" pitchFamily="18" charset="-120"/>
              </a:defRPr>
            </a:lvl1pPr>
            <a:lvl2pPr marL="673930" indent="-259204">
              <a:defRPr sz="2177">
                <a:solidFill>
                  <a:schemeClr val="bg1"/>
                </a:solidFill>
                <a:latin typeface="Times New Roman" panose="02020603050405020304" pitchFamily="18" charset="0"/>
                <a:ea typeface="新細明體" panose="02020500000000000000" pitchFamily="18" charset="-120"/>
              </a:defRPr>
            </a:lvl2pPr>
            <a:lvl3pPr marL="1036815" indent="-207363">
              <a:defRPr sz="2177">
                <a:solidFill>
                  <a:schemeClr val="bg1"/>
                </a:solidFill>
                <a:latin typeface="Times New Roman" panose="02020603050405020304" pitchFamily="18" charset="0"/>
                <a:ea typeface="新細明體" panose="02020500000000000000" pitchFamily="18" charset="-120"/>
              </a:defRPr>
            </a:lvl3pPr>
            <a:lvl4pPr marL="1451541" indent="-207363">
              <a:defRPr sz="2177">
                <a:solidFill>
                  <a:schemeClr val="bg1"/>
                </a:solidFill>
                <a:latin typeface="Times New Roman" panose="02020603050405020304" pitchFamily="18" charset="0"/>
                <a:ea typeface="新細明體" panose="02020500000000000000" pitchFamily="18" charset="-120"/>
              </a:defRPr>
            </a:lvl4pPr>
            <a:lvl5pPr marL="1866268" indent="-207363">
              <a:defRPr sz="2177">
                <a:solidFill>
                  <a:schemeClr val="bg1"/>
                </a:solidFill>
                <a:latin typeface="Times New Roman" panose="02020603050405020304" pitchFamily="18" charset="0"/>
                <a:ea typeface="新細明體" panose="02020500000000000000" pitchFamily="18" charset="-120"/>
              </a:defRPr>
            </a:lvl5pPr>
            <a:lvl6pPr marL="2280994"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6pPr>
            <a:lvl7pPr marL="2695720"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7pPr>
            <a:lvl8pPr marL="3110446"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8pPr>
            <a:lvl9pPr marL="3525172"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05365303-D26F-4FEC-B579-16D7517DF4AE}" type="slidenum">
              <a:rPr lang="en-US" altLang="zh-TW"/>
              <a:pPr eaLnBrk="1" hangingPunct="1">
                <a:lnSpc>
                  <a:spcPct val="103000"/>
                </a:lnSpc>
                <a:buClr>
                  <a:srgbClr val="000000"/>
                </a:buClr>
                <a:buSzPct val="100000"/>
                <a:buFont typeface="Times New Roman" panose="02020603050405020304" pitchFamily="18" charset="0"/>
                <a:buNone/>
              </a:pPr>
              <a:t>125</a:t>
            </a:fld>
            <a:endParaRPr lang="en-US" altLang="zh-TW"/>
          </a:p>
        </p:txBody>
      </p:sp>
      <p:sp>
        <p:nvSpPr>
          <p:cNvPr id="129027" name="投影片編號版面配置區 3">
            <a:extLst>
              <a:ext uri="{FF2B5EF4-FFF2-40B4-BE49-F238E27FC236}">
                <a16:creationId xmlns:a16="http://schemas.microsoft.com/office/drawing/2014/main" id="{A7A13637-6FB6-4E3B-B31B-B15977ACE1A2}"/>
              </a:ext>
            </a:extLst>
          </p:cNvPr>
          <p:cNvSpPr txBox="1">
            <a:spLocks noGrp="1"/>
          </p:cNvSpPr>
          <p:nvPr/>
        </p:nvSpPr>
        <p:spPr bwMode="auto">
          <a:xfrm>
            <a:off x="6553441" y="6356521"/>
            <a:ext cx="2134080" cy="3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103000"/>
              </a:lnSpc>
              <a:buClr>
                <a:srgbClr val="000000"/>
              </a:buClr>
              <a:buSzPct val="100000"/>
              <a:buFont typeface="Times New Roman" panose="02020603050405020304" pitchFamily="18" charset="0"/>
              <a:buNone/>
            </a:pPr>
            <a:fld id="{835740AD-180F-4416-AAA2-440EB4DA8F5B}" type="slidenum">
              <a:rPr lang="en-US" altLang="zh-TW" sz="1179">
                <a:solidFill>
                  <a:srgbClr val="898989"/>
                </a:solidFill>
              </a:rPr>
              <a:pPr algn="r" eaLnBrk="1" hangingPunct="1">
                <a:lnSpc>
                  <a:spcPct val="103000"/>
                </a:lnSpc>
                <a:buClr>
                  <a:srgbClr val="000000"/>
                </a:buClr>
                <a:buSzPct val="100000"/>
                <a:buFont typeface="Times New Roman" panose="02020603050405020304" pitchFamily="18" charset="0"/>
                <a:buNone/>
              </a:pPr>
              <a:t>125</a:t>
            </a:fld>
            <a:endParaRPr lang="en-US" altLang="zh-TW" sz="1179">
              <a:solidFill>
                <a:srgbClr val="898989"/>
              </a:solidFill>
            </a:endParaRPr>
          </a:p>
        </p:txBody>
      </p:sp>
      <p:sp>
        <p:nvSpPr>
          <p:cNvPr id="129028" name="Freeform 3">
            <a:extLst>
              <a:ext uri="{FF2B5EF4-FFF2-40B4-BE49-F238E27FC236}">
                <a16:creationId xmlns:a16="http://schemas.microsoft.com/office/drawing/2014/main" id="{C19062B9-0735-4387-A534-BEBCC7C67C35}"/>
              </a:ext>
            </a:extLst>
          </p:cNvPr>
          <p:cNvSpPr>
            <a:spLocks/>
          </p:cNvSpPr>
          <p:nvPr/>
        </p:nvSpPr>
        <p:spPr bwMode="auto">
          <a:xfrm>
            <a:off x="1372321" y="4763881"/>
            <a:ext cx="838080" cy="502560"/>
          </a:xfrm>
          <a:custGeom>
            <a:avLst/>
            <a:gdLst>
              <a:gd name="T0" fmla="*/ 2147483646 w 488"/>
              <a:gd name="T1" fmla="*/ 0 h 403"/>
              <a:gd name="T2" fmla="*/ 2147483646 w 488"/>
              <a:gd name="T3" fmla="*/ 2147483646 h 403"/>
              <a:gd name="T4" fmla="*/ 0 w 488"/>
              <a:gd name="T5" fmla="*/ 2147483646 h 403"/>
              <a:gd name="T6" fmla="*/ 0 w 488"/>
              <a:gd name="T7" fmla="*/ 2147483646 h 403"/>
              <a:gd name="T8" fmla="*/ 2147483646 w 488"/>
              <a:gd name="T9" fmla="*/ 2147483646 h 403"/>
              <a:gd name="T10" fmla="*/ 2147483646 w 488"/>
              <a:gd name="T11" fmla="*/ 2147483646 h 403"/>
              <a:gd name="T12" fmla="*/ 2147483646 w 488"/>
              <a:gd name="T13" fmla="*/ 2147483646 h 403"/>
              <a:gd name="T14" fmla="*/ 2147483646 w 488"/>
              <a:gd name="T15" fmla="*/ 0 h 403"/>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403"/>
              <a:gd name="T26" fmla="*/ 488 w 488"/>
              <a:gd name="T27" fmla="*/ 403 h 4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403">
                <a:moveTo>
                  <a:pt x="350" y="0"/>
                </a:moveTo>
                <a:lnTo>
                  <a:pt x="350" y="100"/>
                </a:lnTo>
                <a:lnTo>
                  <a:pt x="0" y="100"/>
                </a:lnTo>
                <a:lnTo>
                  <a:pt x="0" y="303"/>
                </a:lnTo>
                <a:lnTo>
                  <a:pt x="350" y="303"/>
                </a:lnTo>
                <a:lnTo>
                  <a:pt x="350" y="403"/>
                </a:lnTo>
                <a:lnTo>
                  <a:pt x="488" y="202"/>
                </a:lnTo>
                <a:lnTo>
                  <a:pt x="350"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29" name="Freeform 11">
            <a:extLst>
              <a:ext uri="{FF2B5EF4-FFF2-40B4-BE49-F238E27FC236}">
                <a16:creationId xmlns:a16="http://schemas.microsoft.com/office/drawing/2014/main" id="{2E309A6D-F408-4B65-B198-A22D2F81FCE3}"/>
              </a:ext>
            </a:extLst>
          </p:cNvPr>
          <p:cNvSpPr>
            <a:spLocks/>
          </p:cNvSpPr>
          <p:nvPr/>
        </p:nvSpPr>
        <p:spPr bwMode="auto">
          <a:xfrm>
            <a:off x="626401" y="3022921"/>
            <a:ext cx="534240" cy="1657440"/>
          </a:xfrm>
          <a:custGeom>
            <a:avLst/>
            <a:gdLst>
              <a:gd name="T0" fmla="*/ 2147483646 w 336"/>
              <a:gd name="T1" fmla="*/ 2147483646 h 1044"/>
              <a:gd name="T2" fmla="*/ 2147483646 w 336"/>
              <a:gd name="T3" fmla="*/ 2147483646 h 1044"/>
              <a:gd name="T4" fmla="*/ 2147483646 w 336"/>
              <a:gd name="T5" fmla="*/ 2147483646 h 1044"/>
              <a:gd name="T6" fmla="*/ 2147483646 w 336"/>
              <a:gd name="T7" fmla="*/ 0 h 1044"/>
              <a:gd name="T8" fmla="*/ 2147483646 w 336"/>
              <a:gd name="T9" fmla="*/ 0 h 1044"/>
              <a:gd name="T10" fmla="*/ 2147483646 w 336"/>
              <a:gd name="T11" fmla="*/ 2147483646 h 1044"/>
              <a:gd name="T12" fmla="*/ 0 w 336"/>
              <a:gd name="T13" fmla="*/ 2147483646 h 1044"/>
              <a:gd name="T14" fmla="*/ 2147483646 w 336"/>
              <a:gd name="T15" fmla="*/ 2147483646 h 1044"/>
              <a:gd name="T16" fmla="*/ 0 60000 65536"/>
              <a:gd name="T17" fmla="*/ 0 60000 65536"/>
              <a:gd name="T18" fmla="*/ 0 60000 65536"/>
              <a:gd name="T19" fmla="*/ 0 60000 65536"/>
              <a:gd name="T20" fmla="*/ 0 60000 65536"/>
              <a:gd name="T21" fmla="*/ 0 60000 65536"/>
              <a:gd name="T22" fmla="*/ 0 60000 65536"/>
              <a:gd name="T23" fmla="*/ 0 60000 65536"/>
              <a:gd name="T24" fmla="*/ 0 w 336"/>
              <a:gd name="T25" fmla="*/ 0 h 1044"/>
              <a:gd name="T26" fmla="*/ 336 w 336"/>
              <a:gd name="T27" fmla="*/ 1044 h 10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 h="1044">
                <a:moveTo>
                  <a:pt x="170" y="1044"/>
                </a:moveTo>
                <a:lnTo>
                  <a:pt x="336" y="786"/>
                </a:lnTo>
                <a:lnTo>
                  <a:pt x="254" y="786"/>
                </a:lnTo>
                <a:lnTo>
                  <a:pt x="254" y="0"/>
                </a:lnTo>
                <a:lnTo>
                  <a:pt x="84" y="0"/>
                </a:lnTo>
                <a:lnTo>
                  <a:pt x="84" y="786"/>
                </a:lnTo>
                <a:lnTo>
                  <a:pt x="0" y="786"/>
                </a:lnTo>
                <a:lnTo>
                  <a:pt x="170" y="1044"/>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0" name="Rectangle 12">
            <a:extLst>
              <a:ext uri="{FF2B5EF4-FFF2-40B4-BE49-F238E27FC236}">
                <a16:creationId xmlns:a16="http://schemas.microsoft.com/office/drawing/2014/main" id="{A13739FD-7AFF-4DC3-8D87-AD6EF9F0B7DD}"/>
              </a:ext>
            </a:extLst>
          </p:cNvPr>
          <p:cNvSpPr>
            <a:spLocks noChangeArrowheads="1"/>
          </p:cNvSpPr>
          <p:nvPr/>
        </p:nvSpPr>
        <p:spPr bwMode="auto">
          <a:xfrm>
            <a:off x="2213281" y="4797001"/>
            <a:ext cx="987840" cy="45072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1" name="Rectangle 13">
            <a:extLst>
              <a:ext uri="{FF2B5EF4-FFF2-40B4-BE49-F238E27FC236}">
                <a16:creationId xmlns:a16="http://schemas.microsoft.com/office/drawing/2014/main" id="{194A969C-BF2B-4F3C-B970-2D0E8099C78D}"/>
              </a:ext>
            </a:extLst>
          </p:cNvPr>
          <p:cNvSpPr>
            <a:spLocks noChangeArrowheads="1"/>
          </p:cNvSpPr>
          <p:nvPr/>
        </p:nvSpPr>
        <p:spPr bwMode="auto">
          <a:xfrm>
            <a:off x="2207521" y="484164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2" name="Rectangle 14">
            <a:extLst>
              <a:ext uri="{FF2B5EF4-FFF2-40B4-BE49-F238E27FC236}">
                <a16:creationId xmlns:a16="http://schemas.microsoft.com/office/drawing/2014/main" id="{59F6EF39-B2DD-469C-95B1-508DDA29A8CC}"/>
              </a:ext>
            </a:extLst>
          </p:cNvPr>
          <p:cNvSpPr>
            <a:spLocks noChangeArrowheads="1"/>
          </p:cNvSpPr>
          <p:nvPr/>
        </p:nvSpPr>
        <p:spPr bwMode="auto">
          <a:xfrm>
            <a:off x="1219681" y="361908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grpSp>
        <p:nvGrpSpPr>
          <p:cNvPr id="129033" name="Group 15">
            <a:extLst>
              <a:ext uri="{FF2B5EF4-FFF2-40B4-BE49-F238E27FC236}">
                <a16:creationId xmlns:a16="http://schemas.microsoft.com/office/drawing/2014/main" id="{4311249E-B1A2-4C4D-996C-CAAD7F8E3056}"/>
              </a:ext>
            </a:extLst>
          </p:cNvPr>
          <p:cNvGrpSpPr>
            <a:grpSpLocks/>
          </p:cNvGrpSpPr>
          <p:nvPr/>
        </p:nvGrpSpPr>
        <p:grpSpPr bwMode="auto">
          <a:xfrm>
            <a:off x="3925440" y="2264041"/>
            <a:ext cx="1255680" cy="2141280"/>
            <a:chOff x="2393" y="1305"/>
            <a:chExt cx="791" cy="1349"/>
          </a:xfrm>
        </p:grpSpPr>
        <p:sp>
          <p:nvSpPr>
            <p:cNvPr id="129057" name="Rectangle 16">
              <a:extLst>
                <a:ext uri="{FF2B5EF4-FFF2-40B4-BE49-F238E27FC236}">
                  <a16:creationId xmlns:a16="http://schemas.microsoft.com/office/drawing/2014/main" id="{74914689-D4BA-45FB-8B04-B63740521685}"/>
                </a:ext>
              </a:extLst>
            </p:cNvPr>
            <p:cNvSpPr>
              <a:spLocks noChangeArrowheads="1"/>
            </p:cNvSpPr>
            <p:nvPr/>
          </p:nvSpPr>
          <p:spPr bwMode="auto">
            <a:xfrm>
              <a:off x="2393" y="1305"/>
              <a:ext cx="791" cy="1349"/>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8" name="Rectangle 17">
              <a:extLst>
                <a:ext uri="{FF2B5EF4-FFF2-40B4-BE49-F238E27FC236}">
                  <a16:creationId xmlns:a16="http://schemas.microsoft.com/office/drawing/2014/main" id="{71834D59-E94C-409F-8973-D82AA2DCBD5C}"/>
                </a:ext>
              </a:extLst>
            </p:cNvPr>
            <p:cNvSpPr>
              <a:spLocks noChangeArrowheads="1"/>
            </p:cNvSpPr>
            <p:nvPr/>
          </p:nvSpPr>
          <p:spPr bwMode="auto">
            <a:xfrm>
              <a:off x="2492" y="1427"/>
              <a:ext cx="590" cy="8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9" name="Rectangle 18">
              <a:extLst>
                <a:ext uri="{FF2B5EF4-FFF2-40B4-BE49-F238E27FC236}">
                  <a16:creationId xmlns:a16="http://schemas.microsoft.com/office/drawing/2014/main" id="{2B30CCA2-634A-46DF-9E23-0262A3022FB6}"/>
                </a:ext>
              </a:extLst>
            </p:cNvPr>
            <p:cNvSpPr>
              <a:spLocks noChangeArrowheads="1"/>
            </p:cNvSpPr>
            <p:nvPr/>
          </p:nvSpPr>
          <p:spPr bwMode="auto">
            <a:xfrm>
              <a:off x="2712" y="1596"/>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原</a:t>
              </a:r>
              <a:endParaRPr lang="zh-TW" altLang="en-US" sz="2358"/>
            </a:p>
          </p:txBody>
        </p:sp>
        <p:sp>
          <p:nvSpPr>
            <p:cNvPr id="129060" name="Rectangle 19">
              <a:extLst>
                <a:ext uri="{FF2B5EF4-FFF2-40B4-BE49-F238E27FC236}">
                  <a16:creationId xmlns:a16="http://schemas.microsoft.com/office/drawing/2014/main" id="{84216DD7-41E0-4BCF-B836-59B6C82E0D74}"/>
                </a:ext>
              </a:extLst>
            </p:cNvPr>
            <p:cNvSpPr>
              <a:spLocks noChangeArrowheads="1"/>
            </p:cNvSpPr>
            <p:nvPr/>
          </p:nvSpPr>
          <p:spPr bwMode="auto">
            <a:xfrm>
              <a:off x="2712" y="1841"/>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文</a:t>
              </a:r>
              <a:endParaRPr lang="zh-TW" altLang="en-US" sz="2358"/>
            </a:p>
          </p:txBody>
        </p:sp>
        <p:sp>
          <p:nvSpPr>
            <p:cNvPr id="129061" name="Rectangle 20">
              <a:extLst>
                <a:ext uri="{FF2B5EF4-FFF2-40B4-BE49-F238E27FC236}">
                  <a16:creationId xmlns:a16="http://schemas.microsoft.com/office/drawing/2014/main" id="{7D5F284D-349D-4056-A545-57C87D91C780}"/>
                </a:ext>
              </a:extLst>
            </p:cNvPr>
            <p:cNvSpPr>
              <a:spLocks noChangeArrowheads="1"/>
            </p:cNvSpPr>
            <p:nvPr/>
          </p:nvSpPr>
          <p:spPr bwMode="auto">
            <a:xfrm>
              <a:off x="2492" y="2250"/>
              <a:ext cx="590" cy="289"/>
            </a:xfrm>
            <a:prstGeom prst="rect">
              <a:avLst/>
            </a:prstGeom>
            <a:solidFill>
              <a:srgbClr val="FFCCCC"/>
            </a:solidFill>
            <a:ln w="19050">
              <a:solidFill>
                <a:srgbClr val="000000"/>
              </a:solidFill>
              <a:miter lim="800000"/>
              <a:headEnd/>
              <a:tailEnd/>
            </a:ln>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62" name="Rectangle 21">
              <a:extLst>
                <a:ext uri="{FF2B5EF4-FFF2-40B4-BE49-F238E27FC236}">
                  <a16:creationId xmlns:a16="http://schemas.microsoft.com/office/drawing/2014/main" id="{A48E314B-5765-4E1B-B623-74391F12E46E}"/>
                </a:ext>
              </a:extLst>
            </p:cNvPr>
            <p:cNvSpPr>
              <a:spLocks noChangeArrowheads="1"/>
            </p:cNvSpPr>
            <p:nvPr/>
          </p:nvSpPr>
          <p:spPr bwMode="auto">
            <a:xfrm>
              <a:off x="2488" y="2281"/>
              <a:ext cx="64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1996"/>
            </a:p>
          </p:txBody>
        </p:sp>
      </p:grpSp>
      <p:sp>
        <p:nvSpPr>
          <p:cNvPr id="129034" name="Rectangle 22">
            <a:extLst>
              <a:ext uri="{FF2B5EF4-FFF2-40B4-BE49-F238E27FC236}">
                <a16:creationId xmlns:a16="http://schemas.microsoft.com/office/drawing/2014/main" id="{D1E331D7-CDAF-4EE3-B7ED-06A281A21459}"/>
              </a:ext>
            </a:extLst>
          </p:cNvPr>
          <p:cNvSpPr>
            <a:spLocks noChangeArrowheads="1"/>
          </p:cNvSpPr>
          <p:nvPr/>
        </p:nvSpPr>
        <p:spPr bwMode="auto">
          <a:xfrm>
            <a:off x="5621760" y="4892041"/>
            <a:ext cx="1008000" cy="45504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5" name="Rectangle 23">
            <a:extLst>
              <a:ext uri="{FF2B5EF4-FFF2-40B4-BE49-F238E27FC236}">
                <a16:creationId xmlns:a16="http://schemas.microsoft.com/office/drawing/2014/main" id="{DA34E119-3D52-4EB8-949D-817A655286AE}"/>
              </a:ext>
            </a:extLst>
          </p:cNvPr>
          <p:cNvSpPr>
            <a:spLocks noChangeArrowheads="1"/>
          </p:cNvSpPr>
          <p:nvPr/>
        </p:nvSpPr>
        <p:spPr bwMode="auto">
          <a:xfrm>
            <a:off x="5616001" y="493668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6" name="Freeform 24">
            <a:extLst>
              <a:ext uri="{FF2B5EF4-FFF2-40B4-BE49-F238E27FC236}">
                <a16:creationId xmlns:a16="http://schemas.microsoft.com/office/drawing/2014/main" id="{24C0D143-AB64-43C3-B335-0B9A23D20117}"/>
              </a:ext>
            </a:extLst>
          </p:cNvPr>
          <p:cNvSpPr>
            <a:spLocks/>
          </p:cNvSpPr>
          <p:nvPr/>
        </p:nvSpPr>
        <p:spPr bwMode="auto">
          <a:xfrm>
            <a:off x="6629761" y="4916521"/>
            <a:ext cx="838080" cy="446400"/>
          </a:xfrm>
          <a:custGeom>
            <a:avLst/>
            <a:gdLst>
              <a:gd name="T0" fmla="*/ 2147483646 w 487"/>
              <a:gd name="T1" fmla="*/ 0 h 402"/>
              <a:gd name="T2" fmla="*/ 2147483646 w 487"/>
              <a:gd name="T3" fmla="*/ 2147483646 h 402"/>
              <a:gd name="T4" fmla="*/ 0 w 487"/>
              <a:gd name="T5" fmla="*/ 2147483646 h 402"/>
              <a:gd name="T6" fmla="*/ 0 w 487"/>
              <a:gd name="T7" fmla="*/ 2147483646 h 402"/>
              <a:gd name="T8" fmla="*/ 2147483646 w 487"/>
              <a:gd name="T9" fmla="*/ 2147483646 h 402"/>
              <a:gd name="T10" fmla="*/ 2147483646 w 487"/>
              <a:gd name="T11" fmla="*/ 2147483646 h 402"/>
              <a:gd name="T12" fmla="*/ 2147483646 w 487"/>
              <a:gd name="T13" fmla="*/ 2147483646 h 402"/>
              <a:gd name="T14" fmla="*/ 2147483646 w 487"/>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402"/>
              <a:gd name="T26" fmla="*/ 487 w 487"/>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402">
                <a:moveTo>
                  <a:pt x="349" y="0"/>
                </a:moveTo>
                <a:lnTo>
                  <a:pt x="349" y="101"/>
                </a:lnTo>
                <a:lnTo>
                  <a:pt x="0" y="101"/>
                </a:lnTo>
                <a:lnTo>
                  <a:pt x="0" y="301"/>
                </a:lnTo>
                <a:lnTo>
                  <a:pt x="349" y="301"/>
                </a:lnTo>
                <a:lnTo>
                  <a:pt x="349" y="402"/>
                </a:lnTo>
                <a:lnTo>
                  <a:pt x="487" y="203"/>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7" name="Rectangle 27">
            <a:extLst>
              <a:ext uri="{FF2B5EF4-FFF2-40B4-BE49-F238E27FC236}">
                <a16:creationId xmlns:a16="http://schemas.microsoft.com/office/drawing/2014/main" id="{59017E2A-AAA3-4786-9164-0165DAC85A77}"/>
              </a:ext>
            </a:extLst>
          </p:cNvPr>
          <p:cNvSpPr>
            <a:spLocks noChangeArrowheads="1"/>
          </p:cNvSpPr>
          <p:nvPr/>
        </p:nvSpPr>
        <p:spPr bwMode="auto">
          <a:xfrm>
            <a:off x="6630295" y="5637961"/>
            <a:ext cx="71173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Public</a:t>
            </a:r>
          </a:p>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Key</a:t>
            </a:r>
            <a:endParaRPr lang="en-US" altLang="zh-TW" sz="2177"/>
          </a:p>
        </p:txBody>
      </p:sp>
      <p:sp>
        <p:nvSpPr>
          <p:cNvPr id="129038" name="Freeform 28">
            <a:extLst>
              <a:ext uri="{FF2B5EF4-FFF2-40B4-BE49-F238E27FC236}">
                <a16:creationId xmlns:a16="http://schemas.microsoft.com/office/drawing/2014/main" id="{E1526EC3-287F-42AF-92CA-9BEF5EE7547B}"/>
              </a:ext>
            </a:extLst>
          </p:cNvPr>
          <p:cNvSpPr>
            <a:spLocks/>
          </p:cNvSpPr>
          <p:nvPr/>
        </p:nvSpPr>
        <p:spPr bwMode="auto">
          <a:xfrm>
            <a:off x="6557761" y="2097000"/>
            <a:ext cx="838080" cy="443520"/>
          </a:xfrm>
          <a:custGeom>
            <a:avLst/>
            <a:gdLst>
              <a:gd name="T0" fmla="*/ 2147483646 w 488"/>
              <a:gd name="T1" fmla="*/ 0 h 392"/>
              <a:gd name="T2" fmla="*/ 2147483646 w 488"/>
              <a:gd name="T3" fmla="*/ 2147483646 h 392"/>
              <a:gd name="T4" fmla="*/ 0 w 488"/>
              <a:gd name="T5" fmla="*/ 2147483646 h 392"/>
              <a:gd name="T6" fmla="*/ 0 w 488"/>
              <a:gd name="T7" fmla="*/ 2147483646 h 392"/>
              <a:gd name="T8" fmla="*/ 2147483646 w 488"/>
              <a:gd name="T9" fmla="*/ 2147483646 h 392"/>
              <a:gd name="T10" fmla="*/ 2147483646 w 488"/>
              <a:gd name="T11" fmla="*/ 2147483646 h 392"/>
              <a:gd name="T12" fmla="*/ 2147483646 w 488"/>
              <a:gd name="T13" fmla="*/ 2147483646 h 392"/>
              <a:gd name="T14" fmla="*/ 2147483646 w 488"/>
              <a:gd name="T15" fmla="*/ 0 h 392"/>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392"/>
              <a:gd name="T26" fmla="*/ 488 w 488"/>
              <a:gd name="T27" fmla="*/ 392 h 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392">
                <a:moveTo>
                  <a:pt x="349" y="0"/>
                </a:moveTo>
                <a:lnTo>
                  <a:pt x="349" y="98"/>
                </a:lnTo>
                <a:lnTo>
                  <a:pt x="0" y="98"/>
                </a:lnTo>
                <a:lnTo>
                  <a:pt x="0" y="294"/>
                </a:lnTo>
                <a:lnTo>
                  <a:pt x="349" y="294"/>
                </a:lnTo>
                <a:lnTo>
                  <a:pt x="349" y="392"/>
                </a:lnTo>
                <a:lnTo>
                  <a:pt x="488" y="198"/>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9" name="Rectangle 29">
            <a:extLst>
              <a:ext uri="{FF2B5EF4-FFF2-40B4-BE49-F238E27FC236}">
                <a16:creationId xmlns:a16="http://schemas.microsoft.com/office/drawing/2014/main" id="{87A11BD0-FFAC-4586-9E3F-A61112791D33}"/>
              </a:ext>
            </a:extLst>
          </p:cNvPr>
          <p:cNvSpPr>
            <a:spLocks noChangeArrowheads="1"/>
          </p:cNvSpPr>
          <p:nvPr/>
        </p:nvSpPr>
        <p:spPr bwMode="auto">
          <a:xfrm>
            <a:off x="7380001" y="208116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40" name="Rectangle 31">
            <a:extLst>
              <a:ext uri="{FF2B5EF4-FFF2-40B4-BE49-F238E27FC236}">
                <a16:creationId xmlns:a16="http://schemas.microsoft.com/office/drawing/2014/main" id="{4D4B6924-ECDF-403B-AB76-CC92E182A3EC}"/>
              </a:ext>
            </a:extLst>
          </p:cNvPr>
          <p:cNvSpPr>
            <a:spLocks noChangeArrowheads="1"/>
          </p:cNvSpPr>
          <p:nvPr/>
        </p:nvSpPr>
        <p:spPr bwMode="auto">
          <a:xfrm>
            <a:off x="6626880" y="174276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sp>
        <p:nvSpPr>
          <p:cNvPr id="129041" name="Rectangle 32">
            <a:extLst>
              <a:ext uri="{FF2B5EF4-FFF2-40B4-BE49-F238E27FC236}">
                <a16:creationId xmlns:a16="http://schemas.microsoft.com/office/drawing/2014/main" id="{D6D36122-3C28-47BA-A527-8216698042BF}"/>
              </a:ext>
            </a:extLst>
          </p:cNvPr>
          <p:cNvSpPr>
            <a:spLocks noChangeArrowheads="1"/>
          </p:cNvSpPr>
          <p:nvPr/>
        </p:nvSpPr>
        <p:spPr bwMode="auto">
          <a:xfrm>
            <a:off x="7086241" y="3544201"/>
            <a:ext cx="673261" cy="39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比對</a:t>
            </a:r>
            <a:endParaRPr lang="zh-TW" altLang="en-US" sz="2358"/>
          </a:p>
        </p:txBody>
      </p:sp>
      <p:sp>
        <p:nvSpPr>
          <p:cNvPr id="129042" name="Line 33">
            <a:extLst>
              <a:ext uri="{FF2B5EF4-FFF2-40B4-BE49-F238E27FC236}">
                <a16:creationId xmlns:a16="http://schemas.microsoft.com/office/drawing/2014/main" id="{746E0061-28EC-4748-BF78-155291719C84}"/>
              </a:ext>
            </a:extLst>
          </p:cNvPr>
          <p:cNvSpPr>
            <a:spLocks noChangeShapeType="1"/>
          </p:cNvSpPr>
          <p:nvPr/>
        </p:nvSpPr>
        <p:spPr bwMode="auto">
          <a:xfrm>
            <a:off x="3232801" y="4977001"/>
            <a:ext cx="16560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3" name="Line 34">
            <a:extLst>
              <a:ext uri="{FF2B5EF4-FFF2-40B4-BE49-F238E27FC236}">
                <a16:creationId xmlns:a16="http://schemas.microsoft.com/office/drawing/2014/main" id="{C96DAEA5-DE99-434B-BF7A-3C51EC8033A7}"/>
              </a:ext>
            </a:extLst>
          </p:cNvPr>
          <p:cNvSpPr>
            <a:spLocks noChangeShapeType="1"/>
          </p:cNvSpPr>
          <p:nvPr/>
        </p:nvSpPr>
        <p:spPr bwMode="auto">
          <a:xfrm flipV="1">
            <a:off x="3428641" y="2020681"/>
            <a:ext cx="0" cy="2989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4" name="Line 35">
            <a:extLst>
              <a:ext uri="{FF2B5EF4-FFF2-40B4-BE49-F238E27FC236}">
                <a16:creationId xmlns:a16="http://schemas.microsoft.com/office/drawing/2014/main" id="{C2B2808A-8C21-483C-AD57-45AF39A9C0DB}"/>
              </a:ext>
            </a:extLst>
          </p:cNvPr>
          <p:cNvSpPr>
            <a:spLocks noChangeShapeType="1"/>
          </p:cNvSpPr>
          <p:nvPr/>
        </p:nvSpPr>
        <p:spPr bwMode="auto">
          <a:xfrm>
            <a:off x="1447201" y="2020681"/>
            <a:ext cx="198864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graphicFrame>
        <p:nvGraphicFramePr>
          <p:cNvPr id="129045" name="Object 36">
            <a:extLst>
              <a:ext uri="{FF2B5EF4-FFF2-40B4-BE49-F238E27FC236}">
                <a16:creationId xmlns:a16="http://schemas.microsoft.com/office/drawing/2014/main" id="{BD960BCB-61A1-4B0D-B7A9-070C27B77A55}"/>
              </a:ext>
            </a:extLst>
          </p:cNvPr>
          <p:cNvGraphicFramePr>
            <a:graphicFrameLocks noChangeAspect="1"/>
          </p:cNvGraphicFramePr>
          <p:nvPr/>
        </p:nvGraphicFramePr>
        <p:xfrm>
          <a:off x="6706081" y="4611241"/>
          <a:ext cx="515520" cy="983520"/>
        </p:xfrm>
        <a:graphic>
          <a:graphicData uri="http://schemas.openxmlformats.org/presentationml/2006/ole">
            <mc:AlternateContent xmlns:mc="http://schemas.openxmlformats.org/markup-compatibility/2006">
              <mc:Choice xmlns:v="urn:schemas-microsoft-com:vml" Requires="v">
                <p:oleObj spid="_x0000_s15505" name="多媒體項目" r:id="rId3" imgW="1395413" imgH="2659063" progId="MS_ClipArt_Gallery.2">
                  <p:embed/>
                </p:oleObj>
              </mc:Choice>
              <mc:Fallback>
                <p:oleObj name="多媒體項目" r:id="rId3" imgW="1395413" imgH="2659063" progId="MS_ClipArt_Gallery.2">
                  <p:embed/>
                  <p:pic>
                    <p:nvPicPr>
                      <p:cNvPr id="129045" name="Object 36">
                        <a:extLst>
                          <a:ext uri="{FF2B5EF4-FFF2-40B4-BE49-F238E27FC236}">
                            <a16:creationId xmlns:a16="http://schemas.microsoft.com/office/drawing/2014/main" id="{BD960BCB-61A1-4B0D-B7A9-070C27B77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081" y="4611241"/>
                        <a:ext cx="515520" cy="983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046" name="Line 37">
            <a:extLst>
              <a:ext uri="{FF2B5EF4-FFF2-40B4-BE49-F238E27FC236}">
                <a16:creationId xmlns:a16="http://schemas.microsoft.com/office/drawing/2014/main" id="{0DACF140-9E1C-41F9-8239-DE9A6441D96A}"/>
              </a:ext>
            </a:extLst>
          </p:cNvPr>
          <p:cNvSpPr>
            <a:spLocks noChangeShapeType="1"/>
          </p:cNvSpPr>
          <p:nvPr/>
        </p:nvSpPr>
        <p:spPr bwMode="auto">
          <a:xfrm>
            <a:off x="3428641" y="3393000"/>
            <a:ext cx="45792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7" name="Line 38">
            <a:extLst>
              <a:ext uri="{FF2B5EF4-FFF2-40B4-BE49-F238E27FC236}">
                <a16:creationId xmlns:a16="http://schemas.microsoft.com/office/drawing/2014/main" id="{A4206654-672D-4EBF-88DD-571113DB4FFF}"/>
              </a:ext>
            </a:extLst>
          </p:cNvPr>
          <p:cNvSpPr>
            <a:spLocks noChangeShapeType="1"/>
          </p:cNvSpPr>
          <p:nvPr/>
        </p:nvSpPr>
        <p:spPr bwMode="auto">
          <a:xfrm>
            <a:off x="7924321" y="2631241"/>
            <a:ext cx="0" cy="2132640"/>
          </a:xfrm>
          <a:prstGeom prst="line">
            <a:avLst/>
          </a:prstGeom>
          <a:noFill/>
          <a:ln w="50800">
            <a:solidFill>
              <a:schemeClr val="tx1"/>
            </a:solidFill>
            <a:round/>
            <a:headEnd type="stealth" w="lg" len="lg"/>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8" name="Line 39">
            <a:extLst>
              <a:ext uri="{FF2B5EF4-FFF2-40B4-BE49-F238E27FC236}">
                <a16:creationId xmlns:a16="http://schemas.microsoft.com/office/drawing/2014/main" id="{CEFA837E-884C-4497-AC8B-2414B2F0975A}"/>
              </a:ext>
            </a:extLst>
          </p:cNvPr>
          <p:cNvSpPr>
            <a:spLocks noChangeShapeType="1"/>
          </p:cNvSpPr>
          <p:nvPr/>
        </p:nvSpPr>
        <p:spPr bwMode="auto">
          <a:xfrm flipV="1">
            <a:off x="5181120" y="2249641"/>
            <a:ext cx="610560" cy="76176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9" name="Line 40">
            <a:extLst>
              <a:ext uri="{FF2B5EF4-FFF2-40B4-BE49-F238E27FC236}">
                <a16:creationId xmlns:a16="http://schemas.microsoft.com/office/drawing/2014/main" id="{C03E8B76-D34E-4A98-818F-BB6A6E329372}"/>
              </a:ext>
            </a:extLst>
          </p:cNvPr>
          <p:cNvSpPr>
            <a:spLocks noChangeShapeType="1"/>
          </p:cNvSpPr>
          <p:nvPr/>
        </p:nvSpPr>
        <p:spPr bwMode="auto">
          <a:xfrm>
            <a:off x="5181120" y="3849481"/>
            <a:ext cx="610560" cy="99072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50" name="Text Box 41">
            <a:extLst>
              <a:ext uri="{FF2B5EF4-FFF2-40B4-BE49-F238E27FC236}">
                <a16:creationId xmlns:a16="http://schemas.microsoft.com/office/drawing/2014/main" id="{FF92B2BC-276F-4A8A-89BF-C5B724B3B4D5}"/>
              </a:ext>
            </a:extLst>
          </p:cNvPr>
          <p:cNvSpPr txBox="1">
            <a:spLocks noChangeArrowheads="1"/>
          </p:cNvSpPr>
          <p:nvPr/>
        </p:nvSpPr>
        <p:spPr bwMode="auto">
          <a:xfrm>
            <a:off x="815400" y="125892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1" name="Text Box 42">
            <a:extLst>
              <a:ext uri="{FF2B5EF4-FFF2-40B4-BE49-F238E27FC236}">
                <a16:creationId xmlns:a16="http://schemas.microsoft.com/office/drawing/2014/main" id="{9EB37262-3505-4719-85DB-D70DA98D577F}"/>
              </a:ext>
            </a:extLst>
          </p:cNvPr>
          <p:cNvSpPr txBox="1">
            <a:spLocks noChangeArrowheads="1"/>
          </p:cNvSpPr>
          <p:nvPr/>
        </p:nvSpPr>
        <p:spPr bwMode="auto">
          <a:xfrm>
            <a:off x="5826600" y="148788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2" name="Text Box 44">
            <a:extLst>
              <a:ext uri="{FF2B5EF4-FFF2-40B4-BE49-F238E27FC236}">
                <a16:creationId xmlns:a16="http://schemas.microsoft.com/office/drawing/2014/main" id="{9E399D3E-DA97-404B-9F00-10CBC0B56752}"/>
              </a:ext>
            </a:extLst>
          </p:cNvPr>
          <p:cNvSpPr txBox="1">
            <a:spLocks noChangeArrowheads="1"/>
          </p:cNvSpPr>
          <p:nvPr/>
        </p:nvSpPr>
        <p:spPr bwMode="auto">
          <a:xfrm>
            <a:off x="1905121" y="456841"/>
            <a:ext cx="3608577" cy="75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kumimoji="1" lang="zh-TW" altLang="en-US" sz="4445" dirty="0">
                <a:solidFill>
                  <a:schemeClr val="tx1"/>
                </a:solidFill>
                <a:ea typeface="標楷體" panose="03000509000000000000" pitchFamily="65" charset="-120"/>
              </a:rPr>
              <a:t>電子簽章圖示</a:t>
            </a:r>
          </a:p>
        </p:txBody>
      </p:sp>
      <p:sp>
        <p:nvSpPr>
          <p:cNvPr id="129053" name="Text Box 45">
            <a:extLst>
              <a:ext uri="{FF2B5EF4-FFF2-40B4-BE49-F238E27FC236}">
                <a16:creationId xmlns:a16="http://schemas.microsoft.com/office/drawing/2014/main" id="{18438559-B24B-4514-B5F9-AA173C7E308A}"/>
              </a:ext>
            </a:extLst>
          </p:cNvPr>
          <p:cNvSpPr txBox="1">
            <a:spLocks noChangeArrowheads="1"/>
          </p:cNvSpPr>
          <p:nvPr/>
        </p:nvSpPr>
        <p:spPr bwMode="auto">
          <a:xfrm>
            <a:off x="1219681" y="5563081"/>
            <a:ext cx="990720" cy="76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spcBef>
                <a:spcPct val="50000"/>
              </a:spcBef>
              <a:buClr>
                <a:srgbClr val="000000"/>
              </a:buClr>
              <a:buSzPct val="100000"/>
              <a:buFont typeface="Times New Roman" panose="02020603050405020304" pitchFamily="18" charset="0"/>
              <a:buNone/>
            </a:pPr>
            <a:r>
              <a:rPr lang="en-US" altLang="zh-TW" sz="2177">
                <a:solidFill>
                  <a:schemeClr val="tx1"/>
                </a:solidFill>
              </a:rPr>
              <a:t>Secret Key</a:t>
            </a:r>
          </a:p>
        </p:txBody>
      </p:sp>
      <p:sp>
        <p:nvSpPr>
          <p:cNvPr id="129054" name="Rectangle 29">
            <a:extLst>
              <a:ext uri="{FF2B5EF4-FFF2-40B4-BE49-F238E27FC236}">
                <a16:creationId xmlns:a16="http://schemas.microsoft.com/office/drawing/2014/main" id="{7E1CD2AA-08A1-4990-B308-AF2A4DED9AC0}"/>
              </a:ext>
            </a:extLst>
          </p:cNvPr>
          <p:cNvSpPr>
            <a:spLocks noChangeArrowheads="1"/>
          </p:cNvSpPr>
          <p:nvPr/>
        </p:nvSpPr>
        <p:spPr bwMode="auto">
          <a:xfrm>
            <a:off x="7488001" y="4907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55" name="Rectangle 29">
            <a:extLst>
              <a:ext uri="{FF2B5EF4-FFF2-40B4-BE49-F238E27FC236}">
                <a16:creationId xmlns:a16="http://schemas.microsoft.com/office/drawing/2014/main" id="{3BE201DB-1D9B-4362-B734-1E2FFB5CA32B}"/>
              </a:ext>
            </a:extLst>
          </p:cNvPr>
          <p:cNvSpPr>
            <a:spLocks noChangeArrowheads="1"/>
          </p:cNvSpPr>
          <p:nvPr/>
        </p:nvSpPr>
        <p:spPr bwMode="auto">
          <a:xfrm>
            <a:off x="181441" y="4763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pic>
        <p:nvPicPr>
          <p:cNvPr id="129056" name="Picture 26" descr="C:\Users\i5\AppData\Local\Microsoft\Windows\Temporary Internet Files\Content.IE5\PZSHKH0J\EKD_-_Gold_Key[1].png">
            <a:extLst>
              <a:ext uri="{FF2B5EF4-FFF2-40B4-BE49-F238E27FC236}">
                <a16:creationId xmlns:a16="http://schemas.microsoft.com/office/drawing/2014/main" id="{3EBA3518-E0E6-4235-932D-2473B83FC57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9921" y="4530601"/>
            <a:ext cx="620640" cy="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38083"/>
      </p:ext>
    </p:extLst>
  </p:cSld>
  <p:clrMapOvr>
    <a:masterClrMapping/>
  </p:clrMapOvr>
  <p:transition spd="slow">
    <p:cut/>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EE5C44-10BC-4BE7-9CE0-8B1307A15BDB}"/>
              </a:ext>
            </a:extLst>
          </p:cNvPr>
          <p:cNvSpPr>
            <a:spLocks noGrp="1"/>
          </p:cNvSpPr>
          <p:nvPr>
            <p:ph type="title"/>
          </p:nvPr>
        </p:nvSpPr>
        <p:spPr>
          <a:xfrm>
            <a:off x="251520" y="260648"/>
            <a:ext cx="8579296" cy="820738"/>
          </a:xfrm>
        </p:spPr>
        <p:txBody>
          <a:bodyPr/>
          <a:lstStyle/>
          <a:p>
            <a:pPr lvl="1"/>
            <a:r>
              <a:rPr lang="zh-TW" altLang="en-US" dirty="0"/>
              <a:t>醫療機構電子病歷製作及管理辦法</a:t>
            </a:r>
            <a:endParaRPr lang="en-US" altLang="zh-TW" dirty="0"/>
          </a:p>
        </p:txBody>
      </p:sp>
      <p:sp>
        <p:nvSpPr>
          <p:cNvPr id="5" name="內容版面配置區 4">
            <a:extLst>
              <a:ext uri="{FF2B5EF4-FFF2-40B4-BE49-F238E27FC236}">
                <a16:creationId xmlns:a16="http://schemas.microsoft.com/office/drawing/2014/main" id="{924AA8DB-309F-47D3-85CA-491F36DFF52F}"/>
              </a:ext>
            </a:extLst>
          </p:cNvPr>
          <p:cNvSpPr>
            <a:spLocks noGrp="1"/>
          </p:cNvSpPr>
          <p:nvPr>
            <p:ph idx="1"/>
          </p:nvPr>
        </p:nvSpPr>
        <p:spPr>
          <a:xfrm>
            <a:off x="457200" y="1371600"/>
            <a:ext cx="8579296" cy="4953000"/>
          </a:xfrm>
        </p:spPr>
        <p:txBody>
          <a:bodyPr/>
          <a:lstStyle/>
          <a:p>
            <a:r>
              <a:rPr lang="zh-TW" altLang="en-US" dirty="0"/>
              <a:t>現行   </a:t>
            </a:r>
            <a:r>
              <a:rPr lang="en-US" altLang="zh-TW" dirty="0"/>
              <a:t>94 </a:t>
            </a:r>
            <a:r>
              <a:rPr lang="zh-TW" altLang="en-US" dirty="0"/>
              <a:t>年 </a:t>
            </a:r>
            <a:r>
              <a:rPr lang="en-US" altLang="zh-TW" dirty="0"/>
              <a:t>8 </a:t>
            </a:r>
            <a:r>
              <a:rPr lang="zh-TW" altLang="en-US" dirty="0"/>
              <a:t>月 </a:t>
            </a:r>
            <a:r>
              <a:rPr lang="en-US" altLang="zh-TW" dirty="0"/>
              <a:t>14 </a:t>
            </a:r>
            <a:r>
              <a:rPr lang="zh-TW" altLang="en-US" dirty="0"/>
              <a:t>日 </a:t>
            </a:r>
            <a:endParaRPr lang="en-US" altLang="zh-TW" dirty="0"/>
          </a:p>
          <a:p>
            <a:r>
              <a:rPr lang="en-US" altLang="zh-TW" dirty="0"/>
              <a:t>111 </a:t>
            </a:r>
            <a:r>
              <a:rPr lang="zh-TW" altLang="en-US" dirty="0"/>
              <a:t>年 </a:t>
            </a:r>
            <a:r>
              <a:rPr lang="en-US" altLang="zh-TW" dirty="0"/>
              <a:t>7 </a:t>
            </a:r>
            <a:r>
              <a:rPr lang="zh-TW" altLang="en-US" dirty="0"/>
              <a:t>月 </a:t>
            </a:r>
            <a:r>
              <a:rPr lang="en-US" altLang="zh-TW" dirty="0"/>
              <a:t>18 </a:t>
            </a:r>
            <a:r>
              <a:rPr lang="zh-TW" altLang="en-US" dirty="0"/>
              <a:t>日通過</a:t>
            </a:r>
            <a:endParaRPr lang="en-US" altLang="zh-TW" dirty="0"/>
          </a:p>
        </p:txBody>
      </p:sp>
      <p:sp>
        <p:nvSpPr>
          <p:cNvPr id="6" name="矩形 5">
            <a:extLst>
              <a:ext uri="{FF2B5EF4-FFF2-40B4-BE49-F238E27FC236}">
                <a16:creationId xmlns:a16="http://schemas.microsoft.com/office/drawing/2014/main" id="{D7E06615-559A-4A3E-BCE0-DA48A7BB5A82}"/>
              </a:ext>
            </a:extLst>
          </p:cNvPr>
          <p:cNvSpPr/>
          <p:nvPr/>
        </p:nvSpPr>
        <p:spPr>
          <a:xfrm>
            <a:off x="2709251" y="5994448"/>
            <a:ext cx="6434749" cy="830997"/>
          </a:xfrm>
          <a:prstGeom prst="rect">
            <a:avLst/>
          </a:prstGeom>
        </p:spPr>
        <p:txBody>
          <a:bodyPr wrap="square">
            <a:spAutoFit/>
          </a:bodyPr>
          <a:lstStyle/>
          <a:p>
            <a:r>
              <a:rPr lang="en-US" altLang="zh-TW" sz="1600" dirty="0"/>
              <a:t>https://gazette.nat.gov.tw/egFront/detail.do?metaid=128623&amp;log=detailLog</a:t>
            </a:r>
          </a:p>
          <a:p>
            <a:r>
              <a:rPr lang="en-US" altLang="zh-TW" sz="1600" dirty="0"/>
              <a:t>https://futurecity.cw.com.tw/article/2494</a:t>
            </a:r>
          </a:p>
          <a:p>
            <a:r>
              <a:rPr lang="zh-TW" altLang="en-US" sz="1600" dirty="0"/>
              <a:t>https://www.cio.com.tw/selection-of-suitable-information-service-providers</a:t>
            </a:r>
          </a:p>
        </p:txBody>
      </p:sp>
      <p:pic>
        <p:nvPicPr>
          <p:cNvPr id="8" name="圖片 7">
            <a:extLst>
              <a:ext uri="{FF2B5EF4-FFF2-40B4-BE49-F238E27FC236}">
                <a16:creationId xmlns:a16="http://schemas.microsoft.com/office/drawing/2014/main" id="{9783D772-38EC-481C-BE53-1FDA233E32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2382467"/>
            <a:ext cx="6238279" cy="4420153"/>
          </a:xfrm>
          <a:prstGeom prst="rect">
            <a:avLst/>
          </a:prstGeom>
        </p:spPr>
      </p:pic>
    </p:spTree>
    <p:extLst>
      <p:ext uri="{BB962C8B-B14F-4D97-AF65-F5344CB8AC3E}">
        <p14:creationId xmlns:p14="http://schemas.microsoft.com/office/powerpoint/2010/main" val="38849067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801725-7830-4CFA-87A5-B5BEA4C92B23}"/>
              </a:ext>
            </a:extLst>
          </p:cNvPr>
          <p:cNvSpPr>
            <a:spLocks noGrp="1"/>
          </p:cNvSpPr>
          <p:nvPr>
            <p:ph type="title"/>
          </p:nvPr>
        </p:nvSpPr>
        <p:spPr/>
        <p:txBody>
          <a:bodyPr/>
          <a:lstStyle/>
          <a:p>
            <a:r>
              <a:rPr lang="zh-TW" altLang="en-US" b="1" dirty="0"/>
              <a:t>電子病歷上雲辦法</a:t>
            </a:r>
            <a:endParaRPr lang="zh-TW" altLang="en-US" dirty="0"/>
          </a:p>
        </p:txBody>
      </p:sp>
      <p:sp>
        <p:nvSpPr>
          <p:cNvPr id="3" name="內容版面配置區 2">
            <a:extLst>
              <a:ext uri="{FF2B5EF4-FFF2-40B4-BE49-F238E27FC236}">
                <a16:creationId xmlns:a16="http://schemas.microsoft.com/office/drawing/2014/main" id="{0E31BE12-B81B-459A-BFD5-03D30A055329}"/>
              </a:ext>
            </a:extLst>
          </p:cNvPr>
          <p:cNvSpPr>
            <a:spLocks noGrp="1"/>
          </p:cNvSpPr>
          <p:nvPr>
            <p:ph idx="1"/>
          </p:nvPr>
        </p:nvSpPr>
        <p:spPr>
          <a:xfrm>
            <a:off x="457200" y="1371600"/>
            <a:ext cx="8229600" cy="473224"/>
          </a:xfrm>
        </p:spPr>
        <p:txBody>
          <a:bodyPr/>
          <a:lstStyle/>
          <a:p>
            <a:r>
              <a:rPr lang="en-US" altLang="zh-TW" dirty="0"/>
              <a:t>111/7/18</a:t>
            </a:r>
            <a:r>
              <a:rPr lang="zh-TW" altLang="en-US" dirty="0"/>
              <a:t>公告施行</a:t>
            </a:r>
            <a:endParaRPr lang="en-US" altLang="zh-TW" dirty="0"/>
          </a:p>
          <a:p>
            <a:r>
              <a:rPr lang="en-US" altLang="zh-TW" sz="2700" dirty="0"/>
              <a:t>4</a:t>
            </a:r>
            <a:r>
              <a:rPr lang="zh-TW" altLang="en-US" sz="2700" dirty="0"/>
              <a:t>面向的法源依據</a:t>
            </a:r>
            <a:r>
              <a:rPr lang="en-US" altLang="zh-TW" sz="2700" dirty="0"/>
              <a:t>:</a:t>
            </a:r>
            <a:r>
              <a:rPr lang="zh-TW" altLang="en-US" sz="2700" dirty="0"/>
              <a:t>雲端服務、資料安全、資料管理，以及資料應用</a:t>
            </a:r>
          </a:p>
        </p:txBody>
      </p:sp>
      <p:sp>
        <p:nvSpPr>
          <p:cNvPr id="4" name="矩形 3">
            <a:extLst>
              <a:ext uri="{FF2B5EF4-FFF2-40B4-BE49-F238E27FC236}">
                <a16:creationId xmlns:a16="http://schemas.microsoft.com/office/drawing/2014/main" id="{89EAE981-1DC9-406B-81C6-A64811520FAB}"/>
              </a:ext>
            </a:extLst>
          </p:cNvPr>
          <p:cNvSpPr/>
          <p:nvPr/>
        </p:nvSpPr>
        <p:spPr>
          <a:xfrm>
            <a:off x="5004048" y="6466831"/>
            <a:ext cx="4040337" cy="369332"/>
          </a:xfrm>
          <a:prstGeom prst="rect">
            <a:avLst/>
          </a:prstGeom>
        </p:spPr>
        <p:txBody>
          <a:bodyPr wrap="none">
            <a:spAutoFit/>
          </a:bodyPr>
          <a:lstStyle/>
          <a:p>
            <a:r>
              <a:rPr lang="zh-TW" altLang="en-US" dirty="0"/>
              <a:t>https://www.ithome.com.tw/news/151811</a:t>
            </a:r>
          </a:p>
        </p:txBody>
      </p:sp>
      <p:pic>
        <p:nvPicPr>
          <p:cNvPr id="6" name="圖片 5">
            <a:extLst>
              <a:ext uri="{FF2B5EF4-FFF2-40B4-BE49-F238E27FC236}">
                <a16:creationId xmlns:a16="http://schemas.microsoft.com/office/drawing/2014/main" id="{DB357327-925D-4492-9F5A-E5F0B650ABE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988" r="20076"/>
          <a:stretch/>
        </p:blipFill>
        <p:spPr>
          <a:xfrm>
            <a:off x="971600" y="2723678"/>
            <a:ext cx="5775429" cy="3774842"/>
          </a:xfrm>
          <a:prstGeom prst="rect">
            <a:avLst/>
          </a:prstGeom>
        </p:spPr>
      </p:pic>
    </p:spTree>
    <p:extLst>
      <p:ext uri="{BB962C8B-B14F-4D97-AF65-F5344CB8AC3E}">
        <p14:creationId xmlns:p14="http://schemas.microsoft.com/office/powerpoint/2010/main" val="34382537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5" name="內容版面配置區 4">
            <a:extLst>
              <a:ext uri="{FF2B5EF4-FFF2-40B4-BE49-F238E27FC236}">
                <a16:creationId xmlns:a16="http://schemas.microsoft.com/office/drawing/2014/main" id="{4930E7CD-7425-483B-988F-E01C4C1A0D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4026" y="1412776"/>
            <a:ext cx="8695948" cy="4895750"/>
          </a:xfrm>
        </p:spPr>
      </p:pic>
    </p:spTree>
    <p:extLst>
      <p:ext uri="{BB962C8B-B14F-4D97-AF65-F5344CB8AC3E}">
        <p14:creationId xmlns:p14="http://schemas.microsoft.com/office/powerpoint/2010/main" val="27057585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7" name="內容版面配置區 6">
            <a:extLst>
              <a:ext uri="{FF2B5EF4-FFF2-40B4-BE49-F238E27FC236}">
                <a16:creationId xmlns:a16="http://schemas.microsoft.com/office/drawing/2014/main" id="{5D940DE9-69BA-4326-9848-2DAA5BF7621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7884" y="1484784"/>
            <a:ext cx="8808231" cy="4896544"/>
          </a:xfrm>
        </p:spPr>
      </p:pic>
    </p:spTree>
    <p:extLst>
      <p:ext uri="{BB962C8B-B14F-4D97-AF65-F5344CB8AC3E}">
        <p14:creationId xmlns:p14="http://schemas.microsoft.com/office/powerpoint/2010/main" val="6812007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230D0FB8-279A-40D5-86BD-B7402CF333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084" y="24990"/>
            <a:ext cx="8633832" cy="6750965"/>
          </a:xfrm>
          <a:prstGeom prst="rect">
            <a:avLst/>
          </a:prstGeom>
        </p:spPr>
      </p:pic>
    </p:spTree>
    <p:extLst>
      <p:ext uri="{BB962C8B-B14F-4D97-AF65-F5344CB8AC3E}">
        <p14:creationId xmlns:p14="http://schemas.microsoft.com/office/powerpoint/2010/main" val="20531873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04C7A4E-FCAE-49F1-9FFE-CC545F6882CD}"/>
              </a:ext>
            </a:extLst>
          </p:cNvPr>
          <p:cNvSpPr>
            <a:spLocks noGrp="1"/>
          </p:cNvSpPr>
          <p:nvPr>
            <p:ph type="dt" sz="half" idx="10"/>
          </p:nvPr>
        </p:nvSpPr>
        <p:spPr/>
        <p:txBody>
          <a:bodyPr/>
          <a:lstStyle/>
          <a:p>
            <a:r>
              <a:rPr lang="en-US" altLang="ko-KR"/>
              <a:t>itchen.class.kmu.edu.tw</a:t>
            </a:r>
            <a:endParaRPr lang="en-US" altLang="ko-KR" dirty="0"/>
          </a:p>
        </p:txBody>
      </p:sp>
      <p:pic>
        <p:nvPicPr>
          <p:cNvPr id="4" name="圖片 3">
            <a:extLst>
              <a:ext uri="{FF2B5EF4-FFF2-40B4-BE49-F238E27FC236}">
                <a16:creationId xmlns:a16="http://schemas.microsoft.com/office/drawing/2014/main" id="{1222EA82-9B7C-4795-8969-62FDE49554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4716" y="76200"/>
            <a:ext cx="8634567" cy="6745029"/>
          </a:xfrm>
          <a:prstGeom prst="rect">
            <a:avLst/>
          </a:prstGeom>
        </p:spPr>
      </p:pic>
    </p:spTree>
    <p:extLst>
      <p:ext uri="{BB962C8B-B14F-4D97-AF65-F5344CB8AC3E}">
        <p14:creationId xmlns:p14="http://schemas.microsoft.com/office/powerpoint/2010/main" val="25616220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2221ED-47FC-4C86-A6A5-E81FA12A69E0}"/>
              </a:ext>
            </a:extLst>
          </p:cNvPr>
          <p:cNvSpPr>
            <a:spLocks noGrp="1"/>
          </p:cNvSpPr>
          <p:nvPr>
            <p:ph type="title"/>
          </p:nvPr>
        </p:nvSpPr>
        <p:spPr/>
        <p:txBody>
          <a:bodyPr/>
          <a:lstStyle/>
          <a:p>
            <a:r>
              <a:rPr lang="en-US" altLang="zh-TW" dirty="0"/>
              <a:t>Medical Devices &amp; System</a:t>
            </a:r>
            <a:br>
              <a:rPr lang="en-US" altLang="zh-TW" dirty="0"/>
            </a:br>
            <a:r>
              <a:rPr lang="en-US" altLang="zh-TW" sz="3000" dirty="0"/>
              <a:t>commonly Connected Categories of Equipment</a:t>
            </a:r>
            <a:endParaRPr lang="zh-TW" altLang="en-US" sz="3000" dirty="0"/>
          </a:p>
        </p:txBody>
      </p:sp>
      <p:sp>
        <p:nvSpPr>
          <p:cNvPr id="3" name="內容版面配置區 2">
            <a:extLst>
              <a:ext uri="{FF2B5EF4-FFF2-40B4-BE49-F238E27FC236}">
                <a16:creationId xmlns:a16="http://schemas.microsoft.com/office/drawing/2014/main" id="{0D5636CB-26F8-48A8-ACEF-F83B1B241B2D}"/>
              </a:ext>
            </a:extLst>
          </p:cNvPr>
          <p:cNvSpPr>
            <a:spLocks noGrp="1"/>
          </p:cNvSpPr>
          <p:nvPr>
            <p:ph idx="1"/>
          </p:nvPr>
        </p:nvSpPr>
        <p:spPr/>
        <p:txBody>
          <a:bodyPr/>
          <a:lstStyle/>
          <a:p>
            <a:pPr marL="0" indent="0">
              <a:buNone/>
            </a:pPr>
            <a:r>
              <a:rPr lang="en-US" altLang="zh-TW" sz="1800" b="1" i="0" dirty="0">
                <a:solidFill>
                  <a:srgbClr val="002060"/>
                </a:solidFill>
                <a:effectLst/>
                <a:latin typeface="TrebuchetMS-Bold"/>
              </a:rPr>
              <a:t>1. Physiologic monitors and system (</a:t>
            </a:r>
            <a:r>
              <a:rPr lang="zh-TW" altLang="en-US" sz="1800" b="1" i="0" dirty="0">
                <a:solidFill>
                  <a:srgbClr val="002060"/>
                </a:solidFill>
                <a:effectLst/>
                <a:latin typeface="MicrosoftJhengHeiBold"/>
              </a:rPr>
              <a:t>生理監視器與系統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2. Defibrillators (</a:t>
            </a:r>
            <a:r>
              <a:rPr lang="zh-TW" altLang="en-US" sz="1800" b="1" i="0" dirty="0">
                <a:solidFill>
                  <a:srgbClr val="002060"/>
                </a:solidFill>
                <a:effectLst/>
                <a:latin typeface="MicrosoftJhengHeiBold"/>
              </a:rPr>
              <a:t>除顫器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3. Infusion pumps (</a:t>
            </a:r>
            <a:r>
              <a:rPr lang="zh-TW" altLang="en-US" sz="1800" b="1" i="0" dirty="0">
                <a:solidFill>
                  <a:srgbClr val="002060"/>
                </a:solidFill>
                <a:effectLst/>
                <a:latin typeface="MicrosoftJhengHeiBold"/>
              </a:rPr>
              <a:t>輸液泵</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4. Anesthesia units (</a:t>
            </a:r>
            <a:r>
              <a:rPr lang="zh-TW" altLang="en-US" sz="1800" b="1" i="0" dirty="0">
                <a:solidFill>
                  <a:srgbClr val="002060"/>
                </a:solidFill>
                <a:effectLst/>
                <a:latin typeface="MicrosoftJhengHeiBold"/>
              </a:rPr>
              <a:t>麻醉機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5. Ventilators (</a:t>
            </a:r>
            <a:r>
              <a:rPr lang="zh-TW" altLang="en-US" sz="1800" b="1" i="0" dirty="0">
                <a:solidFill>
                  <a:srgbClr val="002060"/>
                </a:solidFill>
                <a:effectLst/>
                <a:latin typeface="MicrosoftJhengHeiBold"/>
              </a:rPr>
              <a:t>呼吸機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6. Extracorporeal Assist (</a:t>
            </a:r>
            <a:r>
              <a:rPr lang="zh-TW" altLang="en-US" sz="1800" b="1" i="0" dirty="0">
                <a:solidFill>
                  <a:srgbClr val="002060"/>
                </a:solidFill>
                <a:effectLst/>
                <a:latin typeface="MicrosoftJhengHeiBold"/>
              </a:rPr>
              <a:t>體外輔助儀器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7. Vital sign monitors (</a:t>
            </a:r>
            <a:r>
              <a:rPr lang="zh-TW" altLang="en-US" sz="1800" b="1" i="0" dirty="0">
                <a:solidFill>
                  <a:srgbClr val="002060"/>
                </a:solidFill>
                <a:effectLst/>
                <a:latin typeface="MicrosoftJhengHeiBold"/>
              </a:rPr>
              <a:t>生命徵象監視器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8. Digital Radiographic X-Ray System(</a:t>
            </a:r>
            <a:r>
              <a:rPr lang="zh-TW" altLang="en-US" sz="1800" b="1" i="0" dirty="0">
                <a:solidFill>
                  <a:srgbClr val="002060"/>
                </a:solidFill>
                <a:effectLst/>
                <a:latin typeface="MicrosoftJhengHeiBold"/>
              </a:rPr>
              <a:t>數位</a:t>
            </a:r>
            <a:r>
              <a:rPr lang="en-US" altLang="zh-TW" sz="1800" b="1" i="0" dirty="0">
                <a:solidFill>
                  <a:srgbClr val="002060"/>
                </a:solidFill>
                <a:effectLst/>
                <a:latin typeface="TrebuchetMS-Bold"/>
              </a:rPr>
              <a:t>X</a:t>
            </a:r>
            <a:r>
              <a:rPr lang="zh-TW" altLang="en-US" sz="1800" b="1" i="0" dirty="0">
                <a:solidFill>
                  <a:srgbClr val="002060"/>
                </a:solidFill>
                <a:effectLst/>
                <a:latin typeface="MicrosoftJhengHeiBold"/>
              </a:rPr>
              <a:t>光攝影系統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9. CT &amp; MRI scanners (CT</a:t>
            </a:r>
            <a:r>
              <a:rPr lang="zh-TW" altLang="en-US" sz="1800" b="1" i="0" dirty="0">
                <a:solidFill>
                  <a:srgbClr val="002060"/>
                </a:solidFill>
                <a:effectLst/>
                <a:latin typeface="MicrosoftJhengHeiBold"/>
              </a:rPr>
              <a:t>和</a:t>
            </a:r>
            <a:r>
              <a:rPr lang="en-US" altLang="zh-TW" sz="1800" b="1" i="0" dirty="0">
                <a:solidFill>
                  <a:srgbClr val="002060"/>
                </a:solidFill>
                <a:effectLst/>
                <a:latin typeface="TrebuchetMS-Bold"/>
              </a:rPr>
              <a:t>MRI</a:t>
            </a:r>
            <a:r>
              <a:rPr lang="zh-TW" altLang="en-US" sz="1800" b="1" i="0" dirty="0">
                <a:solidFill>
                  <a:srgbClr val="002060"/>
                </a:solidFill>
                <a:effectLst/>
                <a:latin typeface="MicrosoftJhengHeiBold"/>
              </a:rPr>
              <a:t>掃描儀器</a:t>
            </a:r>
            <a:r>
              <a:rPr lang="en-US" altLang="zh-TW" sz="1800" b="0" i="0" dirty="0">
                <a:solidFill>
                  <a:srgbClr val="002060"/>
                </a:solidFill>
                <a:effectLst/>
                <a:latin typeface="TrebuchetMS"/>
              </a:rPr>
              <a:t>)</a:t>
            </a:r>
            <a:br>
              <a:rPr lang="en-US" altLang="zh-TW" sz="1800" b="0" i="0" dirty="0">
                <a:solidFill>
                  <a:srgbClr val="002060"/>
                </a:solidFill>
                <a:effectLst/>
                <a:latin typeface="TrebuchetMS"/>
              </a:rPr>
            </a:br>
            <a:r>
              <a:rPr lang="en-US" altLang="zh-TW" sz="1800" b="1" i="0" dirty="0">
                <a:solidFill>
                  <a:srgbClr val="002060"/>
                </a:solidFill>
                <a:effectLst/>
                <a:latin typeface="TrebuchetMS-Bold"/>
              </a:rPr>
              <a:t>10. Nuclear Machine (</a:t>
            </a:r>
            <a:r>
              <a:rPr lang="zh-TW" altLang="en-US" sz="1800" b="1" i="0" dirty="0">
                <a:solidFill>
                  <a:srgbClr val="002060"/>
                </a:solidFill>
                <a:effectLst/>
                <a:latin typeface="MicrosoftJhengHeiBold"/>
              </a:rPr>
              <a:t>核子醫學設備</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11. Fetal monitors (</a:t>
            </a:r>
            <a:r>
              <a:rPr lang="zh-TW" altLang="en-US" sz="1800" b="1" i="0" dirty="0">
                <a:solidFill>
                  <a:srgbClr val="002060"/>
                </a:solidFill>
                <a:effectLst/>
                <a:latin typeface="MicrosoftJhengHeiBold"/>
              </a:rPr>
              <a:t>胎兒監視器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12. Laboratory analyzers (</a:t>
            </a:r>
            <a:r>
              <a:rPr lang="zh-TW" altLang="en-US" sz="1800" b="1" i="0" dirty="0">
                <a:solidFill>
                  <a:srgbClr val="002060"/>
                </a:solidFill>
                <a:effectLst/>
                <a:latin typeface="MicrosoftJhengHeiBold"/>
              </a:rPr>
              <a:t>實驗室分析儀器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13. Diagnostic ultrasound (</a:t>
            </a:r>
            <a:r>
              <a:rPr lang="zh-TW" altLang="en-US" sz="1800" b="1" i="0" dirty="0">
                <a:solidFill>
                  <a:srgbClr val="002060"/>
                </a:solidFill>
                <a:effectLst/>
                <a:latin typeface="MicrosoftJhengHeiBold"/>
              </a:rPr>
              <a:t>超音波診斷儀器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14. Electrocardiographs (</a:t>
            </a:r>
            <a:r>
              <a:rPr lang="zh-TW" altLang="en-US" sz="1800" b="1" i="0" dirty="0">
                <a:solidFill>
                  <a:srgbClr val="002060"/>
                </a:solidFill>
                <a:effectLst/>
                <a:latin typeface="MicrosoftJhengHeiBold"/>
              </a:rPr>
              <a:t>心電圖儀器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15. Injectors, contrast media (</a:t>
            </a:r>
            <a:r>
              <a:rPr lang="zh-TW" altLang="en-US" sz="1800" b="1" i="0" dirty="0">
                <a:solidFill>
                  <a:srgbClr val="002060"/>
                </a:solidFill>
                <a:effectLst/>
                <a:latin typeface="MicrosoftJhengHeiBold"/>
              </a:rPr>
              <a:t>注射器，造影劑</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16. DIALYSIS MACHINE(</a:t>
            </a:r>
            <a:r>
              <a:rPr lang="zh-TW" altLang="en-US" sz="1800" b="1" i="0" dirty="0">
                <a:solidFill>
                  <a:srgbClr val="002060"/>
                </a:solidFill>
                <a:effectLst/>
                <a:latin typeface="MicrosoftJhengHeiBold"/>
              </a:rPr>
              <a:t>透析機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17. Others (</a:t>
            </a:r>
            <a:r>
              <a:rPr lang="zh-TW" altLang="en-US" sz="1800" b="1" i="0" dirty="0">
                <a:solidFill>
                  <a:srgbClr val="002060"/>
                </a:solidFill>
                <a:effectLst/>
                <a:latin typeface="TrebuchetMS-Bold"/>
              </a:rPr>
              <a:t>其他</a:t>
            </a:r>
            <a:r>
              <a:rPr lang="en-US" altLang="zh-TW" sz="1800" b="1" i="0" dirty="0">
                <a:solidFill>
                  <a:srgbClr val="002060"/>
                </a:solidFill>
                <a:effectLst/>
                <a:latin typeface="TrebuchetMS-Bold"/>
              </a:rPr>
              <a:t>)</a:t>
            </a:r>
            <a:endParaRPr lang="zh-TW" altLang="en-US" dirty="0"/>
          </a:p>
        </p:txBody>
      </p:sp>
      <p:sp>
        <p:nvSpPr>
          <p:cNvPr id="5" name="文字方塊 4">
            <a:extLst>
              <a:ext uri="{FF2B5EF4-FFF2-40B4-BE49-F238E27FC236}">
                <a16:creationId xmlns:a16="http://schemas.microsoft.com/office/drawing/2014/main" id="{6EC4E140-C74F-46EC-A5AB-DDC9B9B69A76}"/>
              </a:ext>
            </a:extLst>
          </p:cNvPr>
          <p:cNvSpPr txBox="1"/>
          <p:nvPr/>
        </p:nvSpPr>
        <p:spPr>
          <a:xfrm>
            <a:off x="1113105" y="6260812"/>
            <a:ext cx="8064896" cy="584775"/>
          </a:xfrm>
          <a:prstGeom prst="rect">
            <a:avLst/>
          </a:prstGeom>
          <a:noFill/>
        </p:spPr>
        <p:txBody>
          <a:bodyPr wrap="square">
            <a:spAutoFit/>
          </a:bodyPr>
          <a:lstStyle/>
          <a:p>
            <a:r>
              <a:rPr lang="zh-TW" altLang="en-US" sz="1600" b="0" i="0" dirty="0">
                <a:solidFill>
                  <a:srgbClr val="0000CC"/>
                </a:solidFill>
                <a:effectLst/>
                <a:latin typeface="DFKaiShu-SB-Estd-BF"/>
              </a:rPr>
              <a:t>資料來源 </a:t>
            </a:r>
            <a:r>
              <a:rPr lang="en-US" altLang="zh-TW" sz="1600" b="0" i="0" dirty="0">
                <a:solidFill>
                  <a:srgbClr val="0000CC"/>
                </a:solidFill>
                <a:effectLst/>
                <a:latin typeface="DFKaiShu-SB-Estd-BF"/>
              </a:rPr>
              <a:t>: Best Practices for Medical Device Cybersecurity Management, Strategic Healthcare Technology Associates, 2016 </a:t>
            </a:r>
            <a:r>
              <a:rPr lang="zh-TW" altLang="en-US" sz="1600" b="0" i="0" dirty="0">
                <a:solidFill>
                  <a:srgbClr val="0000CC"/>
                </a:solidFill>
                <a:effectLst/>
                <a:latin typeface="DFKaiShu-SB-Estd-BF"/>
              </a:rPr>
              <a:t>原</a:t>
            </a:r>
            <a:r>
              <a:rPr lang="en-US" altLang="zh-TW" sz="1600" b="0" i="0" dirty="0">
                <a:solidFill>
                  <a:srgbClr val="0000CC"/>
                </a:solidFill>
                <a:effectLst/>
                <a:latin typeface="DFKaiShu-SB-Estd-BF"/>
              </a:rPr>
              <a:t>11</a:t>
            </a:r>
            <a:r>
              <a:rPr lang="zh-TW" altLang="en-US" sz="1600" b="0" i="0" dirty="0">
                <a:solidFill>
                  <a:srgbClr val="0000CC"/>
                </a:solidFill>
                <a:effectLst/>
                <a:latin typeface="DFKaiShu-SB-Estd-BF"/>
              </a:rPr>
              <a:t>類徵詢醫院醫療儀器部門建議修改至</a:t>
            </a:r>
            <a:r>
              <a:rPr lang="en-US" altLang="zh-TW" sz="1600" b="0" i="0" dirty="0">
                <a:solidFill>
                  <a:srgbClr val="0000CC"/>
                </a:solidFill>
                <a:effectLst/>
                <a:latin typeface="DFKaiShu-SB-Estd-BF"/>
              </a:rPr>
              <a:t>17</a:t>
            </a:r>
            <a:r>
              <a:rPr lang="zh-TW" altLang="en-US" sz="1600" b="0" i="0" dirty="0">
                <a:solidFill>
                  <a:srgbClr val="0000CC"/>
                </a:solidFill>
                <a:effectLst/>
                <a:latin typeface="DFKaiShu-SB-Estd-BF"/>
              </a:rPr>
              <a:t>類 </a:t>
            </a:r>
            <a:r>
              <a:rPr lang="en-US" altLang="zh-TW" sz="1600" b="0" i="0" dirty="0">
                <a:solidFill>
                  <a:srgbClr val="0000CC"/>
                </a:solidFill>
                <a:effectLst/>
                <a:latin typeface="DFKaiShu-SB-Estd-BF"/>
              </a:rPr>
              <a:t>(2018.02.08)</a:t>
            </a:r>
            <a:r>
              <a:rPr lang="zh-TW" altLang="en-US" sz="1600" dirty="0"/>
              <a:t> </a:t>
            </a:r>
          </a:p>
        </p:txBody>
      </p:sp>
    </p:spTree>
    <p:extLst>
      <p:ext uri="{BB962C8B-B14F-4D97-AF65-F5344CB8AC3E}">
        <p14:creationId xmlns:p14="http://schemas.microsoft.com/office/powerpoint/2010/main" val="285442738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251520" y="1124744"/>
            <a:ext cx="8712968" cy="5544616"/>
          </a:xfrm>
        </p:spPr>
        <p:txBody>
          <a:bodyPr/>
          <a:lstStyle/>
          <a:p>
            <a:r>
              <a:rPr lang="en-US" altLang="zh-TW" sz="2400" dirty="0"/>
              <a:t>2002</a:t>
            </a:r>
            <a:r>
              <a:rPr lang="zh-TW" altLang="en-US" sz="2400" dirty="0"/>
              <a:t>「個人可辨識健康資訊隱私標準」</a:t>
            </a:r>
            <a:r>
              <a:rPr lang="en-US" altLang="zh-TW" sz="2400" dirty="0"/>
              <a:t>(Standards for Privacy of Individually Identifiable Health Information)</a:t>
            </a:r>
            <a:r>
              <a:rPr lang="zh-TW" altLang="en-US" sz="2400" dirty="0"/>
              <a:t>簡稱隱私規則</a:t>
            </a:r>
            <a:r>
              <a:rPr lang="en-US" altLang="zh-TW" sz="2400" dirty="0"/>
              <a:t>(Privacy Rule)</a:t>
            </a:r>
          </a:p>
          <a:p>
            <a:r>
              <a:rPr lang="en-US" altLang="zh-TW" sz="2400" dirty="0"/>
              <a:t>2002</a:t>
            </a:r>
            <a:r>
              <a:rPr lang="zh-TW" altLang="en-US" sz="2400" dirty="0"/>
              <a:t>「保護電子受保護健康資訊之資安標準」</a:t>
            </a:r>
            <a:r>
              <a:rPr lang="en-US" altLang="zh-TW" sz="2400" dirty="0"/>
              <a:t>(Security Standards for the Protection of Electronic Protected Health Information)</a:t>
            </a:r>
            <a:r>
              <a:rPr lang="zh-TW" altLang="en-US" sz="2400" dirty="0"/>
              <a:t>簡稱資安規則</a:t>
            </a:r>
            <a:r>
              <a:rPr lang="en-US" altLang="zh-TW" sz="2400" dirty="0"/>
              <a:t>(Security Rule)</a:t>
            </a:r>
          </a:p>
          <a:p>
            <a:r>
              <a:rPr lang="en-US" altLang="zh-TW" sz="2400" dirty="0"/>
              <a:t>2009</a:t>
            </a:r>
            <a:r>
              <a:rPr lang="zh-TW" altLang="en-US" sz="2400" dirty="0"/>
              <a:t>「經濟和臨床健康之健康資訊科技法」</a:t>
            </a:r>
            <a:r>
              <a:rPr lang="en-US" altLang="zh-TW" sz="2400" dirty="0"/>
              <a:t>(Health Information Technology for Economic and Clinical Health Act, HITECH)</a:t>
            </a:r>
            <a:r>
              <a:rPr lang="zh-TW" altLang="en-US" sz="2400" dirty="0"/>
              <a:t>強化資料外洩時相關機構的通報責任和違反處罰</a:t>
            </a:r>
          </a:p>
          <a:p>
            <a:r>
              <a:rPr lang="en-US" altLang="zh-TW" sz="2400" dirty="0"/>
              <a:t>2015</a:t>
            </a:r>
            <a:r>
              <a:rPr lang="zh-TW" altLang="en-US" sz="2400" dirty="0"/>
              <a:t>「網路安全法」</a:t>
            </a:r>
            <a:r>
              <a:rPr lang="en-US" altLang="zh-TW" sz="2400" dirty="0"/>
              <a:t>(Cybersecurity Act of 2015)</a:t>
            </a:r>
          </a:p>
          <a:p>
            <a:r>
              <a:rPr lang="en-US" altLang="zh-TW" sz="2400" dirty="0"/>
              <a:t>2020.9.11</a:t>
            </a:r>
            <a:r>
              <a:rPr lang="zh-TW" altLang="en-US" sz="2400" dirty="0"/>
              <a:t>，</a:t>
            </a:r>
            <a:r>
              <a:rPr lang="en-US" altLang="zh-TW" sz="2400" dirty="0"/>
              <a:t> TFDA</a:t>
            </a:r>
            <a:r>
              <a:rPr lang="zh-TW" altLang="en-US" sz="2400" dirty="0"/>
              <a:t>針對醫療器材軟體</a:t>
            </a:r>
            <a:r>
              <a:rPr lang="pt-BR" altLang="zh-TW" sz="2400" dirty="0"/>
              <a:t>Software as a Medical Device </a:t>
            </a:r>
            <a:r>
              <a:rPr lang="en-US" altLang="zh-TW" sz="2400" dirty="0"/>
              <a:t>(</a:t>
            </a:r>
            <a:r>
              <a:rPr lang="en-US" altLang="zh-TW" sz="2400" dirty="0" err="1"/>
              <a:t>SaMD</a:t>
            </a:r>
            <a:r>
              <a:rPr lang="en-US" altLang="zh-TW" sz="2400" dirty="0"/>
              <a:t>)</a:t>
            </a:r>
            <a:r>
              <a:rPr lang="zh-TW" altLang="en-US" sz="2400" dirty="0"/>
              <a:t>提出查驗登記技術指引</a:t>
            </a:r>
            <a:endParaRPr lang="en-US" altLang="zh-TW" sz="2400" dirty="0"/>
          </a:p>
        </p:txBody>
      </p:sp>
    </p:spTree>
    <p:extLst>
      <p:ext uri="{BB962C8B-B14F-4D97-AF65-F5344CB8AC3E}">
        <p14:creationId xmlns:p14="http://schemas.microsoft.com/office/powerpoint/2010/main" val="8841595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美國</a:t>
            </a:r>
            <a:r>
              <a:rPr lang="en-US" altLang="zh-TW" dirty="0"/>
              <a:t>FDA</a:t>
            </a:r>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07504" y="1124744"/>
            <a:ext cx="8928992" cy="5544616"/>
          </a:xfrm>
        </p:spPr>
        <p:txBody>
          <a:bodyPr/>
          <a:lstStyle/>
          <a:p>
            <a:pPr marL="0" indent="0">
              <a:buNone/>
            </a:pPr>
            <a:r>
              <a:rPr lang="en-US" altLang="zh-TW" sz="3100" dirty="0"/>
              <a:t>2023.5</a:t>
            </a:r>
            <a:r>
              <a:rPr lang="zh-TW" altLang="en-US" sz="3100" dirty="0"/>
              <a:t>訂</a:t>
            </a:r>
            <a:r>
              <a:rPr lang="en-US" altLang="zh-TW" sz="3100" dirty="0"/>
              <a:t>, 2025.2</a:t>
            </a:r>
            <a:r>
              <a:rPr lang="zh-TW" altLang="en-US" sz="3100" dirty="0"/>
              <a:t>修訂</a:t>
            </a:r>
            <a:r>
              <a:rPr lang="en-US" altLang="zh-TW" sz="3100" dirty="0"/>
              <a:t>,</a:t>
            </a:r>
            <a:r>
              <a:rPr lang="zh-TW" altLang="en-US" sz="3200" dirty="0"/>
              <a:t> </a:t>
            </a:r>
            <a:r>
              <a:rPr lang="en-US" altLang="zh-TW" sz="3200" dirty="0"/>
              <a:t>2025</a:t>
            </a:r>
            <a:r>
              <a:rPr lang="zh-TW" altLang="en-US" sz="3200" dirty="0"/>
              <a:t>年底發布最終指引</a:t>
            </a:r>
            <a:endParaRPr lang="en-US" altLang="zh-TW" sz="3100" dirty="0"/>
          </a:p>
          <a:p>
            <a:pPr marL="0" indent="0">
              <a:buNone/>
            </a:pPr>
            <a:r>
              <a:rPr lang="en-US" altLang="zh-TW" sz="3100" dirty="0"/>
              <a:t>Using Artificial Intelligence &amp; Machine Learning in the Development of Drug &amp; Biological Products</a:t>
            </a:r>
          </a:p>
          <a:p>
            <a:endParaRPr lang="en-US" altLang="zh-TW" dirty="0"/>
          </a:p>
          <a:p>
            <a:r>
              <a:rPr lang="zh-TW" altLang="en-US" sz="2600" dirty="0"/>
              <a:t>使用 </a:t>
            </a:r>
            <a:r>
              <a:rPr lang="en-US" altLang="zh-TW" sz="2600" dirty="0"/>
              <a:t>AI/ML </a:t>
            </a:r>
            <a:r>
              <a:rPr lang="zh-TW" altLang="en-US" sz="2600" dirty="0"/>
              <a:t>模型確保模型的可信度與合規性</a:t>
            </a:r>
            <a:endParaRPr lang="en-US" altLang="zh-TW" sz="2600" dirty="0"/>
          </a:p>
          <a:p>
            <a:r>
              <a:rPr lang="zh-TW" altLang="en-US" sz="2600" dirty="0"/>
              <a:t>連網醫療設備於上市前提交完整資安風險管理與更新計畫</a:t>
            </a:r>
          </a:p>
          <a:p>
            <a:r>
              <a:rPr lang="zh-TW" altLang="en-US" sz="2600" dirty="0"/>
              <a:t>提供 </a:t>
            </a:r>
            <a:r>
              <a:rPr lang="en-US" altLang="zh-TW" sz="2600" dirty="0"/>
              <a:t>SBOM</a:t>
            </a:r>
            <a:r>
              <a:rPr lang="zh-TW" altLang="en-US" sz="2600" dirty="0"/>
              <a:t>（軟體組成清單）、修補機制與資安測試報告</a:t>
            </a:r>
            <a:endParaRPr lang="en-US" altLang="zh-TW" sz="2600" dirty="0"/>
          </a:p>
          <a:p>
            <a:r>
              <a:rPr lang="zh-TW" altLang="en-US" sz="2600" dirty="0"/>
              <a:t>持續監測與驗證</a:t>
            </a:r>
            <a:endParaRPr lang="en-US" altLang="zh-TW" sz="2600" dirty="0"/>
          </a:p>
        </p:txBody>
      </p:sp>
      <p:sp>
        <p:nvSpPr>
          <p:cNvPr id="4" name="矩形 3"/>
          <p:cNvSpPr/>
          <p:nvPr/>
        </p:nvSpPr>
        <p:spPr>
          <a:xfrm>
            <a:off x="4714383" y="6381328"/>
            <a:ext cx="4427238" cy="369332"/>
          </a:xfrm>
          <a:prstGeom prst="rect">
            <a:avLst/>
          </a:prstGeom>
        </p:spPr>
        <p:txBody>
          <a:bodyPr wrap="none">
            <a:spAutoFit/>
          </a:bodyPr>
          <a:lstStyle/>
          <a:p>
            <a:r>
              <a:rPr lang="zh-TW" altLang="en-US" dirty="0">
                <a:solidFill>
                  <a:schemeClr val="bg1">
                    <a:lumMod val="50000"/>
                  </a:schemeClr>
                </a:solidFill>
              </a:rPr>
              <a:t>https://www.fda.gov/media/167973/download</a:t>
            </a:r>
          </a:p>
        </p:txBody>
      </p:sp>
    </p:spTree>
    <p:extLst>
      <p:ext uri="{BB962C8B-B14F-4D97-AF65-F5344CB8AC3E}">
        <p14:creationId xmlns:p14="http://schemas.microsoft.com/office/powerpoint/2010/main" val="34337135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pPr marL="0" indent="0">
              <a:buNone/>
            </a:pPr>
            <a:r>
              <a:rPr lang="en-US" altLang="zh-TW" sz="4000" dirty="0"/>
              <a:t>HIPAA (Health Insurance Portability and Accountability Act)</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79512" y="1484784"/>
            <a:ext cx="8856984" cy="5112568"/>
          </a:xfrm>
        </p:spPr>
        <p:txBody>
          <a:bodyPr/>
          <a:lstStyle/>
          <a:p>
            <a:pPr marL="0" indent="0">
              <a:buNone/>
            </a:pPr>
            <a:r>
              <a:rPr lang="en-US" altLang="zh-TW" sz="3200" dirty="0"/>
              <a:t>1996</a:t>
            </a:r>
            <a:r>
              <a:rPr lang="zh-TW" altLang="en-US" sz="3200" dirty="0"/>
              <a:t>訂健康保險可攜性和責任法</a:t>
            </a:r>
            <a:r>
              <a:rPr lang="en-US" altLang="zh-TW" sz="3200" dirty="0"/>
              <a:t>, 2025.1 </a:t>
            </a:r>
            <a:r>
              <a:rPr lang="zh-TW" altLang="en-US" sz="3200" dirty="0"/>
              <a:t>提出修訂草案（</a:t>
            </a:r>
            <a:r>
              <a:rPr lang="en-US" altLang="zh-TW" sz="3200" dirty="0"/>
              <a:t>NPRM</a:t>
            </a:r>
            <a:r>
              <a:rPr lang="zh-TW" altLang="en-US" sz="3200" dirty="0"/>
              <a:t>）</a:t>
            </a:r>
            <a:endParaRPr lang="en-US" altLang="zh-TW" sz="3200" dirty="0"/>
          </a:p>
          <a:p>
            <a:endParaRPr lang="en-US" altLang="zh-TW" dirty="0"/>
          </a:p>
          <a:p>
            <a:r>
              <a:rPr lang="zh-TW" altLang="en-US" dirty="0"/>
              <a:t>引入多因素驗證（</a:t>
            </a:r>
            <a:r>
              <a:rPr lang="en-US" altLang="zh-TW" dirty="0"/>
              <a:t>MFA</a:t>
            </a:r>
            <a:r>
              <a:rPr lang="zh-TW" altLang="en-US" dirty="0"/>
              <a:t>）加強資料加密</a:t>
            </a:r>
            <a:endParaRPr lang="en-US" altLang="zh-TW" dirty="0"/>
          </a:p>
          <a:p>
            <a:r>
              <a:rPr lang="zh-TW" altLang="zh-TW" dirty="0">
                <a:latin typeface="Arial" panose="020B0604020202020204" pitchFamily="34" charset="0"/>
              </a:rPr>
              <a:t>終止員工的系統存取權限必須在 1 小時內撤銷</a:t>
            </a:r>
            <a:endParaRPr lang="en-US" altLang="zh-TW" dirty="0">
              <a:latin typeface="Arial" panose="020B0604020202020204" pitchFamily="34" charset="0"/>
            </a:endParaRPr>
          </a:p>
          <a:p>
            <a:r>
              <a:rPr lang="zh-TW" altLang="zh-TW" dirty="0">
                <a:latin typeface="Arial" panose="020B0604020202020204" pitchFamily="34" charset="0"/>
              </a:rPr>
              <a:t>業務夥伴啟動應變計畫後 24 小時內須通知相關實體</a:t>
            </a:r>
            <a:endParaRPr lang="en-US" altLang="zh-TW" dirty="0">
              <a:latin typeface="Arial" panose="020B0604020202020204" pitchFamily="34" charset="0"/>
            </a:endParaRPr>
          </a:p>
          <a:p>
            <a:r>
              <a:rPr lang="zh-TW" altLang="zh-TW" dirty="0">
                <a:latin typeface="Arial" panose="020B0604020202020204" pitchFamily="34" charset="0"/>
              </a:rPr>
              <a:t>災難復原計畫需在 72 小時內恢復關鍵電子資訊系統和資料</a:t>
            </a:r>
            <a:endParaRPr lang="en-US" altLang="zh-TW" dirty="0">
              <a:latin typeface="Arial" panose="020B0604020202020204" pitchFamily="34" charset="0"/>
            </a:endParaRPr>
          </a:p>
          <a:p>
            <a:r>
              <a:rPr lang="zh-TW" altLang="zh-TW" dirty="0">
                <a:latin typeface="Arial" panose="020B0604020202020204" pitchFamily="34" charset="0"/>
              </a:rPr>
              <a:t>高風險漏洞的修補程序需在 15 至 30 天內完成</a:t>
            </a:r>
          </a:p>
        </p:txBody>
      </p:sp>
      <p:sp>
        <p:nvSpPr>
          <p:cNvPr id="4" name="矩形 3"/>
          <p:cNvSpPr/>
          <p:nvPr/>
        </p:nvSpPr>
        <p:spPr>
          <a:xfrm>
            <a:off x="5986276" y="6381328"/>
            <a:ext cx="3157724" cy="369332"/>
          </a:xfrm>
          <a:prstGeom prst="rect">
            <a:avLst/>
          </a:prstGeom>
        </p:spPr>
        <p:txBody>
          <a:bodyPr wrap="none">
            <a:spAutoFit/>
          </a:bodyPr>
          <a:lstStyle/>
          <a:p>
            <a:r>
              <a:rPr lang="zh-TW" altLang="en-US" dirty="0">
                <a:solidFill>
                  <a:schemeClr val="bg1">
                    <a:lumMod val="50000"/>
                  </a:schemeClr>
                </a:solidFill>
              </a:rPr>
              <a:t>https://www.federalregister.gov</a:t>
            </a:r>
          </a:p>
        </p:txBody>
      </p:sp>
    </p:spTree>
    <p:extLst>
      <p:ext uri="{BB962C8B-B14F-4D97-AF65-F5344CB8AC3E}">
        <p14:creationId xmlns:p14="http://schemas.microsoft.com/office/powerpoint/2010/main" val="38447090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EU MDR, IVDR, NIS2, CRA</a:t>
            </a:r>
            <a:r>
              <a:rPr lang="zh-TW" altLang="en-US" dirty="0"/>
              <a:t>）</a:t>
            </a:r>
          </a:p>
        </p:txBody>
      </p:sp>
      <p:sp>
        <p:nvSpPr>
          <p:cNvPr id="3" name="內容版面配置區 2"/>
          <p:cNvSpPr>
            <a:spLocks noGrp="1"/>
          </p:cNvSpPr>
          <p:nvPr>
            <p:ph idx="1"/>
          </p:nvPr>
        </p:nvSpPr>
        <p:spPr>
          <a:xfrm>
            <a:off x="323528" y="1371600"/>
            <a:ext cx="8568952" cy="4953000"/>
          </a:xfrm>
        </p:spPr>
        <p:txBody>
          <a:bodyPr/>
          <a:lstStyle/>
          <a:p>
            <a:pPr marL="0" indent="0">
              <a:buNone/>
            </a:pPr>
            <a:r>
              <a:rPr lang="en-US" altLang="zh-TW" dirty="0"/>
              <a:t>MDR 2017/745 </a:t>
            </a:r>
            <a:r>
              <a:rPr lang="zh-TW" altLang="en-US" dirty="0"/>
              <a:t>醫療器材規則</a:t>
            </a:r>
            <a:r>
              <a:rPr lang="en-US" altLang="zh-TW" dirty="0"/>
              <a:t>, 2021/05 </a:t>
            </a:r>
            <a:r>
              <a:rPr lang="zh-TW" altLang="en-US" dirty="0"/>
              <a:t>起，</a:t>
            </a:r>
            <a:r>
              <a:rPr lang="en-US" altLang="zh-TW" dirty="0"/>
              <a:t> IVDR 2017/746</a:t>
            </a:r>
            <a:r>
              <a:rPr lang="zh-TW" altLang="en-US" dirty="0"/>
              <a:t>體外診斷器材法規</a:t>
            </a:r>
            <a:r>
              <a:rPr lang="en-US" altLang="zh-TW" dirty="0"/>
              <a:t>, 2022/05 </a:t>
            </a:r>
            <a:r>
              <a:rPr lang="zh-TW" altLang="en-US" dirty="0"/>
              <a:t>起分階段施行</a:t>
            </a:r>
            <a:endParaRPr lang="en-US" altLang="zh-TW" dirty="0"/>
          </a:p>
          <a:p>
            <a:pPr marL="0" indent="0">
              <a:buNone/>
            </a:pPr>
            <a:endParaRPr lang="en-US" altLang="zh-TW" dirty="0"/>
          </a:p>
          <a:p>
            <a:pPr marL="0" indent="0">
              <a:buNone/>
            </a:pPr>
            <a:r>
              <a:rPr lang="en-US" altLang="zh-TW" dirty="0"/>
              <a:t>2022.12</a:t>
            </a:r>
            <a:r>
              <a:rPr lang="zh-TW" altLang="en-US" dirty="0"/>
              <a:t>，</a:t>
            </a:r>
            <a:r>
              <a:rPr lang="en-US" altLang="zh-TW" dirty="0"/>
              <a:t>NIS2 Directive(</a:t>
            </a:r>
            <a:r>
              <a:rPr lang="zh-TW" altLang="en-US" dirty="0"/>
              <a:t>網路與資訊安全第二版指令</a:t>
            </a:r>
            <a:r>
              <a:rPr lang="en-US" altLang="zh-TW" dirty="0"/>
              <a:t>)</a:t>
            </a:r>
          </a:p>
          <a:p>
            <a:pPr lvl="1"/>
            <a:r>
              <a:rPr lang="zh-TW" altLang="en-US" dirty="0"/>
              <a:t>涵蓋「重要實體」與「關鍵實體」，包括醫療、能源、交通、金融、製造、</a:t>
            </a:r>
            <a:r>
              <a:rPr lang="en-US" altLang="zh-TW" dirty="0"/>
              <a:t>ICT</a:t>
            </a:r>
            <a:r>
              <a:rPr lang="zh-TW" altLang="en-US" dirty="0"/>
              <a:t>、供應鏈等 </a:t>
            </a:r>
            <a:r>
              <a:rPr lang="en-US" altLang="zh-TW" dirty="0"/>
              <a:t>18 </a:t>
            </a:r>
            <a:r>
              <a:rPr lang="zh-TW" altLang="en-US" dirty="0"/>
              <a:t>個高風險產業</a:t>
            </a:r>
            <a:endParaRPr lang="en-US" altLang="zh-TW" dirty="0"/>
          </a:p>
          <a:p>
            <a:pPr lvl="1"/>
            <a:r>
              <a:rPr lang="zh-TW" altLang="en-US" dirty="0"/>
              <a:t>成員國需於 </a:t>
            </a:r>
            <a:r>
              <a:rPr lang="en-US" altLang="zh-TW" dirty="0"/>
              <a:t>2024.10</a:t>
            </a:r>
            <a:r>
              <a:rPr lang="zh-TW" altLang="en-US" dirty="0"/>
              <a:t> 前完成國內法轉換</a:t>
            </a:r>
            <a:endParaRPr lang="en-US" altLang="zh-TW" dirty="0"/>
          </a:p>
          <a:p>
            <a:pPr lvl="1"/>
            <a:r>
              <a:rPr lang="zh-TW" altLang="en-US" dirty="0"/>
              <a:t>重大資安事件需於 </a:t>
            </a:r>
            <a:r>
              <a:rPr lang="en-US" altLang="zh-TW" dirty="0"/>
              <a:t>24 </a:t>
            </a:r>
            <a:r>
              <a:rPr lang="zh-TW" altLang="en-US" dirty="0"/>
              <a:t>小時內初步通報，</a:t>
            </a:r>
            <a:r>
              <a:rPr lang="en-US" altLang="zh-TW" dirty="0"/>
              <a:t>72 </a:t>
            </a:r>
            <a:r>
              <a:rPr lang="zh-TW" altLang="en-US" dirty="0"/>
              <a:t>小時內提交詳細報告</a:t>
            </a:r>
          </a:p>
          <a:p>
            <a:pPr lvl="1"/>
            <a:r>
              <a:rPr lang="zh-TW" altLang="en-US" dirty="0"/>
              <a:t>罰則：違規可處以最高 </a:t>
            </a:r>
            <a:r>
              <a:rPr lang="en-US" altLang="zh-TW" dirty="0"/>
              <a:t>1,000 </a:t>
            </a:r>
            <a:r>
              <a:rPr lang="zh-TW" altLang="en-US" dirty="0"/>
              <a:t>萬歐元或全球年營收 </a:t>
            </a:r>
            <a:r>
              <a:rPr lang="en-US" altLang="zh-TW" dirty="0"/>
              <a:t>2% </a:t>
            </a:r>
            <a:r>
              <a:rPr lang="zh-TW" altLang="en-US" dirty="0"/>
              <a:t>的罰款（以較高者為準）</a:t>
            </a:r>
            <a:endParaRPr lang="en-US" altLang="zh-TW" dirty="0"/>
          </a:p>
        </p:txBody>
      </p:sp>
    </p:spTree>
    <p:extLst>
      <p:ext uri="{BB962C8B-B14F-4D97-AF65-F5344CB8AC3E}">
        <p14:creationId xmlns:p14="http://schemas.microsoft.com/office/powerpoint/2010/main" val="140338219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Cyber Resilience Act, CRA</a:t>
            </a:r>
            <a:r>
              <a:rPr lang="zh-TW" altLang="en-US" dirty="0"/>
              <a:t>）</a:t>
            </a:r>
          </a:p>
        </p:txBody>
      </p:sp>
      <p:sp>
        <p:nvSpPr>
          <p:cNvPr id="3" name="內容版面配置區 2"/>
          <p:cNvSpPr>
            <a:spLocks noGrp="1"/>
          </p:cNvSpPr>
          <p:nvPr>
            <p:ph idx="1"/>
          </p:nvPr>
        </p:nvSpPr>
        <p:spPr>
          <a:xfrm>
            <a:off x="107504" y="1156323"/>
            <a:ext cx="8928992" cy="5297014"/>
          </a:xfrm>
        </p:spPr>
        <p:txBody>
          <a:bodyPr/>
          <a:lstStyle/>
          <a:p>
            <a:r>
              <a:rPr lang="en-US" altLang="zh-TW" sz="3200" dirty="0"/>
              <a:t>2024.10.23</a:t>
            </a:r>
            <a:r>
              <a:rPr lang="zh-TW" altLang="en-US" sz="3200" b="1" dirty="0"/>
              <a:t>通過</a:t>
            </a:r>
            <a:r>
              <a:rPr lang="en-US" altLang="zh-TW" sz="3200" b="1" dirty="0"/>
              <a:t>, </a:t>
            </a:r>
            <a:r>
              <a:rPr lang="en-US" altLang="zh-TW" sz="3200" dirty="0"/>
              <a:t>2024.11.12</a:t>
            </a:r>
            <a:r>
              <a:rPr lang="zh-TW" altLang="en-US" sz="3200" b="1" dirty="0"/>
              <a:t>生效</a:t>
            </a:r>
            <a:endParaRPr lang="en-US" altLang="zh-TW" sz="3200" b="1" dirty="0"/>
          </a:p>
          <a:p>
            <a:r>
              <a:rPr lang="zh-TW" altLang="en-US" b="1" dirty="0"/>
              <a:t>適用對象</a:t>
            </a:r>
            <a:r>
              <a:rPr lang="zh-TW" altLang="en-US" dirty="0"/>
              <a:t>：所有在歐盟市場銷售的含數位元件產品</a:t>
            </a:r>
            <a:r>
              <a:rPr lang="en-US" altLang="zh-TW" dirty="0"/>
              <a:t>(</a:t>
            </a:r>
            <a:r>
              <a:rPr lang="zh-TW" altLang="en-US" dirty="0"/>
              <a:t>軟、硬體</a:t>
            </a:r>
            <a:r>
              <a:rPr lang="en-US" altLang="zh-TW" dirty="0"/>
              <a:t>)</a:t>
            </a:r>
            <a:r>
              <a:rPr lang="zh-TW" altLang="en-US" dirty="0"/>
              <a:t>，包括 </a:t>
            </a:r>
            <a:r>
              <a:rPr lang="en-US" altLang="zh-TW" dirty="0" err="1"/>
              <a:t>IoT</a:t>
            </a:r>
            <a:r>
              <a:rPr lang="en-US" altLang="zh-TW" dirty="0"/>
              <a:t> </a:t>
            </a:r>
            <a:r>
              <a:rPr lang="zh-TW" altLang="en-US" dirty="0"/>
              <a:t>裝置、應用程式、</a:t>
            </a:r>
            <a:r>
              <a:rPr lang="en-US" altLang="zh-TW" dirty="0"/>
              <a:t>SaaS </a:t>
            </a:r>
            <a:r>
              <a:rPr lang="zh-TW" altLang="en-US" dirty="0"/>
              <a:t>等</a:t>
            </a:r>
            <a:endParaRPr lang="en-US" altLang="zh-TW" dirty="0"/>
          </a:p>
          <a:p>
            <a:pPr lvl="1" indent="-342900" eaLnBrk="0" hangingPunct="0">
              <a:spcBef>
                <a:spcPct val="0"/>
              </a:spcBef>
              <a:buClrTx/>
              <a:buSzTx/>
            </a:pPr>
            <a:r>
              <a:rPr lang="zh-TW" altLang="zh-TW" dirty="0"/>
              <a:t>製造商需在設計、開發、製造、銷售與維護階段，確保產品的資安</a:t>
            </a:r>
          </a:p>
          <a:p>
            <a:pPr lvl="1" indent="-342900" eaLnBrk="0" hangingPunct="0">
              <a:spcBef>
                <a:spcPct val="0"/>
              </a:spcBef>
              <a:buClrTx/>
              <a:buSzTx/>
            </a:pPr>
            <a:r>
              <a:rPr lang="zh-TW" altLang="zh-TW" dirty="0"/>
              <a:t>產品出廠應具備安全的預設設定，減少</a:t>
            </a:r>
            <a:r>
              <a:rPr lang="en-US" altLang="zh-TW" dirty="0"/>
              <a:t>user</a:t>
            </a:r>
            <a:r>
              <a:rPr lang="zh-TW" altLang="zh-TW" dirty="0"/>
              <a:t>配置錯誤的風險</a:t>
            </a:r>
          </a:p>
          <a:p>
            <a:pPr lvl="1" indent="-342900" eaLnBrk="0" hangingPunct="0">
              <a:spcBef>
                <a:spcPct val="0"/>
              </a:spcBef>
              <a:buClrTx/>
              <a:buSzTx/>
            </a:pPr>
            <a:r>
              <a:rPr lang="zh-TW" altLang="zh-TW" dirty="0"/>
              <a:t>製造商需建立漏洞處理流程，並在發現重大漏洞後 24 小時內通報歐盟網路與資訊安全局（ENISA） </a:t>
            </a:r>
          </a:p>
          <a:p>
            <a:pPr lvl="1" indent="-342900" eaLnBrk="0" hangingPunct="0">
              <a:spcBef>
                <a:spcPct val="0"/>
              </a:spcBef>
              <a:buClrTx/>
              <a:buSzTx/>
            </a:pPr>
            <a:r>
              <a:rPr lang="zh-TW" altLang="zh-TW" dirty="0"/>
              <a:t>需提供產品的軟體組成清單（SBOM），提升供應鏈透明度 </a:t>
            </a:r>
          </a:p>
          <a:p>
            <a:pPr lvl="1" indent="-342900" eaLnBrk="0" hangingPunct="0">
              <a:spcBef>
                <a:spcPct val="0"/>
              </a:spcBef>
              <a:buClrTx/>
              <a:buSzTx/>
            </a:pPr>
            <a:r>
              <a:rPr lang="zh-TW" altLang="zh-TW" dirty="0"/>
              <a:t>產品分類與合規評估：</a:t>
            </a:r>
          </a:p>
          <a:p>
            <a:pPr lvl="2" indent="-342900" eaLnBrk="0" hangingPunct="0">
              <a:spcBef>
                <a:spcPct val="0"/>
              </a:spcBef>
              <a:buClrTx/>
              <a:buSzTx/>
            </a:pPr>
            <a:r>
              <a:rPr lang="zh-TW" altLang="zh-TW" dirty="0"/>
              <a:t>一般產品：製造商可自我評估並聲明符合資安要求</a:t>
            </a:r>
          </a:p>
          <a:p>
            <a:pPr lvl="2" indent="-342900" eaLnBrk="0" hangingPunct="0">
              <a:spcBef>
                <a:spcPct val="0"/>
              </a:spcBef>
              <a:buClrTx/>
              <a:buSzTx/>
            </a:pPr>
            <a:r>
              <a:rPr lang="zh-TW" altLang="zh-TW" dirty="0"/>
              <a:t>重要與關鍵產品：需經過第三方機構的合規評估</a:t>
            </a:r>
          </a:p>
          <a:p>
            <a:pPr lvl="1" indent="-342900" eaLnBrk="0" hangingPunct="0">
              <a:spcBef>
                <a:spcPct val="0"/>
              </a:spcBef>
              <a:buClrTx/>
              <a:buSzTx/>
            </a:pPr>
            <a:r>
              <a:rPr lang="zh-TW" altLang="zh-TW" dirty="0"/>
              <a:t>罰則：違規可處以最高 1,500 萬歐元或全球年營收 2.5% 的罰款（以較高者為準）</a:t>
            </a:r>
          </a:p>
        </p:txBody>
      </p:sp>
    </p:spTree>
    <p:extLst>
      <p:ext uri="{BB962C8B-B14F-4D97-AF65-F5344CB8AC3E}">
        <p14:creationId xmlns:p14="http://schemas.microsoft.com/office/powerpoint/2010/main" val="10203258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日本（</a:t>
            </a:r>
            <a:r>
              <a:rPr lang="en-US" altLang="zh-TW" dirty="0"/>
              <a:t>PMDA, </a:t>
            </a:r>
            <a:r>
              <a:rPr lang="zh-TW" altLang="en-US" dirty="0"/>
              <a:t>厚生勞動省）</a:t>
            </a:r>
          </a:p>
        </p:txBody>
      </p:sp>
      <p:sp>
        <p:nvSpPr>
          <p:cNvPr id="3" name="內容版面配置區 2"/>
          <p:cNvSpPr>
            <a:spLocks noGrp="1"/>
          </p:cNvSpPr>
          <p:nvPr>
            <p:ph idx="1"/>
          </p:nvPr>
        </p:nvSpPr>
        <p:spPr>
          <a:xfrm>
            <a:off x="107504" y="1371600"/>
            <a:ext cx="8856984" cy="4953000"/>
          </a:xfrm>
        </p:spPr>
        <p:txBody>
          <a:bodyPr/>
          <a:lstStyle/>
          <a:p>
            <a:r>
              <a:rPr lang="en-US" altLang="zh-TW" dirty="0"/>
              <a:t>2022.6 </a:t>
            </a:r>
            <a:r>
              <a:rPr lang="zh-TW" altLang="en-US" dirty="0"/>
              <a:t>醫療資訊系統資安管理指引</a:t>
            </a:r>
            <a:r>
              <a:rPr lang="en-US" altLang="zh-TW" dirty="0"/>
              <a:t>6</a:t>
            </a:r>
            <a:r>
              <a:rPr lang="en-US" altLang="zh-TW" baseline="30000" dirty="0"/>
              <a:t>th</a:t>
            </a:r>
            <a:endParaRPr lang="en-US" altLang="zh-TW" dirty="0"/>
          </a:p>
          <a:p>
            <a:pPr lvl="1"/>
            <a:r>
              <a:rPr lang="zh-TW" altLang="en-US" sz="2200" dirty="0"/>
              <a:t>三大安全性原則：</a:t>
            </a:r>
            <a:r>
              <a:rPr lang="en-US" altLang="zh-TW" sz="2200" dirty="0"/>
              <a:t>Confidentiality</a:t>
            </a:r>
            <a:r>
              <a:rPr lang="zh-TW" altLang="en-US" sz="2200" dirty="0"/>
              <a:t>、</a:t>
            </a:r>
            <a:r>
              <a:rPr lang="en-US" altLang="zh-TW" sz="2200" dirty="0"/>
              <a:t>Integrity</a:t>
            </a:r>
            <a:r>
              <a:rPr lang="zh-TW" altLang="en-US" sz="2200" dirty="0"/>
              <a:t>、</a:t>
            </a:r>
            <a:r>
              <a:rPr lang="en-US" altLang="zh-TW" sz="2200" dirty="0"/>
              <a:t>Availability</a:t>
            </a:r>
            <a:endParaRPr lang="zh-TW" altLang="en-US" sz="2200" dirty="0"/>
          </a:p>
          <a:p>
            <a:pPr lvl="1"/>
            <a:r>
              <a:rPr lang="zh-TW" altLang="en-US" sz="2200" dirty="0"/>
              <a:t>建立資安管理體制，實施存取控制、網路分段、防火牆與入侵偵測等技術措施</a:t>
            </a:r>
          </a:p>
          <a:p>
            <a:pPr lvl="1"/>
            <a:r>
              <a:rPr lang="zh-TW" altLang="en-US" sz="2200" dirty="0"/>
              <a:t>供應鏈管理：評估並管理供應商與外包服務的資安風險</a:t>
            </a:r>
          </a:p>
          <a:p>
            <a:pPr lvl="1"/>
            <a:r>
              <a:rPr lang="zh-TW" altLang="en-US" sz="2200" dirty="0"/>
              <a:t>事件應對計畫：制定資安事件應變計畫，並定期進行演練</a:t>
            </a:r>
          </a:p>
          <a:p>
            <a:pPr lvl="1"/>
            <a:r>
              <a:rPr lang="zh-TW" altLang="en-US" sz="2200" dirty="0"/>
              <a:t>教育訓練：定期對員工進行資安意識與操作訓練</a:t>
            </a:r>
            <a:endParaRPr lang="en-US" altLang="zh-TW" sz="2200" dirty="0"/>
          </a:p>
          <a:p>
            <a:r>
              <a:rPr lang="en-US" altLang="zh-TW" dirty="0"/>
              <a:t>2023.3 PMDA《</a:t>
            </a:r>
            <a:r>
              <a:rPr lang="zh-TW" altLang="en-US" dirty="0"/>
              <a:t>醫療機器資安指南</a:t>
            </a:r>
            <a:r>
              <a:rPr lang="en-US" altLang="zh-TW" dirty="0"/>
              <a:t>》2</a:t>
            </a:r>
            <a:r>
              <a:rPr lang="en-US" altLang="zh-TW" baseline="30000" dirty="0"/>
              <a:t>th</a:t>
            </a:r>
          </a:p>
          <a:p>
            <a:pPr lvl="1"/>
            <a:r>
              <a:rPr lang="zh-TW" altLang="en-US" sz="2200" dirty="0"/>
              <a:t>從設計、開發、製造到市售後，提供資安相關的設計文件、、</a:t>
            </a:r>
            <a:r>
              <a:rPr lang="en-US" altLang="zh-TW" sz="2200" dirty="0"/>
              <a:t>SBOM</a:t>
            </a:r>
            <a:r>
              <a:rPr lang="zh-TW" altLang="en-US" sz="2200" dirty="0"/>
              <a:t>、風險評估報告與測試結果</a:t>
            </a:r>
          </a:p>
          <a:p>
            <a:pPr lvl="1"/>
            <a:r>
              <a:rPr lang="zh-TW" altLang="en-US" sz="2200" dirty="0"/>
              <a:t>依據</a:t>
            </a:r>
            <a:r>
              <a:rPr lang="en-US" altLang="zh-TW" sz="2200" dirty="0"/>
              <a:t>JIS T-14971:2020</a:t>
            </a:r>
            <a:r>
              <a:rPr lang="zh-TW" altLang="en-US" sz="2200" dirty="0"/>
              <a:t>，風險評估管理並降低資安風險</a:t>
            </a:r>
          </a:p>
          <a:p>
            <a:pPr lvl="1"/>
            <a:r>
              <a:rPr lang="zh-TW" altLang="en-US" sz="2200" dirty="0"/>
              <a:t>漏洞通報與修補流程，與相關機構協作處理資安事件</a:t>
            </a:r>
            <a:endParaRPr lang="en-US" altLang="zh-TW" sz="2200" dirty="0"/>
          </a:p>
          <a:p>
            <a:pPr lvl="1"/>
            <a:endParaRPr lang="zh-TW" altLang="en-US" dirty="0"/>
          </a:p>
        </p:txBody>
      </p:sp>
      <p:sp>
        <p:nvSpPr>
          <p:cNvPr id="4" name="矩形 3"/>
          <p:cNvSpPr/>
          <p:nvPr/>
        </p:nvSpPr>
        <p:spPr>
          <a:xfrm>
            <a:off x="2987824" y="6444044"/>
            <a:ext cx="6156176" cy="369332"/>
          </a:xfrm>
          <a:prstGeom prst="rect">
            <a:avLst/>
          </a:prstGeom>
        </p:spPr>
        <p:txBody>
          <a:bodyPr wrap="square">
            <a:spAutoFit/>
          </a:bodyPr>
          <a:lstStyle/>
          <a:p>
            <a:r>
              <a:rPr lang="zh-TW" altLang="en-US" dirty="0">
                <a:solidFill>
                  <a:schemeClr val="bg1">
                    <a:lumMod val="50000"/>
                  </a:schemeClr>
                </a:solidFill>
              </a:rPr>
              <a:t>https://www.pmda.go.jp/safety/info-services/devices/0010.html</a:t>
            </a:r>
          </a:p>
        </p:txBody>
      </p:sp>
    </p:spTree>
    <p:extLst>
      <p:ext uri="{BB962C8B-B14F-4D97-AF65-F5344CB8AC3E}">
        <p14:creationId xmlns:p14="http://schemas.microsoft.com/office/powerpoint/2010/main" val="7968335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台灣</a:t>
            </a:r>
            <a:r>
              <a:rPr lang="en-US" altLang="zh-TW" dirty="0"/>
              <a:t>TFDA</a:t>
            </a:r>
            <a:r>
              <a:rPr lang="zh-TW" altLang="en-US" dirty="0"/>
              <a:t>適用於製造業者之醫療器材網路安全指引</a:t>
            </a:r>
            <a:r>
              <a:rPr lang="en-US" altLang="zh-TW" dirty="0"/>
              <a:t>2021.5.1 </a:t>
            </a:r>
            <a:endParaRPr lang="zh-TW" altLang="en-US" dirty="0"/>
          </a:p>
        </p:txBody>
      </p:sp>
      <p:sp>
        <p:nvSpPr>
          <p:cNvPr id="3" name="內容版面配置區 2"/>
          <p:cNvSpPr>
            <a:spLocks noGrp="1"/>
          </p:cNvSpPr>
          <p:nvPr>
            <p:ph idx="1"/>
          </p:nvPr>
        </p:nvSpPr>
        <p:spPr>
          <a:xfrm>
            <a:off x="457200" y="1628800"/>
            <a:ext cx="8507288" cy="4695800"/>
          </a:xfrm>
        </p:spPr>
        <p:txBody>
          <a:bodyPr/>
          <a:lstStyle/>
          <a:p>
            <a:r>
              <a:rPr lang="zh-TW" altLang="en-US" dirty="0"/>
              <a:t>需提交全面的風險管理報告，包含威脅建模、可識別的網路安全威脅及其供應商（如雲端、晶片、軟體等）進行資訊安全風險評估</a:t>
            </a:r>
            <a:endParaRPr lang="en-US" altLang="zh-TW" dirty="0"/>
          </a:p>
          <a:p>
            <a:r>
              <a:rPr lang="zh-TW" altLang="en-US" dirty="0"/>
              <a:t>需提交所有資訊安全測試的測試報告，包括檢驗規格、方法、原始檢驗紀錄及檢驗成績書</a:t>
            </a:r>
            <a:endParaRPr lang="en-US" altLang="zh-TW" dirty="0"/>
          </a:p>
          <a:p>
            <a:r>
              <a:rPr lang="zh-TW" altLang="en-US" dirty="0"/>
              <a:t>需提供軟體元件清單</a:t>
            </a:r>
            <a:r>
              <a:rPr lang="en-US" altLang="zh-TW" dirty="0"/>
              <a:t>(SBOM)</a:t>
            </a:r>
            <a:r>
              <a:rPr lang="zh-TW" altLang="en-US" dirty="0"/>
              <a:t>，包括開源和商用軟體，並標明名稱、來源、版本等資訊</a:t>
            </a:r>
            <a:endParaRPr lang="en-US" altLang="zh-TW" dirty="0"/>
          </a:p>
          <a:p>
            <a:r>
              <a:rPr lang="zh-TW" altLang="en-US" dirty="0"/>
              <a:t>建立資安事件應變計畫，並定期進行演練</a:t>
            </a:r>
          </a:p>
        </p:txBody>
      </p:sp>
      <p:sp>
        <p:nvSpPr>
          <p:cNvPr id="4" name="矩形 3"/>
          <p:cNvSpPr/>
          <p:nvPr/>
        </p:nvSpPr>
        <p:spPr>
          <a:xfrm>
            <a:off x="1691680" y="6385996"/>
            <a:ext cx="7344816" cy="369332"/>
          </a:xfrm>
          <a:prstGeom prst="rect">
            <a:avLst/>
          </a:prstGeom>
        </p:spPr>
        <p:txBody>
          <a:bodyPr wrap="square">
            <a:spAutoFit/>
          </a:bodyPr>
          <a:lstStyle/>
          <a:p>
            <a:r>
              <a:rPr lang="en-US" altLang="zh-TW" dirty="0">
                <a:solidFill>
                  <a:schemeClr val="bg1">
                    <a:lumMod val="50000"/>
                  </a:schemeClr>
                </a:solidFill>
              </a:rPr>
              <a:t>https://www.fda.gov.tw/tc/includes/GetFile.ashx?id=f637099313592115714</a:t>
            </a:r>
            <a:endParaRPr lang="zh-TW" altLang="en-US" dirty="0">
              <a:solidFill>
                <a:schemeClr val="bg1">
                  <a:lumMod val="50000"/>
                </a:schemeClr>
              </a:solidFill>
            </a:endParaRPr>
          </a:p>
        </p:txBody>
      </p:sp>
    </p:spTree>
    <p:extLst>
      <p:ext uri="{BB962C8B-B14F-4D97-AF65-F5344CB8AC3E}">
        <p14:creationId xmlns:p14="http://schemas.microsoft.com/office/powerpoint/2010/main" val="385728350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440600843"/>
              </p:ext>
            </p:extLst>
          </p:nvPr>
        </p:nvGraphicFramePr>
        <p:xfrm>
          <a:off x="0" y="260648"/>
          <a:ext cx="9144000" cy="6500388"/>
        </p:xfrm>
        <a:graphic>
          <a:graphicData uri="http://schemas.openxmlformats.org/drawingml/2006/table">
            <a:tbl>
              <a:tblPr>
                <a:tableStyleId>{5C22544A-7EE6-4342-B048-85BDC9FD1C3A}</a:tableStyleId>
              </a:tblPr>
              <a:tblGrid>
                <a:gridCol w="814881">
                  <a:extLst>
                    <a:ext uri="{9D8B030D-6E8A-4147-A177-3AD203B41FA5}">
                      <a16:colId xmlns:a16="http://schemas.microsoft.com/office/drawing/2014/main" val="2912033060"/>
                    </a:ext>
                  </a:extLst>
                </a:gridCol>
                <a:gridCol w="1993431">
                  <a:extLst>
                    <a:ext uri="{9D8B030D-6E8A-4147-A177-3AD203B41FA5}">
                      <a16:colId xmlns:a16="http://schemas.microsoft.com/office/drawing/2014/main" val="3782970061"/>
                    </a:ext>
                  </a:extLst>
                </a:gridCol>
                <a:gridCol w="2183033">
                  <a:extLst>
                    <a:ext uri="{9D8B030D-6E8A-4147-A177-3AD203B41FA5}">
                      <a16:colId xmlns:a16="http://schemas.microsoft.com/office/drawing/2014/main" val="3284682008"/>
                    </a:ext>
                  </a:extLst>
                </a:gridCol>
                <a:gridCol w="1849415">
                  <a:extLst>
                    <a:ext uri="{9D8B030D-6E8A-4147-A177-3AD203B41FA5}">
                      <a16:colId xmlns:a16="http://schemas.microsoft.com/office/drawing/2014/main" val="2123638743"/>
                    </a:ext>
                  </a:extLst>
                </a:gridCol>
                <a:gridCol w="2303240">
                  <a:extLst>
                    <a:ext uri="{9D8B030D-6E8A-4147-A177-3AD203B41FA5}">
                      <a16:colId xmlns:a16="http://schemas.microsoft.com/office/drawing/2014/main" val="2129691467"/>
                    </a:ext>
                  </a:extLst>
                </a:gridCol>
              </a:tblGrid>
              <a:tr h="102487">
                <a:tc>
                  <a:txBody>
                    <a:bodyPr/>
                    <a:lstStyle/>
                    <a:p>
                      <a:pPr algn="ctr" fontAlgn="ctr"/>
                      <a:r>
                        <a:rPr lang="zh-TW" altLang="en-US" sz="1400" u="none" strike="noStrike">
                          <a:effectLst/>
                        </a:rPr>
                        <a:t>項目</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PCI DSS</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GDPR</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DORA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HIPAA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67092077"/>
                  </a:ext>
                </a:extLst>
              </a:tr>
              <a:tr h="167020">
                <a:tc>
                  <a:txBody>
                    <a:bodyPr/>
                    <a:lstStyle/>
                    <a:p>
                      <a:pPr algn="l" fontAlgn="ctr"/>
                      <a:r>
                        <a:rPr lang="zh-TW" altLang="en-US" sz="1400" u="none" strike="noStrike">
                          <a:effectLst/>
                        </a:rPr>
                        <a:t>中文名稱</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支付卡產業資料安全標準</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歐盟一般資料保護規則</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數位作業韌性法規</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健康保險可攜性與責任法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15878200"/>
                  </a:ext>
                </a:extLst>
              </a:tr>
              <a:tr h="322521">
                <a:tc>
                  <a:txBody>
                    <a:bodyPr/>
                    <a:lstStyle/>
                    <a:p>
                      <a:pPr algn="l" fontAlgn="ctr"/>
                      <a:r>
                        <a:rPr lang="zh-TW" altLang="en-US" sz="1400" u="none" strike="noStrike">
                          <a:effectLst/>
                        </a:rPr>
                        <a:t>制定時間</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a:effectLst/>
                        </a:rPr>
                        <a:t>2004</a:t>
                      </a:r>
                      <a:r>
                        <a:rPr lang="zh-TW" altLang="en-US" sz="1300" u="none" strike="noStrike" dirty="0">
                          <a:effectLst/>
                        </a:rPr>
                        <a:t>（</a:t>
                      </a:r>
                      <a:r>
                        <a:rPr lang="en-US" altLang="zh-TW" sz="1300" u="none" strike="noStrike" dirty="0">
                          <a:effectLst/>
                        </a:rPr>
                        <a:t>v1.0</a:t>
                      </a:r>
                      <a:r>
                        <a:rPr lang="zh-TW" altLang="en-US" sz="1300" u="none" strike="noStrike" dirty="0">
                          <a:effectLst/>
                        </a:rPr>
                        <a:t>），現行 </a:t>
                      </a:r>
                      <a:r>
                        <a:rPr lang="en-US" altLang="zh-TW" sz="1300" u="none" strike="noStrike" dirty="0">
                          <a:effectLst/>
                        </a:rPr>
                        <a:t>v4.0</a:t>
                      </a:r>
                      <a:r>
                        <a:rPr lang="zh-TW" altLang="en-US" sz="1300" u="none" strike="noStrike" dirty="0">
                          <a:effectLst/>
                        </a:rPr>
                        <a:t>（</a:t>
                      </a:r>
                      <a:r>
                        <a:rPr lang="en-US" altLang="zh-TW" sz="1300" u="none" strike="noStrike" dirty="0">
                          <a:effectLst/>
                        </a:rPr>
                        <a:t>2022</a:t>
                      </a:r>
                      <a:r>
                        <a:rPr lang="zh-TW" altLang="en-US" sz="1300" u="none" strike="noStrike" dirty="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2016/4/27</a:t>
                      </a:r>
                      <a:r>
                        <a:rPr lang="zh-TW" altLang="en-US" sz="1300" u="none" strike="noStrike">
                          <a:effectLst/>
                        </a:rPr>
                        <a:t>，實施：</a:t>
                      </a:r>
                      <a:r>
                        <a:rPr lang="en-US" altLang="zh-TW" sz="1300" u="none" strike="noStrike">
                          <a:effectLst/>
                        </a:rPr>
                        <a:t>2018/5/25</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2022/11/28</a:t>
                      </a:r>
                      <a:r>
                        <a:rPr lang="zh-TW" altLang="en-US" sz="1300" u="none" strike="noStrike">
                          <a:effectLst/>
                        </a:rPr>
                        <a:t>，實施：</a:t>
                      </a:r>
                      <a:r>
                        <a:rPr lang="en-US" altLang="zh-TW" sz="1300" u="none" strike="noStrike">
                          <a:effectLst/>
                        </a:rPr>
                        <a:t>2025/1/17 </a:t>
                      </a:r>
                      <a:r>
                        <a:rPr lang="zh-TW" altLang="en-US" sz="1300" u="none" strike="noStrike">
                          <a:effectLst/>
                        </a:rPr>
                        <a:t>起適用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1996</a:t>
                      </a:r>
                      <a:r>
                        <a:rPr lang="zh-TW" altLang="en-US" sz="1300" u="none" strike="noStrike">
                          <a:effectLst/>
                        </a:rPr>
                        <a:t>，歷經多次修訂</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851777951"/>
                  </a:ext>
                </a:extLst>
              </a:tr>
              <a:tr h="478022">
                <a:tc>
                  <a:txBody>
                    <a:bodyPr/>
                    <a:lstStyle/>
                    <a:p>
                      <a:pPr algn="l" fontAlgn="ctr"/>
                      <a:r>
                        <a:rPr lang="zh-TW" altLang="en-US" sz="1400" u="none" strike="noStrike">
                          <a:effectLst/>
                        </a:rPr>
                        <a:t>制定機構</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sz="1300" u="none" strike="noStrike" dirty="0">
                          <a:effectLst/>
                        </a:rPr>
                        <a:t>PCI SSC（</a:t>
                      </a:r>
                      <a:r>
                        <a:rPr lang="zh-TW" altLang="en-US" sz="1300" u="none" strike="noStrike" dirty="0">
                          <a:effectLst/>
                        </a:rPr>
                        <a:t>由 </a:t>
                      </a:r>
                      <a:r>
                        <a:rPr lang="en-US" sz="1300" u="none" strike="noStrike" dirty="0" err="1">
                          <a:effectLst/>
                        </a:rPr>
                        <a:t>Visa、MasterCard、AmEx</a:t>
                      </a:r>
                      <a:r>
                        <a:rPr lang="en-US" sz="1300" u="none" strike="noStrike" dirty="0">
                          <a:effectLst/>
                        </a:rPr>
                        <a:t> </a:t>
                      </a:r>
                      <a:r>
                        <a:rPr lang="zh-TW" altLang="en-US" sz="1300" u="none" strike="noStrike" dirty="0">
                          <a:effectLst/>
                        </a:rPr>
                        <a:t>等五大卡組織聯合成立）</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a:t>
                      </a:r>
                      <a:r>
                        <a:rPr lang="en-US" sz="1300" u="none" strike="noStrike">
                          <a:effectLst/>
                        </a:rPr>
                        <a:t>European Parliament &amp; Council）</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歐洲聯盟（</a:t>
                      </a:r>
                      <a:r>
                        <a:rPr lang="en-US" sz="1300" u="none" strike="noStrike">
                          <a:effectLst/>
                        </a:rPr>
                        <a:t>European Commission）</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美國國會，主管機關為 </a:t>
                      </a:r>
                      <a:r>
                        <a:rPr lang="en-US" altLang="zh-TW" sz="1300" u="none" strike="noStrike">
                          <a:effectLst/>
                        </a:rPr>
                        <a:t>HHS</a:t>
                      </a:r>
                      <a:r>
                        <a:rPr lang="zh-TW" altLang="en-US" sz="1300" u="none" strike="noStrike">
                          <a:effectLst/>
                        </a:rPr>
                        <a:t>（美國衛生與公共服務部）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446944005"/>
                  </a:ext>
                </a:extLst>
              </a:tr>
              <a:tr h="633523">
                <a:tc>
                  <a:txBody>
                    <a:bodyPr/>
                    <a:lstStyle/>
                    <a:p>
                      <a:pPr algn="l" fontAlgn="ctr"/>
                      <a:r>
                        <a:rPr lang="zh-TW" altLang="en-US" sz="1400" u="none" strike="noStrike" dirty="0">
                          <a:effectLst/>
                        </a:rPr>
                        <a:t>適用對象</a:t>
                      </a:r>
                      <a:endParaRPr lang="zh-TW" altLang="en-US" sz="14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所有處理信用卡持卡人資料的實體（商家、第三方服務商）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處理歐盟居民個人資料的所有組織（無論是否在歐盟境內）</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金融機構及其 </a:t>
                      </a:r>
                      <a:r>
                        <a:rPr lang="en-US" altLang="zh-TW" sz="1300" u="none" strike="noStrike">
                          <a:effectLst/>
                        </a:rPr>
                        <a:t>ICT </a:t>
                      </a:r>
                      <a:r>
                        <a:rPr lang="zh-TW" altLang="en-US" sz="1300" u="none" strike="noStrike">
                          <a:effectLst/>
                        </a:rPr>
                        <a:t>第三方供應商（含銀行、保險、投資機構）</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美國境內處理個人健康資訊（</a:t>
                      </a:r>
                      <a:r>
                        <a:rPr lang="en-US" sz="1300" u="none" strike="noStrike" dirty="0">
                          <a:effectLst/>
                        </a:rPr>
                        <a:t>PHI）</a:t>
                      </a:r>
                      <a:r>
                        <a:rPr lang="zh-TW" altLang="en-US" sz="1300" u="none" strike="noStrike" dirty="0">
                          <a:effectLst/>
                        </a:rPr>
                        <a:t>的組織與其業務</a:t>
                      </a:r>
                      <a:r>
                        <a:rPr lang="zh-TW" altLang="en-US" sz="1300" u="none" strike="noStrike" dirty="0" smtClean="0">
                          <a:effectLst/>
                        </a:rPr>
                        <a:t>夥伴</a:t>
                      </a:r>
                      <a:r>
                        <a:rPr lang="en-US" altLang="zh-TW" sz="1300" u="none" strike="noStrike" dirty="0" smtClean="0">
                          <a:effectLst/>
                        </a:rPr>
                        <a:t>(</a:t>
                      </a:r>
                      <a:r>
                        <a:rPr lang="en-US" sz="1300" u="none" strike="noStrike" dirty="0" smtClean="0">
                          <a:effectLst/>
                        </a:rPr>
                        <a:t>Covered </a:t>
                      </a:r>
                      <a:r>
                        <a:rPr lang="en-US" sz="1300" u="none" strike="noStrike" dirty="0">
                          <a:effectLst/>
                        </a:rPr>
                        <a:t>Entities &amp; Business </a:t>
                      </a:r>
                      <a:r>
                        <a:rPr lang="en-US" sz="1300" u="none" strike="noStrike" dirty="0" smtClean="0">
                          <a:effectLst/>
                        </a:rPr>
                        <a:t>Associates)</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674037664"/>
                  </a:ext>
                </a:extLst>
              </a:tr>
              <a:tr h="478022">
                <a:tc>
                  <a:txBody>
                    <a:bodyPr/>
                    <a:lstStyle/>
                    <a:p>
                      <a:pPr algn="l" fontAlgn="ctr"/>
                      <a:r>
                        <a:rPr lang="zh-TW" altLang="en-US" sz="1400" u="none" strike="noStrike">
                          <a:effectLst/>
                        </a:rPr>
                        <a:t>立法背景 </a:t>
                      </a:r>
                      <a:r>
                        <a:rPr lang="en-US" altLang="zh-TW" sz="1400" u="none" strike="noStrike">
                          <a:effectLst/>
                        </a:rPr>
                        <a:t>/ </a:t>
                      </a:r>
                      <a:r>
                        <a:rPr lang="zh-TW" altLang="en-US" sz="1400" u="none" strike="noStrike">
                          <a:effectLst/>
                        </a:rPr>
                        <a:t>起源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回應信用卡詐欺與資料外洩問題，統一業界自律標準</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回應跨國企業大量收集、濫用個資現象，強化歐盟資料主權與隱私權保障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金融業在 </a:t>
                      </a:r>
                      <a:r>
                        <a:rPr lang="en-US" altLang="zh-TW" sz="1300" u="none" strike="noStrike">
                          <a:effectLst/>
                        </a:rPr>
                        <a:t>ICT </a:t>
                      </a:r>
                      <a:r>
                        <a:rPr lang="zh-TW" altLang="en-US" sz="1300" u="none" strike="noStrike">
                          <a:effectLst/>
                        </a:rPr>
                        <a:t>外包與資安事件頻傳下，需建立歐盟金融業「數位韌性」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為解決病患保險轉移與醫療資訊的保護問題，提升系統標準化與資訊安全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337506738"/>
                  </a:ext>
                </a:extLst>
              </a:tr>
              <a:tr h="633523">
                <a:tc>
                  <a:txBody>
                    <a:bodyPr/>
                    <a:lstStyle/>
                    <a:p>
                      <a:pPr algn="l" fontAlgn="ctr"/>
                      <a:r>
                        <a:rPr lang="zh-TW" altLang="en-US" sz="1400" u="none" strike="noStrike">
                          <a:effectLst/>
                        </a:rPr>
                        <a:t>核心精神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保護持卡人資料（</a:t>
                      </a:r>
                      <a:r>
                        <a:rPr lang="en-US" sz="1300" u="none" strike="noStrike">
                          <a:effectLst/>
                        </a:rPr>
                        <a:t>Cardholder Data, CHD）</a:t>
                      </a:r>
                      <a:r>
                        <a:rPr lang="zh-TW" altLang="en-US" sz="1300" u="none" strike="noStrike">
                          <a:effectLst/>
                        </a:rPr>
                        <a:t>安全性、完整性與可用性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尊重資料主體權利，要求處理者合法、公正、透明使用個資</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建立金融體系在數位作業上的一致性韌性（包括資安事件通報、風險管理、測試、外包監理）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保護個人健康</a:t>
                      </a:r>
                      <a:r>
                        <a:rPr lang="zh-TW" altLang="en-US" sz="1300" u="none" strike="noStrike" dirty="0" smtClean="0">
                          <a:effectLst/>
                        </a:rPr>
                        <a:t>資訊</a:t>
                      </a:r>
                      <a:r>
                        <a:rPr lang="en-US" altLang="zh-TW" sz="1300" u="none" strike="noStrike" dirty="0" smtClean="0">
                          <a:effectLst/>
                        </a:rPr>
                        <a:t>(PHI)</a:t>
                      </a:r>
                      <a:r>
                        <a:rPr lang="zh-TW" altLang="en-US" sz="1300" u="none" strike="noStrike" dirty="0" smtClean="0">
                          <a:effectLst/>
                        </a:rPr>
                        <a:t>的</a:t>
                      </a:r>
                      <a:r>
                        <a:rPr lang="zh-TW" altLang="en-US" sz="1300" u="none" strike="noStrike" dirty="0">
                          <a:effectLst/>
                        </a:rPr>
                        <a:t>隱私與安全，包括電子</a:t>
                      </a:r>
                      <a:r>
                        <a:rPr lang="zh-TW" altLang="en-US" sz="1300" u="none" strike="noStrike" dirty="0" smtClean="0">
                          <a:effectLst/>
                        </a:rPr>
                        <a:t>格式</a:t>
                      </a:r>
                      <a:r>
                        <a:rPr lang="en-US" altLang="zh-TW" sz="1300" u="none" strike="noStrike" dirty="0" smtClean="0">
                          <a:effectLst/>
                        </a:rPr>
                        <a:t>(</a:t>
                      </a:r>
                      <a:r>
                        <a:rPr lang="en-US" altLang="zh-TW" sz="1300" u="none" strike="noStrike" dirty="0" err="1" smtClean="0">
                          <a:effectLst/>
                        </a:rPr>
                        <a:t>ePHI</a:t>
                      </a:r>
                      <a:r>
                        <a:rPr lang="en-US" altLang="zh-TW" sz="1300" u="none" strike="noStrike" dirty="0" smtClean="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08371000"/>
                  </a:ext>
                </a:extLst>
              </a:tr>
              <a:tr h="633523">
                <a:tc>
                  <a:txBody>
                    <a:bodyPr/>
                    <a:lstStyle/>
                    <a:p>
                      <a:pPr algn="l" fontAlgn="ctr"/>
                      <a:r>
                        <a:rPr lang="zh-TW" altLang="en-US" sz="1400" u="none" strike="noStrike">
                          <a:effectLst/>
                        </a:rPr>
                        <a:t>關鍵要求重點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a:effectLst/>
                        </a:rPr>
                        <a:t>12 </a:t>
                      </a:r>
                      <a:r>
                        <a:rPr lang="zh-TW" altLang="en-US" sz="1300" u="none" strike="noStrike">
                          <a:effectLst/>
                        </a:rPr>
                        <a:t>項要求，例如：防火牆、資料加密、存取控制、弱點管理、監控紀錄保留</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資料主體權利（刪除、可攜、被遺忘權）、</a:t>
                      </a:r>
                      <a:r>
                        <a:rPr lang="en-US" altLang="zh-TW" sz="1300" u="none" strike="noStrike">
                          <a:effectLst/>
                        </a:rPr>
                        <a:t>72 </a:t>
                      </a:r>
                      <a:r>
                        <a:rPr lang="zh-TW" altLang="en-US" sz="1300" u="none" strike="noStrike">
                          <a:effectLst/>
                        </a:rPr>
                        <a:t>小時內通報資料外洩、個資處理原則、</a:t>
                      </a:r>
                      <a:r>
                        <a:rPr lang="en-US" altLang="zh-TW" sz="1300" u="none" strike="noStrike">
                          <a:effectLst/>
                        </a:rPr>
                        <a:t>DPO </a:t>
                      </a:r>
                      <a:r>
                        <a:rPr lang="zh-TW" altLang="en-US" sz="1300" u="none" strike="noStrike">
                          <a:effectLst/>
                        </a:rPr>
                        <a:t>任命</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風險管理架構、</a:t>
                      </a:r>
                      <a:r>
                        <a:rPr lang="en-US" altLang="zh-TW" sz="1300" u="none" strike="noStrike" dirty="0">
                          <a:effectLst/>
                        </a:rPr>
                        <a:t>ICT </a:t>
                      </a:r>
                      <a:r>
                        <a:rPr lang="zh-TW" altLang="en-US" sz="1300" u="none" strike="noStrike" dirty="0">
                          <a:effectLst/>
                        </a:rPr>
                        <a:t>事件通報（</a:t>
                      </a:r>
                      <a:r>
                        <a:rPr lang="en-US" altLang="zh-TW" sz="1300" u="none" strike="noStrike" dirty="0">
                          <a:effectLst/>
                        </a:rPr>
                        <a:t>24 </a:t>
                      </a:r>
                      <a:r>
                        <a:rPr lang="zh-TW" altLang="en-US" sz="1300" u="none" strike="noStrike" dirty="0">
                          <a:effectLst/>
                        </a:rPr>
                        <a:t>小時內）、資安測試計畫、業務連續計畫、供應商監督</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隱私</a:t>
                      </a:r>
                      <a:r>
                        <a:rPr lang="zh-TW" altLang="en-US" sz="1300" u="none" strike="noStrike" dirty="0" smtClean="0">
                          <a:effectLst/>
                        </a:rPr>
                        <a:t>規則</a:t>
                      </a:r>
                      <a:r>
                        <a:rPr lang="en-US" altLang="zh-TW" sz="1300" u="none" strike="noStrike" dirty="0" smtClean="0">
                          <a:effectLst/>
                        </a:rPr>
                        <a:t>(</a:t>
                      </a:r>
                      <a:r>
                        <a:rPr lang="en-US" sz="1300" u="none" strike="noStrike" dirty="0" smtClean="0">
                          <a:effectLst/>
                        </a:rPr>
                        <a:t>Privacy Rule)、</a:t>
                      </a:r>
                      <a:r>
                        <a:rPr lang="zh-TW" altLang="en-US" sz="1300" u="none" strike="noStrike" dirty="0">
                          <a:effectLst/>
                        </a:rPr>
                        <a:t>安全</a:t>
                      </a:r>
                      <a:r>
                        <a:rPr lang="zh-TW" altLang="en-US" sz="1300" u="none" strike="noStrike" dirty="0" smtClean="0">
                          <a:effectLst/>
                        </a:rPr>
                        <a:t>規則</a:t>
                      </a:r>
                      <a:r>
                        <a:rPr lang="en-US" altLang="zh-TW" sz="1300" u="none" strike="noStrike" dirty="0" smtClean="0">
                          <a:effectLst/>
                        </a:rPr>
                        <a:t>(</a:t>
                      </a:r>
                      <a:r>
                        <a:rPr lang="en-US" sz="1300" u="none" strike="noStrike" dirty="0" smtClean="0">
                          <a:effectLst/>
                        </a:rPr>
                        <a:t>Security Rule)、</a:t>
                      </a:r>
                      <a:r>
                        <a:rPr lang="zh-TW" altLang="en-US" sz="1300" u="none" strike="noStrike" dirty="0">
                          <a:effectLst/>
                        </a:rPr>
                        <a:t>違規通報</a:t>
                      </a:r>
                      <a:r>
                        <a:rPr lang="zh-TW" altLang="en-US" sz="1300" u="none" strike="noStrike" dirty="0" smtClean="0">
                          <a:effectLst/>
                        </a:rPr>
                        <a:t>規則</a:t>
                      </a:r>
                      <a:r>
                        <a:rPr lang="en-US" altLang="zh-TW" sz="1300" u="none" strike="noStrike" dirty="0" smtClean="0">
                          <a:effectLst/>
                        </a:rPr>
                        <a:t>(</a:t>
                      </a:r>
                      <a:r>
                        <a:rPr lang="en-US" sz="1300" u="none" strike="noStrike" dirty="0" smtClean="0">
                          <a:effectLst/>
                        </a:rPr>
                        <a:t>Breach </a:t>
                      </a:r>
                      <a:r>
                        <a:rPr lang="en-US" sz="1300" u="none" strike="noStrike" dirty="0">
                          <a:effectLst/>
                        </a:rPr>
                        <a:t>Notification </a:t>
                      </a:r>
                      <a:r>
                        <a:rPr lang="en-US" sz="1300" u="none" strike="noStrike" dirty="0" smtClean="0">
                          <a:effectLst/>
                        </a:rPr>
                        <a:t>Rule)</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53459455"/>
                  </a:ext>
                </a:extLst>
              </a:tr>
              <a:tr h="322521">
                <a:tc>
                  <a:txBody>
                    <a:bodyPr/>
                    <a:lstStyle/>
                    <a:p>
                      <a:pPr algn="l" fontAlgn="ctr"/>
                      <a:r>
                        <a:rPr lang="zh-TW" altLang="en-US" sz="1400" u="none" strike="noStrike">
                          <a:effectLst/>
                        </a:rPr>
                        <a:t>資安通報時限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建議 </a:t>
                      </a:r>
                      <a:r>
                        <a:rPr lang="en-US" altLang="zh-TW" sz="1300" u="none" strike="noStrike">
                          <a:effectLst/>
                        </a:rPr>
                        <a:t>24–72 </a:t>
                      </a:r>
                      <a:r>
                        <a:rPr lang="zh-TW" altLang="en-US" sz="1300" u="none" strike="noStrike">
                          <a:effectLst/>
                        </a:rPr>
                        <a:t>小時內（非強制）</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資料外洩需在 </a:t>
                      </a:r>
                      <a:r>
                        <a:rPr lang="en-US" altLang="zh-TW" sz="1300" u="none" strike="noStrike">
                          <a:effectLst/>
                        </a:rPr>
                        <a:t>72 </a:t>
                      </a:r>
                      <a:r>
                        <a:rPr lang="zh-TW" altLang="en-US" sz="1300" u="none" strike="noStrike">
                          <a:effectLst/>
                        </a:rPr>
                        <a:t>小時內 向主管機關通報</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必須在 </a:t>
                      </a:r>
                      <a:r>
                        <a:rPr lang="en-US" altLang="zh-TW" sz="1300" u="none" strike="noStrike" dirty="0">
                          <a:effectLst/>
                        </a:rPr>
                        <a:t>24 </a:t>
                      </a:r>
                      <a:r>
                        <a:rPr lang="zh-TW" altLang="en-US" sz="1300" u="none" strike="noStrike" dirty="0">
                          <a:effectLst/>
                        </a:rPr>
                        <a:t>小時內初報、</a:t>
                      </a:r>
                      <a:r>
                        <a:rPr lang="en-US" altLang="zh-TW" sz="1300" u="none" strike="noStrike" dirty="0">
                          <a:effectLst/>
                        </a:rPr>
                        <a:t>72 </a:t>
                      </a:r>
                      <a:r>
                        <a:rPr lang="zh-TW" altLang="en-US" sz="1300" u="none" strike="noStrike" dirty="0">
                          <a:effectLst/>
                        </a:rPr>
                        <a:t>小時內詳細通報重大事件</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err="1">
                          <a:effectLst/>
                        </a:rPr>
                        <a:t>ePHI</a:t>
                      </a:r>
                      <a:r>
                        <a:rPr lang="en-US" altLang="zh-TW" sz="1300" u="none" strike="noStrike" dirty="0">
                          <a:effectLst/>
                        </a:rPr>
                        <a:t> </a:t>
                      </a:r>
                      <a:r>
                        <a:rPr lang="zh-TW" altLang="en-US" sz="1300" u="none" strike="noStrike" dirty="0">
                          <a:effectLst/>
                        </a:rPr>
                        <a:t>資料外洩需 </a:t>
                      </a:r>
                      <a:r>
                        <a:rPr lang="en-US" altLang="zh-TW" sz="1300" u="none" strike="noStrike" dirty="0">
                          <a:effectLst/>
                        </a:rPr>
                        <a:t>60 </a:t>
                      </a:r>
                      <a:r>
                        <a:rPr lang="zh-TW" altLang="en-US" sz="1300" u="none" strike="noStrike" dirty="0">
                          <a:effectLst/>
                        </a:rPr>
                        <a:t>天內 通知當事人及主管機關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32331109"/>
                  </a:ext>
                </a:extLst>
              </a:tr>
              <a:tr h="478022">
                <a:tc>
                  <a:txBody>
                    <a:bodyPr/>
                    <a:lstStyle/>
                    <a:p>
                      <a:pPr algn="l" fontAlgn="ctr"/>
                      <a:r>
                        <a:rPr lang="zh-TW" altLang="en-US" sz="1400" u="none" strike="noStrike">
                          <a:effectLst/>
                        </a:rPr>
                        <a:t>罰則</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視嚴重程度可能取消收單資格或被金融機構罰款</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最重可處全球年營收 </a:t>
                      </a:r>
                      <a:r>
                        <a:rPr lang="en-US" altLang="zh-TW" sz="1300" u="none" strike="noStrike">
                          <a:effectLst/>
                        </a:rPr>
                        <a:t>4% </a:t>
                      </a:r>
                      <a:r>
                        <a:rPr lang="zh-TW" altLang="en-US" sz="1300" u="none" strike="noStrike">
                          <a:effectLst/>
                        </a:rPr>
                        <a:t>或 </a:t>
                      </a:r>
                      <a:r>
                        <a:rPr lang="en-US" altLang="zh-TW" sz="1300" u="none" strike="noStrike">
                          <a:effectLst/>
                        </a:rPr>
                        <a:t>2,000 </a:t>
                      </a:r>
                      <a:r>
                        <a:rPr lang="zh-TW" altLang="en-US" sz="1300" u="none" strike="noStrike">
                          <a:effectLst/>
                        </a:rPr>
                        <a:t>萬歐元（擇高）</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可罰高達 </a:t>
                      </a:r>
                      <a:r>
                        <a:rPr lang="en-US" altLang="zh-TW" sz="1300" u="none" strike="noStrike">
                          <a:effectLst/>
                        </a:rPr>
                        <a:t>1,000 </a:t>
                      </a:r>
                      <a:r>
                        <a:rPr lang="zh-TW" altLang="en-US" sz="1300" u="none" strike="noStrike">
                          <a:effectLst/>
                        </a:rPr>
                        <a:t>萬歐元或 </a:t>
                      </a:r>
                      <a:r>
                        <a:rPr lang="en-US" altLang="zh-TW" sz="1300" u="none" strike="noStrike">
                          <a:effectLst/>
                        </a:rPr>
                        <a:t>2% </a:t>
                      </a:r>
                      <a:r>
                        <a:rPr lang="zh-TW" altLang="en-US" sz="1300" u="none" strike="noStrike">
                          <a:effectLst/>
                        </a:rPr>
                        <a:t>營收（重大違規者）</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個人刑責最高 </a:t>
                      </a:r>
                      <a:r>
                        <a:rPr lang="en-US" altLang="zh-TW" sz="1300" u="none" strike="noStrike" dirty="0">
                          <a:effectLst/>
                        </a:rPr>
                        <a:t>5 </a:t>
                      </a:r>
                      <a:r>
                        <a:rPr lang="zh-TW" altLang="en-US" sz="1300" u="none" strike="noStrike" dirty="0">
                          <a:effectLst/>
                        </a:rPr>
                        <a:t>年徒刑；每筆違規最高罰款 </a:t>
                      </a:r>
                      <a:r>
                        <a:rPr lang="en-US" altLang="zh-TW" sz="1300" u="none" strike="noStrike" dirty="0">
                          <a:effectLst/>
                        </a:rPr>
                        <a:t>1.5 </a:t>
                      </a:r>
                      <a:r>
                        <a:rPr lang="zh-TW" altLang="en-US" sz="1300" u="none" strike="noStrike" dirty="0">
                          <a:effectLst/>
                        </a:rPr>
                        <a:t>萬美元（依嚴重度分等級）</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118747435"/>
                  </a:ext>
                </a:extLst>
              </a:tr>
              <a:tr h="322521">
                <a:tc>
                  <a:txBody>
                    <a:bodyPr/>
                    <a:lstStyle/>
                    <a:p>
                      <a:pPr algn="l" fontAlgn="ctr"/>
                      <a:r>
                        <a:rPr lang="zh-TW" altLang="en-US" sz="1400" u="none" strike="noStrike">
                          <a:effectLst/>
                        </a:rPr>
                        <a:t>是否具強制力</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對合作商家具契約強制性（非立法）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屬歐盟法規，具法規強制力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為歐盟正式法案，具全面法律效力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美國聯邦法，具正式法律強制力</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688141018"/>
                  </a:ext>
                </a:extLst>
              </a:tr>
              <a:tr h="322521">
                <a:tc>
                  <a:txBody>
                    <a:bodyPr/>
                    <a:lstStyle/>
                    <a:p>
                      <a:pPr algn="l" fontAlgn="ctr"/>
                      <a:r>
                        <a:rPr lang="zh-TW" altLang="en-US" sz="1400" u="none" strike="noStrike">
                          <a:effectLst/>
                        </a:rPr>
                        <a:t>對醫療產業的影響</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間接影響醫療付款與收費系統安全性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若醫療機構蒐集歐盟公民資料，仍需遵循 </a:t>
                      </a:r>
                      <a:r>
                        <a:rPr lang="en-US" altLang="zh-TW" sz="1300" u="none" strike="noStrike">
                          <a:effectLst/>
                        </a:rPr>
                        <a:t>GDPR</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醫療保險、金融相關單位若涉金融系統則受影響</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醫療產業的核心規範法案</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046848694"/>
                  </a:ext>
                </a:extLst>
              </a:tr>
            </a:tbl>
          </a:graphicData>
        </a:graphic>
      </p:graphicFrame>
    </p:spTree>
    <p:extLst>
      <p:ext uri="{BB962C8B-B14F-4D97-AF65-F5344CB8AC3E}">
        <p14:creationId xmlns:p14="http://schemas.microsoft.com/office/powerpoint/2010/main" val="65060118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2252" y="884908"/>
            <a:ext cx="8381780" cy="2832124"/>
          </a:xfrm>
          <a:prstGeom prst="rect">
            <a:avLst/>
          </a:prstGeom>
          <a:ln>
            <a:noFill/>
          </a:ln>
          <a:effectLst>
            <a:softEdge rad="112500"/>
          </a:effectLst>
        </p:spPr>
      </p:pic>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478" y="3356992"/>
            <a:ext cx="8115994" cy="3096344"/>
          </a:xfrm>
          <a:prstGeom prst="rect">
            <a:avLst/>
          </a:prstGeom>
        </p:spPr>
      </p:pic>
      <p:sp>
        <p:nvSpPr>
          <p:cNvPr id="2" name="標題 1"/>
          <p:cNvSpPr>
            <a:spLocks noGrp="1"/>
          </p:cNvSpPr>
          <p:nvPr>
            <p:ph type="title"/>
          </p:nvPr>
        </p:nvSpPr>
        <p:spPr/>
        <p:txBody>
          <a:bodyPr/>
          <a:lstStyle/>
          <a:p>
            <a:r>
              <a:rPr lang="zh-TW" altLang="en-US" dirty="0"/>
              <a:t>醫院評鑑</a:t>
            </a:r>
          </a:p>
        </p:txBody>
      </p:sp>
    </p:spTree>
    <p:extLst>
      <p:ext uri="{BB962C8B-B14F-4D97-AF65-F5344CB8AC3E}">
        <p14:creationId xmlns:p14="http://schemas.microsoft.com/office/powerpoint/2010/main" val="88213553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71601" y="0"/>
            <a:ext cx="7004260" cy="3933056"/>
          </a:xfrm>
        </p:spPr>
      </p:pic>
      <p:pic>
        <p:nvPicPr>
          <p:cNvPr id="5" name="內容版面配置區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032192" y="3861048"/>
            <a:ext cx="6924184" cy="289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39858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5" name="內容版面配置區 4"/>
          <p:cNvSpPr>
            <a:spLocks noGrp="1"/>
          </p:cNvSpPr>
          <p:nvPr>
            <p:ph idx="1"/>
          </p:nvPr>
        </p:nvSpPr>
        <p:spPr>
          <a:xfrm>
            <a:off x="107504" y="1371600"/>
            <a:ext cx="8928992" cy="4953000"/>
          </a:xfrm>
        </p:spPr>
        <p:txBody>
          <a:bodyPr/>
          <a:lstStyle/>
          <a:p>
            <a:r>
              <a:rPr lang="en-US" altLang="zh-TW" dirty="0"/>
              <a:t>MOI.2 The hospital maintains the confidentiality, security, privacy, and integrity of data and information through processes to manage and control access.</a:t>
            </a:r>
          </a:p>
          <a:p>
            <a:r>
              <a:rPr lang="en-US" altLang="zh-TW" dirty="0"/>
              <a:t>MOI.2.1 The hospital maintains the confidentiality security, privacy, and integrity of data and information through processes that protect against loss, theft, damage, and destruction.</a:t>
            </a:r>
          </a:p>
        </p:txBody>
      </p:sp>
    </p:spTree>
    <p:extLst>
      <p:ext uri="{BB962C8B-B14F-4D97-AF65-F5344CB8AC3E}">
        <p14:creationId xmlns:p14="http://schemas.microsoft.com/office/powerpoint/2010/main" val="7487936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dirty="0"/>
              <a:t>MOI.6 clinical staff, decision makers, and other staff members are educated and trained on information systems, information security, and the principles of information use and management.</a:t>
            </a:r>
          </a:p>
          <a:p>
            <a:r>
              <a:rPr lang="en-US" altLang="zh-TW" dirty="0"/>
              <a:t>MOI.12 When mobile devices are used for texting, e-mailing, or other communications of patient data and information, the hospital implements processes to ensure quality of patient care and maintains security and confidentiality of patient information.</a:t>
            </a:r>
            <a:endParaRPr lang="zh-TW" altLang="en-US" dirty="0"/>
          </a:p>
          <a:p>
            <a:endParaRPr lang="zh-TW" altLang="en-US" dirty="0"/>
          </a:p>
        </p:txBody>
      </p:sp>
    </p:spTree>
    <p:extLst>
      <p:ext uri="{BB962C8B-B14F-4D97-AF65-F5344CB8AC3E}">
        <p14:creationId xmlns:p14="http://schemas.microsoft.com/office/powerpoint/2010/main" val="19334887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5" y="304800"/>
            <a:ext cx="8291265" cy="820738"/>
          </a:xfrm>
        </p:spPr>
        <p:txBody>
          <a:bodyPr/>
          <a:lstStyle/>
          <a:p>
            <a:r>
              <a:rPr lang="en-US" altLang="zh-TW" b="1" dirty="0"/>
              <a:t>2025 Gartner </a:t>
            </a:r>
            <a:r>
              <a:rPr lang="zh-TW" altLang="en-US" b="1" dirty="0"/>
              <a:t>對雲服務的洞察</a:t>
            </a:r>
            <a:endParaRPr lang="zh-TW" altLang="en-US" dirty="0"/>
          </a:p>
        </p:txBody>
      </p:sp>
      <p:pic>
        <p:nvPicPr>
          <p:cNvPr id="4" name="圖片 3">
            <a:extLst>
              <a:ext uri="{FF2B5EF4-FFF2-40B4-BE49-F238E27FC236}">
                <a16:creationId xmlns:a16="http://schemas.microsoft.com/office/drawing/2014/main" id="{909A5B2B-FFA5-4021-958E-434BC96819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36296" y="2051692"/>
            <a:ext cx="1840433" cy="1136460"/>
          </a:xfrm>
          <a:prstGeom prst="rect">
            <a:avLst/>
          </a:prstGeom>
          <a:ln>
            <a:noFill/>
          </a:ln>
          <a:effectLst>
            <a:softEdge rad="112500"/>
          </a:effectLst>
        </p:spPr>
      </p:pic>
      <p:pic>
        <p:nvPicPr>
          <p:cNvPr id="5" name="圖片 4">
            <a:extLst>
              <a:ext uri="{FF2B5EF4-FFF2-40B4-BE49-F238E27FC236}">
                <a16:creationId xmlns:a16="http://schemas.microsoft.com/office/drawing/2014/main" id="{4AEA0FDD-0B58-4AA2-89FF-990907444D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8679" y="4023219"/>
            <a:ext cx="2475321" cy="1855478"/>
          </a:xfrm>
          <a:prstGeom prst="rect">
            <a:avLst/>
          </a:prstGeom>
          <a:ln>
            <a:noFill/>
          </a:ln>
          <a:effectLst>
            <a:softEdge rad="112500"/>
          </a:effectLst>
        </p:spPr>
      </p:pic>
      <p:pic>
        <p:nvPicPr>
          <p:cNvPr id="6" name="圖片 5">
            <a:extLst>
              <a:ext uri="{FF2B5EF4-FFF2-40B4-BE49-F238E27FC236}">
                <a16:creationId xmlns:a16="http://schemas.microsoft.com/office/drawing/2014/main" id="{85D4CC8C-400D-4214-A4BF-AA1A3683B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689" y="3097065"/>
            <a:ext cx="3443300" cy="1129833"/>
          </a:xfrm>
          <a:prstGeom prst="rect">
            <a:avLst/>
          </a:prstGeom>
        </p:spPr>
      </p:pic>
      <p:pic>
        <p:nvPicPr>
          <p:cNvPr id="7" name="圖片 6">
            <a:extLst>
              <a:ext uri="{FF2B5EF4-FFF2-40B4-BE49-F238E27FC236}">
                <a16:creationId xmlns:a16="http://schemas.microsoft.com/office/drawing/2014/main" id="{C23CA5FB-F26D-4DB5-BD56-893FEFC217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55484" y="5679660"/>
            <a:ext cx="5473780" cy="1136460"/>
          </a:xfrm>
          <a:prstGeom prst="rect">
            <a:avLst/>
          </a:prstGeom>
          <a:ln>
            <a:noFill/>
          </a:ln>
          <a:effectLst>
            <a:softEdge rad="112500"/>
          </a:effectLst>
        </p:spPr>
      </p:pic>
      <p:sp>
        <p:nvSpPr>
          <p:cNvPr id="8" name="Rectangle 1"/>
          <p:cNvSpPr>
            <a:spLocks noGrp="1" noChangeArrowheads="1"/>
          </p:cNvSpPr>
          <p:nvPr>
            <p:ph idx="1"/>
          </p:nvPr>
        </p:nvSpPr>
        <p:spPr bwMode="auto">
          <a:xfrm>
            <a:off x="1" y="1313374"/>
            <a:ext cx="7668343"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對雲服務的不滿</a:t>
            </a:r>
            <a:r>
              <a:rPr kumimoji="0" lang="zh-TW" altLang="zh-TW" sz="2200" b="0" i="0" u="none" strike="noStrike" cap="none" normalizeH="0" baseline="0" dirty="0">
                <a:ln>
                  <a:noFill/>
                </a:ln>
                <a:solidFill>
                  <a:schemeClr val="tx1"/>
                </a:solidFill>
                <a:effectLst/>
                <a:latin typeface="Arial" panose="020B0604020202020204" pitchFamily="34" charset="0"/>
              </a:rPr>
              <a:t>：到 2028 年，25% 的企業將因不切實際的期望、實施方式不佳、成本難以控制等原因，對雲技術採用感到不滿</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人工智慧與機器學習（AI/ML）</a:t>
            </a:r>
            <a:r>
              <a:rPr kumimoji="0" lang="zh-TW" altLang="zh-TW" sz="2200" b="0" i="0" u="none" strike="noStrike" cap="none" normalizeH="0" baseline="0" dirty="0">
                <a:ln>
                  <a:noFill/>
                </a:ln>
                <a:solidFill>
                  <a:schemeClr val="tx1"/>
                </a:solidFill>
                <a:effectLst/>
                <a:latin typeface="Arial" panose="020B0604020202020204" pitchFamily="34" charset="0"/>
              </a:rPr>
              <a:t>：雲基礎設施為 AI、ML 模型提供強大支撐，推動企業創新與數位轉型</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多雲與跨雲策略</a:t>
            </a:r>
            <a:r>
              <a:rPr kumimoji="0" lang="zh-TW" altLang="zh-TW" sz="2200" b="0" i="0" u="none" strike="noStrike" cap="none" normalizeH="0" baseline="0" dirty="0">
                <a:ln>
                  <a:noFill/>
                </a:ln>
                <a:solidFill>
                  <a:schemeClr val="tx1"/>
                </a:solidFill>
                <a:effectLst/>
                <a:latin typeface="Arial" panose="020B0604020202020204" pitchFamily="34" charset="0"/>
              </a:rPr>
              <a:t>：企業平均部署 2.6 個公有雲與 2.7 個私有雲，混合雲與多雲策略已成為主流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可持續性</a:t>
            </a:r>
            <a:r>
              <a:rPr kumimoji="0" lang="zh-TW" altLang="zh-TW" sz="2200" b="0" i="0" u="none" strike="noStrike" cap="none" normalizeH="0" baseline="0" dirty="0">
                <a:ln>
                  <a:noFill/>
                </a:ln>
                <a:solidFill>
                  <a:schemeClr val="tx1"/>
                </a:solidFill>
                <a:effectLst/>
                <a:latin typeface="Arial" panose="020B0604020202020204" pitchFamily="34" charset="0"/>
              </a:rPr>
              <a:t>：隨著雲端服務的能源消耗增加，企業關注如何提升能源效率與環境永續性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數位主權</a:t>
            </a:r>
            <a:r>
              <a:rPr kumimoji="0" lang="zh-TW" altLang="zh-TW" sz="2200" b="0" i="0" u="none" strike="noStrike" cap="none" normalizeH="0" baseline="0" dirty="0">
                <a:ln>
                  <a:noFill/>
                </a:ln>
                <a:solidFill>
                  <a:schemeClr val="tx1"/>
                </a:solidFill>
                <a:effectLst/>
                <a:latin typeface="Arial" panose="020B0604020202020204" pitchFamily="34" charset="0"/>
              </a:rPr>
              <a:t>：企業關注數據主權與合規性，推動地區性雲服務的發展</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行業解決方案</a:t>
            </a:r>
            <a:r>
              <a:rPr kumimoji="0" lang="zh-TW" altLang="zh-TW" sz="2200" b="0" i="0" u="none" strike="noStrike" cap="none" normalizeH="0" baseline="0" dirty="0">
                <a:ln>
                  <a:noFill/>
                </a:ln>
                <a:solidFill>
                  <a:schemeClr val="tx1"/>
                </a:solidFill>
                <a:effectLst/>
                <a:latin typeface="Arial" panose="020B0604020202020204" pitchFamily="34" charset="0"/>
              </a:rPr>
              <a:t>：雲服務提供商推出針對特定行業的解決方案，滿足不同行業的需求</a:t>
            </a:r>
          </a:p>
        </p:txBody>
      </p:sp>
    </p:spTree>
    <p:extLst>
      <p:ext uri="{BB962C8B-B14F-4D97-AF65-F5344CB8AC3E}">
        <p14:creationId xmlns:p14="http://schemas.microsoft.com/office/powerpoint/2010/main" val="26682191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BFA170A7-DB25-427F-BAD8-28AE30210689}"/>
              </a:ext>
            </a:extLst>
          </p:cNvPr>
          <p:cNvSpPr txBox="1"/>
          <p:nvPr/>
        </p:nvSpPr>
        <p:spPr>
          <a:xfrm>
            <a:off x="5364088" y="6453336"/>
            <a:ext cx="3744417" cy="307777"/>
          </a:xfrm>
          <a:prstGeom prst="rect">
            <a:avLst/>
          </a:prstGeom>
          <a:noFill/>
        </p:spPr>
        <p:txBody>
          <a:bodyPr wrap="square">
            <a:spAutoFit/>
          </a:bodyPr>
          <a:lstStyle/>
          <a:p>
            <a:r>
              <a:rPr lang="zh-TW" altLang="en-US" sz="1400" dirty="0">
                <a:solidFill>
                  <a:schemeClr val="bg1">
                    <a:lumMod val="50000"/>
                  </a:schemeClr>
                </a:solidFill>
              </a:rPr>
              <a:t>https://www.webcomm.com.tw/blog/gartner-</a:t>
            </a:r>
            <a:r>
              <a:rPr lang="en-US" altLang="zh-TW" sz="1400" dirty="0">
                <a:solidFill>
                  <a:schemeClr val="bg1">
                    <a:lumMod val="50000"/>
                  </a:schemeClr>
                </a:solidFill>
              </a:rPr>
              <a:t>2025</a:t>
            </a:r>
            <a:endParaRPr lang="zh-TW" altLang="en-US" sz="1400" dirty="0">
              <a:solidFill>
                <a:schemeClr val="bg1">
                  <a:lumMod val="50000"/>
                </a:schemeClr>
              </a:solidFill>
            </a:endParaRPr>
          </a:p>
        </p:txBody>
      </p:sp>
      <p:sp>
        <p:nvSpPr>
          <p:cNvPr id="9" name="文字方塊 8">
            <a:extLst>
              <a:ext uri="{FF2B5EF4-FFF2-40B4-BE49-F238E27FC236}">
                <a16:creationId xmlns:a16="http://schemas.microsoft.com/office/drawing/2014/main" id="{726A82B0-F94D-4393-A7F0-9CD247F466D4}"/>
              </a:ext>
            </a:extLst>
          </p:cNvPr>
          <p:cNvSpPr txBox="1"/>
          <p:nvPr/>
        </p:nvSpPr>
        <p:spPr>
          <a:xfrm>
            <a:off x="251520" y="2206019"/>
            <a:ext cx="8424936" cy="4401205"/>
          </a:xfrm>
          <a:prstGeom prst="rect">
            <a:avLst/>
          </a:prstGeom>
          <a:noFill/>
        </p:spPr>
        <p:txBody>
          <a:bodyPr wrap="square">
            <a:spAutoFit/>
          </a:bodyPr>
          <a:lstStyle/>
          <a:p>
            <a:pPr marL="514350" indent="-514350">
              <a:buFont typeface="+mj-lt"/>
              <a:buAutoNum type="arabicPeriod"/>
            </a:pPr>
            <a:r>
              <a:rPr lang="zh-TW" altLang="en-US" sz="2800" b="1" dirty="0"/>
              <a:t>代理型</a:t>
            </a:r>
            <a:r>
              <a:rPr lang="en-US" altLang="zh-TW" sz="2800" b="1" dirty="0"/>
              <a:t>AI</a:t>
            </a:r>
            <a:r>
              <a:rPr lang="zh-TW" altLang="en-US" sz="2800" b="1" dirty="0"/>
              <a:t>（</a:t>
            </a:r>
            <a:r>
              <a:rPr lang="en-US" altLang="zh-TW" sz="2800" b="1" dirty="0"/>
              <a:t>Agentic AI</a:t>
            </a:r>
            <a:r>
              <a:rPr lang="zh-TW" altLang="en-US" sz="2800" b="1" dirty="0"/>
              <a:t>） </a:t>
            </a:r>
            <a:endParaRPr lang="en-US" altLang="zh-TW" sz="2800" b="1" dirty="0"/>
          </a:p>
          <a:p>
            <a:pPr marL="514350" indent="-514350">
              <a:buFont typeface="+mj-lt"/>
              <a:buAutoNum type="arabicPeriod"/>
            </a:pPr>
            <a:r>
              <a:rPr lang="en-US" altLang="zh-TW" sz="2800" b="1" dirty="0"/>
              <a:t>AI</a:t>
            </a:r>
            <a:r>
              <a:rPr lang="zh-TW" altLang="en-US" sz="2800" b="1" dirty="0"/>
              <a:t>治理平臺（</a:t>
            </a:r>
            <a:r>
              <a:rPr lang="en-US" altLang="zh-TW" sz="2800" b="1" dirty="0"/>
              <a:t>AI Governance Platforms</a:t>
            </a:r>
            <a:r>
              <a:rPr lang="zh-TW" altLang="en-US" sz="2800" b="1" dirty="0"/>
              <a:t>） </a:t>
            </a:r>
          </a:p>
          <a:p>
            <a:pPr marL="514350" indent="-514350">
              <a:buFont typeface="+mj-lt"/>
              <a:buAutoNum type="arabicPeriod"/>
            </a:pPr>
            <a:r>
              <a:rPr lang="zh-TW" altLang="en-US" sz="2800" b="1" dirty="0"/>
              <a:t>虛假資訊安全（</a:t>
            </a:r>
            <a:r>
              <a:rPr lang="en-US" altLang="zh-TW" sz="2800" b="1" dirty="0"/>
              <a:t>Disinformation Security</a:t>
            </a:r>
            <a:r>
              <a:rPr lang="zh-TW" altLang="en-US" sz="2800" b="1" dirty="0"/>
              <a:t>） </a:t>
            </a:r>
          </a:p>
          <a:p>
            <a:pPr marL="514350" indent="-514350">
              <a:buFont typeface="+mj-lt"/>
              <a:buAutoNum type="arabicPeriod"/>
            </a:pPr>
            <a:r>
              <a:rPr lang="zh-TW" altLang="en-US" sz="2800" b="1" dirty="0"/>
              <a:t>後量子密碼學（</a:t>
            </a:r>
            <a:r>
              <a:rPr lang="en-US" altLang="zh-TW" sz="2800" b="1" dirty="0"/>
              <a:t>Postquantum Cryptography</a:t>
            </a:r>
            <a:r>
              <a:rPr lang="zh-TW" altLang="en-US" sz="2800" b="1" dirty="0"/>
              <a:t>） </a:t>
            </a:r>
          </a:p>
          <a:p>
            <a:pPr marL="514350" indent="-514350">
              <a:buFont typeface="+mj-lt"/>
              <a:buAutoNum type="arabicPeriod"/>
            </a:pPr>
            <a:r>
              <a:rPr lang="zh-TW" altLang="en-US" sz="2800" b="1" dirty="0"/>
              <a:t>環境隱形智能（</a:t>
            </a:r>
            <a:r>
              <a:rPr lang="en-US" altLang="zh-TW" sz="2800" b="1" dirty="0"/>
              <a:t>Ambient Invisible Intelligence</a:t>
            </a:r>
            <a:r>
              <a:rPr lang="zh-TW" altLang="en-US" sz="2800" b="1" dirty="0"/>
              <a:t>） </a:t>
            </a:r>
          </a:p>
          <a:p>
            <a:pPr marL="514350" indent="-514350">
              <a:buFont typeface="+mj-lt"/>
              <a:buAutoNum type="arabicPeriod"/>
            </a:pPr>
            <a:r>
              <a:rPr lang="zh-TW" altLang="en-US" sz="2800" b="1" dirty="0"/>
              <a:t>節能計算（</a:t>
            </a:r>
            <a:r>
              <a:rPr lang="en-US" altLang="zh-TW" sz="2800" b="1" dirty="0"/>
              <a:t>Energy-Efficient Computing</a:t>
            </a:r>
            <a:r>
              <a:rPr lang="zh-TW" altLang="en-US" sz="2800" b="1" dirty="0"/>
              <a:t>）</a:t>
            </a:r>
          </a:p>
          <a:p>
            <a:pPr marL="514350" indent="-514350">
              <a:buFont typeface="+mj-lt"/>
              <a:buAutoNum type="arabicPeriod"/>
            </a:pPr>
            <a:r>
              <a:rPr lang="zh-TW" altLang="en-US" sz="2800" b="1" dirty="0"/>
              <a:t>混合計算（</a:t>
            </a:r>
            <a:r>
              <a:rPr lang="en-US" altLang="zh-TW" sz="2800" b="1" dirty="0"/>
              <a:t>Hybrid Computing</a:t>
            </a:r>
            <a:r>
              <a:rPr lang="zh-TW" altLang="en-US" sz="2800" b="1" dirty="0"/>
              <a:t>）</a:t>
            </a:r>
          </a:p>
          <a:p>
            <a:pPr marL="514350" indent="-514350">
              <a:buFont typeface="+mj-lt"/>
              <a:buAutoNum type="arabicPeriod"/>
            </a:pPr>
            <a:r>
              <a:rPr lang="zh-TW" altLang="en-US" sz="2800" b="1" dirty="0"/>
              <a:t>空間計算（</a:t>
            </a:r>
            <a:r>
              <a:rPr lang="en-US" altLang="zh-TW" sz="2800" b="1" dirty="0"/>
              <a:t>Spatial Computing</a:t>
            </a:r>
            <a:r>
              <a:rPr lang="zh-TW" altLang="en-US" sz="2800" b="1" dirty="0"/>
              <a:t>）</a:t>
            </a:r>
          </a:p>
          <a:p>
            <a:pPr marL="514350" indent="-514350">
              <a:buFont typeface="+mj-lt"/>
              <a:buAutoNum type="arabicPeriod"/>
            </a:pPr>
            <a:r>
              <a:rPr lang="zh-TW" altLang="en-US" sz="2800" b="1" dirty="0"/>
              <a:t>多功能機器人（</a:t>
            </a:r>
            <a:r>
              <a:rPr lang="en-US" altLang="zh-TW" sz="2800" b="1" dirty="0" err="1"/>
              <a:t>Polyfunctional</a:t>
            </a:r>
            <a:r>
              <a:rPr lang="en-US" altLang="zh-TW" sz="2800" b="1" dirty="0"/>
              <a:t> Robots</a:t>
            </a:r>
            <a:r>
              <a:rPr lang="zh-TW" altLang="en-US" sz="2800" b="1" dirty="0"/>
              <a:t>）</a:t>
            </a:r>
          </a:p>
          <a:p>
            <a:pPr marL="514350" indent="-514350">
              <a:buFont typeface="+mj-lt"/>
              <a:buAutoNum type="arabicPeriod"/>
            </a:pPr>
            <a:r>
              <a:rPr lang="zh-TW" altLang="en-US" sz="2800" b="1" dirty="0"/>
              <a:t>神經增強（</a:t>
            </a:r>
            <a:r>
              <a:rPr lang="en-US" altLang="zh-TW" sz="2800" b="1" dirty="0"/>
              <a:t>Neurological Enhancement</a:t>
            </a:r>
            <a:r>
              <a:rPr lang="zh-TW" altLang="en-US" sz="2800" b="1" dirty="0"/>
              <a:t>）</a:t>
            </a:r>
          </a:p>
        </p:txBody>
      </p:sp>
      <p:pic>
        <p:nvPicPr>
          <p:cNvPr id="3" name="內容版面配置區 2"/>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51520" y="0"/>
            <a:ext cx="4377486" cy="2299890"/>
          </a:xfrm>
          <a:prstGeom prst="rect">
            <a:avLst/>
          </a:prstGeom>
          <a:ln>
            <a:noFill/>
          </a:ln>
          <a:effectLst>
            <a:softEdge rad="112500"/>
          </a:effectLst>
        </p:spPr>
      </p:pic>
    </p:spTree>
    <p:extLst>
      <p:ext uri="{BB962C8B-B14F-4D97-AF65-F5344CB8AC3E}">
        <p14:creationId xmlns:p14="http://schemas.microsoft.com/office/powerpoint/2010/main" val="39085679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3" y="888931"/>
            <a:ext cx="9034670" cy="5082002"/>
          </a:xfrm>
          <a:prstGeom prst="rect">
            <a:avLst/>
          </a:prstGeom>
        </p:spPr>
      </p:pic>
      <p:sp>
        <p:nvSpPr>
          <p:cNvPr id="3" name="文字方塊 2"/>
          <p:cNvSpPr txBox="1"/>
          <p:nvPr/>
        </p:nvSpPr>
        <p:spPr>
          <a:xfrm>
            <a:off x="1717482" y="5204625"/>
            <a:ext cx="264623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Apple watch</a:t>
            </a:r>
            <a:r>
              <a:rPr lang="zh-TW" altLang="en-US" dirty="0"/>
              <a:t>資料送那</a:t>
            </a:r>
            <a:r>
              <a:rPr lang="en-US" altLang="zh-TW" dirty="0"/>
              <a:t>?</a:t>
            </a:r>
            <a:endParaRPr lang="zh-TW" altLang="en-US" dirty="0"/>
          </a:p>
        </p:txBody>
      </p:sp>
      <p:sp>
        <p:nvSpPr>
          <p:cNvPr id="4" name="文字方塊 3"/>
          <p:cNvSpPr txBox="1"/>
          <p:nvPr/>
        </p:nvSpPr>
        <p:spPr>
          <a:xfrm>
            <a:off x="4572000" y="4893001"/>
            <a:ext cx="2101857"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Amazon AWS?</a:t>
            </a:r>
            <a:br>
              <a:rPr lang="en-US" altLang="zh-TW" dirty="0"/>
            </a:br>
            <a:r>
              <a:rPr lang="en-US" altLang="zh-TW" dirty="0"/>
              <a:t>Microsoft Azure?</a:t>
            </a:r>
            <a:br>
              <a:rPr lang="en-US" altLang="zh-TW" dirty="0"/>
            </a:br>
            <a:r>
              <a:rPr lang="en-US" altLang="zh-TW" dirty="0"/>
              <a:t>Google?</a:t>
            </a:r>
          </a:p>
          <a:p>
            <a:r>
              <a:rPr lang="en-US" altLang="zh-TW" dirty="0" err="1"/>
              <a:t>CHT</a:t>
            </a:r>
            <a:r>
              <a:rPr lang="en-US" altLang="zh-TW" dirty="0"/>
              <a:t> HI Cloud?</a:t>
            </a:r>
            <a:endParaRPr lang="zh-TW" altLang="en-US" dirty="0"/>
          </a:p>
        </p:txBody>
      </p:sp>
      <p:sp>
        <p:nvSpPr>
          <p:cNvPr id="5" name="文字方塊 4"/>
          <p:cNvSpPr txBox="1"/>
          <p:nvPr/>
        </p:nvSpPr>
        <p:spPr>
          <a:xfrm>
            <a:off x="41743" y="2276872"/>
            <a:ext cx="318548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zh-TW" altLang="en-US" dirty="0"/>
              <a:t>衛生福利部資訊處處長龐一鳴</a:t>
            </a:r>
          </a:p>
        </p:txBody>
      </p:sp>
    </p:spTree>
    <p:extLst>
      <p:ext uri="{BB962C8B-B14F-4D97-AF65-F5344CB8AC3E}">
        <p14:creationId xmlns:p14="http://schemas.microsoft.com/office/powerpoint/2010/main" val="12346490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AWS </a:t>
            </a:r>
            <a:r>
              <a:rPr lang="zh-TW" altLang="en-US" dirty="0"/>
              <a:t>機房</a:t>
            </a:r>
          </a:p>
        </p:txBody>
      </p:sp>
      <p:sp>
        <p:nvSpPr>
          <p:cNvPr id="6" name="矩形 5"/>
          <p:cNvSpPr/>
          <p:nvPr/>
        </p:nvSpPr>
        <p:spPr>
          <a:xfrm>
            <a:off x="3275856" y="6309320"/>
            <a:ext cx="5686172" cy="369332"/>
          </a:xfrm>
          <a:prstGeom prst="rect">
            <a:avLst/>
          </a:prstGeom>
        </p:spPr>
        <p:txBody>
          <a:bodyPr wrap="none">
            <a:spAutoFit/>
          </a:bodyPr>
          <a:lstStyle/>
          <a:p>
            <a:r>
              <a:rPr lang="zh-TW" altLang="en-US" dirty="0"/>
              <a:t>https://aws.amazon.com/tw/about-aws/global-infrastructure</a:t>
            </a: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827" y="1484784"/>
            <a:ext cx="8933535" cy="4536504"/>
          </a:xfrm>
          <a:prstGeom prst="rect">
            <a:avLst/>
          </a:prstGeom>
          <a:ln>
            <a:noFill/>
          </a:ln>
          <a:effectLst>
            <a:softEdge rad="112500"/>
          </a:effectLst>
        </p:spPr>
      </p:pic>
    </p:spTree>
    <p:extLst>
      <p:ext uri="{BB962C8B-B14F-4D97-AF65-F5344CB8AC3E}">
        <p14:creationId xmlns:p14="http://schemas.microsoft.com/office/powerpoint/2010/main" val="10342797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Microsoft Azure</a:t>
            </a:r>
            <a:r>
              <a:rPr lang="zh-TW" altLang="en-US" dirty="0"/>
              <a:t>機房</a:t>
            </a:r>
          </a:p>
        </p:txBody>
      </p:sp>
      <p:sp>
        <p:nvSpPr>
          <p:cNvPr id="5" name="矩形 4"/>
          <p:cNvSpPr/>
          <p:nvPr/>
        </p:nvSpPr>
        <p:spPr>
          <a:xfrm>
            <a:off x="2771800" y="6372036"/>
            <a:ext cx="6185345" cy="369332"/>
          </a:xfrm>
          <a:prstGeom prst="rect">
            <a:avLst/>
          </a:prstGeom>
        </p:spPr>
        <p:txBody>
          <a:bodyPr wrap="square">
            <a:spAutoFit/>
          </a:bodyPr>
          <a:lstStyle/>
          <a:p>
            <a:r>
              <a:rPr lang="zh-TW" altLang="en-US" dirty="0"/>
              <a:t>https://azure.microsoft.com/zh-tw/global-infrastructure/regions</a:t>
            </a:r>
          </a:p>
        </p:txBody>
      </p:sp>
      <p:pic>
        <p:nvPicPr>
          <p:cNvPr id="7" name="內容版面配置區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777" y="2276872"/>
            <a:ext cx="9011727" cy="3672408"/>
          </a:xfrm>
          <a:prstGeom prst="rect">
            <a:avLst/>
          </a:prstGeom>
          <a:ln>
            <a:noFill/>
          </a:ln>
          <a:effectLst>
            <a:softEdge rad="112500"/>
          </a:effectLst>
        </p:spPr>
      </p:pic>
    </p:spTree>
    <p:extLst>
      <p:ext uri="{BB962C8B-B14F-4D97-AF65-F5344CB8AC3E}">
        <p14:creationId xmlns:p14="http://schemas.microsoft.com/office/powerpoint/2010/main" val="29641670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1098155"/>
            <a:ext cx="8616711" cy="4275061"/>
          </a:xfrm>
          <a:prstGeom prst="rect">
            <a:avLst/>
          </a:prstGeom>
        </p:spPr>
      </p:pic>
      <p:sp>
        <p:nvSpPr>
          <p:cNvPr id="2" name="標題 1"/>
          <p:cNvSpPr>
            <a:spLocks noGrp="1"/>
          </p:cNvSpPr>
          <p:nvPr>
            <p:ph type="title"/>
          </p:nvPr>
        </p:nvSpPr>
        <p:spPr/>
        <p:txBody>
          <a:bodyPr/>
          <a:lstStyle/>
          <a:p>
            <a:r>
              <a:rPr lang="en-US" altLang="zh-TW" dirty="0"/>
              <a:t>Google Data Centers</a:t>
            </a:r>
            <a:endParaRPr lang="zh-TW" altLang="en-US" dirty="0"/>
          </a:p>
        </p:txBody>
      </p:sp>
      <p:sp>
        <p:nvSpPr>
          <p:cNvPr id="3" name="內容版面配置區 2"/>
          <p:cNvSpPr>
            <a:spLocks noGrp="1"/>
          </p:cNvSpPr>
          <p:nvPr>
            <p:ph idx="1"/>
          </p:nvPr>
        </p:nvSpPr>
        <p:spPr>
          <a:xfrm>
            <a:off x="5796136" y="4834157"/>
            <a:ext cx="3139039" cy="1722545"/>
          </a:xfrm>
        </p:spPr>
        <p:txBody>
          <a:bodyPr/>
          <a:lstStyle/>
          <a:p>
            <a:pPr marL="0" indent="0">
              <a:buNone/>
            </a:pPr>
            <a:r>
              <a:rPr lang="zh-TW" altLang="en-US" dirty="0"/>
              <a:t>亞洲地區</a:t>
            </a:r>
            <a:endParaRPr lang="en-US" altLang="zh-TW" dirty="0"/>
          </a:p>
          <a:p>
            <a:r>
              <a:rPr lang="zh-TW" altLang="en-US" dirty="0"/>
              <a:t>台灣彰濱工業區</a:t>
            </a:r>
            <a:endParaRPr lang="en-US" altLang="zh-TW" dirty="0"/>
          </a:p>
          <a:p>
            <a:r>
              <a:rPr lang="zh-TW" altLang="en-US" dirty="0"/>
              <a:t>新加坡</a:t>
            </a:r>
          </a:p>
        </p:txBody>
      </p:sp>
      <p:sp>
        <p:nvSpPr>
          <p:cNvPr id="7" name="矩形 6"/>
          <p:cNvSpPr/>
          <p:nvPr/>
        </p:nvSpPr>
        <p:spPr>
          <a:xfrm>
            <a:off x="3390976" y="6372036"/>
            <a:ext cx="5645520" cy="369332"/>
          </a:xfrm>
          <a:prstGeom prst="rect">
            <a:avLst/>
          </a:prstGeom>
        </p:spPr>
        <p:txBody>
          <a:bodyPr wrap="none">
            <a:spAutoFit/>
          </a:bodyPr>
          <a:lstStyle/>
          <a:p>
            <a:r>
              <a:rPr lang="zh-TW" altLang="en-US" dirty="0"/>
              <a:t>https://www.google.com/about/datacenters/inside/locations</a:t>
            </a:r>
          </a:p>
        </p:txBody>
      </p:sp>
    </p:spTree>
    <p:extLst>
      <p:ext uri="{BB962C8B-B14F-4D97-AF65-F5344CB8AC3E}">
        <p14:creationId xmlns:p14="http://schemas.microsoft.com/office/powerpoint/2010/main" val="356552812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世上最危險搜尋器：</a:t>
            </a:r>
            <a:r>
              <a:rPr lang="en-US" altLang="zh-TW" b="1" dirty="0"/>
              <a:t>SHODAN</a:t>
            </a:r>
            <a:endParaRPr lang="zh-TW" altLang="en-US" dirty="0"/>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467" y="1268760"/>
            <a:ext cx="8425953" cy="3668675"/>
          </a:xfrm>
          <a:prstGeom prst="rect">
            <a:avLst/>
          </a:prstGeom>
          <a:ln>
            <a:noFill/>
          </a:ln>
          <a:effectLst>
            <a:softEdge rad="112500"/>
          </a:effectLst>
        </p:spPr>
      </p:pic>
      <p:sp>
        <p:nvSpPr>
          <p:cNvPr id="6" name="內容版面配置區 5"/>
          <p:cNvSpPr>
            <a:spLocks noGrp="1"/>
          </p:cNvSpPr>
          <p:nvPr>
            <p:ph idx="1"/>
          </p:nvPr>
        </p:nvSpPr>
        <p:spPr>
          <a:xfrm>
            <a:off x="457200" y="4937435"/>
            <a:ext cx="8229600" cy="1387165"/>
          </a:xfrm>
        </p:spPr>
        <p:txBody>
          <a:bodyPr/>
          <a:lstStyle/>
          <a:p>
            <a:r>
              <a:rPr lang="zh-TW" altLang="en-US" dirty="0"/>
              <a:t>銀行</a:t>
            </a:r>
            <a:r>
              <a:rPr lang="en-US" altLang="zh-TW" dirty="0"/>
              <a:t>Web Cam</a:t>
            </a:r>
            <a:r>
              <a:rPr lang="zh-TW" altLang="en-US" dirty="0"/>
              <a:t>、車輛、公眾無線網絡，交通燈系統，醫療設備均可在</a:t>
            </a:r>
            <a:r>
              <a:rPr lang="en-US" altLang="zh-TW" dirty="0" err="1"/>
              <a:t>Shodan</a:t>
            </a:r>
            <a:r>
              <a:rPr lang="zh-TW" altLang="en-US" dirty="0"/>
              <a:t>找到相關的 </a:t>
            </a:r>
            <a:r>
              <a:rPr lang="en-US" altLang="zh-TW" dirty="0"/>
              <a:t>IP</a:t>
            </a:r>
            <a:r>
              <a:rPr lang="zh-TW" altLang="en-US" dirty="0"/>
              <a:t>位址</a:t>
            </a:r>
            <a:endParaRPr lang="en-US" altLang="zh-TW" dirty="0"/>
          </a:p>
          <a:p>
            <a:r>
              <a:rPr lang="zh-TW" altLang="en-US" dirty="0"/>
              <a:t>研究網路使用模式</a:t>
            </a:r>
          </a:p>
        </p:txBody>
      </p:sp>
    </p:spTree>
    <p:extLst>
      <p:ext uri="{BB962C8B-B14F-4D97-AF65-F5344CB8AC3E}">
        <p14:creationId xmlns:p14="http://schemas.microsoft.com/office/powerpoint/2010/main" val="181667192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Default password</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1520" y="1083572"/>
            <a:ext cx="8352928" cy="5657796"/>
          </a:xfrm>
          <a:prstGeom prst="rect">
            <a:avLst/>
          </a:prstGeom>
          <a:ln>
            <a:noFill/>
          </a:ln>
          <a:effectLst>
            <a:softEdge rad="112500"/>
          </a:effectLst>
        </p:spPr>
      </p:pic>
    </p:spTree>
    <p:extLst>
      <p:ext uri="{BB962C8B-B14F-4D97-AF65-F5344CB8AC3E}">
        <p14:creationId xmlns:p14="http://schemas.microsoft.com/office/powerpoint/2010/main" val="411892853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90B317-334E-4355-9D46-A6631200FA42}"/>
              </a:ext>
            </a:extLst>
          </p:cNvPr>
          <p:cNvSpPr>
            <a:spLocks noGrp="1"/>
          </p:cNvSpPr>
          <p:nvPr>
            <p:ph type="title"/>
          </p:nvPr>
        </p:nvSpPr>
        <p:spPr/>
        <p:txBody>
          <a:bodyPr/>
          <a:lstStyle/>
          <a:p>
            <a:r>
              <a:rPr lang="zh-TW" altLang="en-US" b="1" dirty="0"/>
              <a:t>醫療資安事件</a:t>
            </a:r>
            <a:endParaRPr lang="zh-TW" altLang="en-US" dirty="0"/>
          </a:p>
        </p:txBody>
      </p:sp>
      <p:sp>
        <p:nvSpPr>
          <p:cNvPr id="3" name="內容版面配置區 2">
            <a:extLst>
              <a:ext uri="{FF2B5EF4-FFF2-40B4-BE49-F238E27FC236}">
                <a16:creationId xmlns:a16="http://schemas.microsoft.com/office/drawing/2014/main" id="{088D0C32-E47B-4AF1-B6B4-455D71045F73}"/>
              </a:ext>
            </a:extLst>
          </p:cNvPr>
          <p:cNvSpPr>
            <a:spLocks noGrp="1"/>
          </p:cNvSpPr>
          <p:nvPr>
            <p:ph idx="1"/>
          </p:nvPr>
        </p:nvSpPr>
        <p:spPr/>
        <p:txBody>
          <a:bodyPr/>
          <a:lstStyle/>
          <a:p>
            <a:r>
              <a:rPr lang="zh-TW" altLang="en-US" b="1" dirty="0"/>
              <a:t>醫療業的五大資安破口</a:t>
            </a:r>
          </a:p>
          <a:p>
            <a:pPr lvl="1" indent="-342900"/>
            <a:r>
              <a:rPr lang="zh-TW" altLang="en-US" dirty="0"/>
              <a:t>健保 </a:t>
            </a:r>
            <a:r>
              <a:rPr lang="en-US" altLang="zh-TW" dirty="0"/>
              <a:t>VPN</a:t>
            </a:r>
            <a:r>
              <a:rPr lang="zh-TW" altLang="en-US" dirty="0"/>
              <a:t>：勒索病毒入侵與擴散</a:t>
            </a:r>
          </a:p>
          <a:p>
            <a:pPr lvl="1" indent="-342900"/>
            <a:r>
              <a:rPr lang="zh-TW" altLang="en-US" dirty="0"/>
              <a:t>端點設備：</a:t>
            </a:r>
            <a:r>
              <a:rPr lang="en-US" altLang="zh-TW" dirty="0"/>
              <a:t>Windows </a:t>
            </a:r>
            <a:r>
              <a:rPr lang="zh-TW" altLang="en-US" dirty="0"/>
              <a:t>檔案共享、遠端桌面服務</a:t>
            </a:r>
          </a:p>
          <a:p>
            <a:pPr lvl="1" indent="-342900"/>
            <a:r>
              <a:rPr lang="zh-TW" altLang="en-US" dirty="0"/>
              <a:t>伺服器主機</a:t>
            </a:r>
            <a:r>
              <a:rPr lang="en-US" altLang="zh-TW" dirty="0"/>
              <a:t>/OT </a:t>
            </a:r>
            <a:r>
              <a:rPr lang="zh-TW" altLang="en-US" dirty="0"/>
              <a:t>設備：作業系統老舊無法更新、防毒無法支援等等</a:t>
            </a:r>
          </a:p>
          <a:p>
            <a:pPr lvl="1" indent="-342900"/>
            <a:r>
              <a:rPr lang="zh-TW" altLang="en-US" dirty="0"/>
              <a:t>內部網路：容易破解的密碼</a:t>
            </a:r>
          </a:p>
          <a:p>
            <a:pPr lvl="1" indent="-342900"/>
            <a:r>
              <a:rPr lang="zh-TW" altLang="en-US" dirty="0"/>
              <a:t>護理推車：資料傳輸安全、週邊設備如 </a:t>
            </a:r>
            <a:r>
              <a:rPr lang="en-US" altLang="zh-TW" dirty="0"/>
              <a:t>USB</a:t>
            </a:r>
            <a:r>
              <a:rPr lang="zh-TW" altLang="en-US" dirty="0"/>
              <a:t>、藍芽等存取控制</a:t>
            </a:r>
            <a:endParaRPr lang="zh-TW" altLang="en-US" b="1" dirty="0"/>
          </a:p>
          <a:p>
            <a:endParaRPr lang="zh-TW" altLang="en-US" dirty="0"/>
          </a:p>
        </p:txBody>
      </p:sp>
      <p:sp>
        <p:nvSpPr>
          <p:cNvPr id="5" name="文字方塊 4">
            <a:extLst>
              <a:ext uri="{FF2B5EF4-FFF2-40B4-BE49-F238E27FC236}">
                <a16:creationId xmlns:a16="http://schemas.microsoft.com/office/drawing/2014/main" id="{1DFA83FE-4677-4DA1-AED2-5103953DEC9C}"/>
              </a:ext>
            </a:extLst>
          </p:cNvPr>
          <p:cNvSpPr txBox="1"/>
          <p:nvPr/>
        </p:nvSpPr>
        <p:spPr>
          <a:xfrm>
            <a:off x="421450" y="6385996"/>
            <a:ext cx="7246894" cy="369332"/>
          </a:xfrm>
          <a:prstGeom prst="rect">
            <a:avLst/>
          </a:prstGeom>
          <a:noFill/>
        </p:spPr>
        <p:txBody>
          <a:bodyPr wrap="square">
            <a:spAutoFit/>
          </a:bodyPr>
          <a:lstStyle/>
          <a:p>
            <a:r>
              <a:rPr lang="zh-TW" altLang="en-US" dirty="0"/>
              <a:t>https://www.informationsecurity.com.tw/article/article_detail.aspx?aid=9845</a:t>
            </a:r>
          </a:p>
        </p:txBody>
      </p:sp>
    </p:spTree>
    <p:extLst>
      <p:ext uri="{BB962C8B-B14F-4D97-AF65-F5344CB8AC3E}">
        <p14:creationId xmlns:p14="http://schemas.microsoft.com/office/powerpoint/2010/main" val="157240668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4056966"/>
            <a:ext cx="3807439" cy="278577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衛福部：強化醫療資安聯防機制</a:t>
            </a:r>
            <a:endParaRPr lang="zh-TW" altLang="en-US" dirty="0"/>
          </a:p>
        </p:txBody>
      </p:sp>
      <p:sp>
        <p:nvSpPr>
          <p:cNvPr id="3" name="內容版面配置區 2"/>
          <p:cNvSpPr>
            <a:spLocks noGrp="1"/>
          </p:cNvSpPr>
          <p:nvPr>
            <p:ph idx="1"/>
          </p:nvPr>
        </p:nvSpPr>
        <p:spPr/>
        <p:txBody>
          <a:bodyPr/>
          <a:lstStyle/>
          <a:p>
            <a:r>
              <a:rPr lang="zh-TW" altLang="en-US" dirty="0"/>
              <a:t>更多醫療</a:t>
            </a:r>
            <a:r>
              <a:rPr lang="en-US" altLang="zh-TW" dirty="0"/>
              <a:t>e</a:t>
            </a:r>
            <a:r>
              <a:rPr lang="zh-TW" altLang="en-US" dirty="0"/>
              <a:t>化儀器和設備出現，資安風險跟著提高</a:t>
            </a:r>
            <a:r>
              <a:rPr lang="en-US" altLang="zh-TW" dirty="0"/>
              <a:t/>
            </a:r>
            <a:br>
              <a:rPr lang="en-US" altLang="zh-TW" dirty="0"/>
            </a:br>
            <a:r>
              <a:rPr lang="zh-TW" altLang="en-US" dirty="0"/>
              <a:t>嚴格把關醫療儀器（</a:t>
            </a:r>
            <a:r>
              <a:rPr lang="en-US" altLang="zh-TW" dirty="0"/>
              <a:t>OT</a:t>
            </a:r>
            <a:r>
              <a:rPr lang="zh-TW" altLang="en-US" dirty="0"/>
              <a:t>）</a:t>
            </a:r>
            <a:endParaRPr lang="en-US" altLang="zh-TW" dirty="0"/>
          </a:p>
          <a:p>
            <a:pPr lvl="1"/>
            <a:r>
              <a:rPr lang="zh-TW" altLang="en-US" dirty="0"/>
              <a:t>關鍵</a:t>
            </a:r>
            <a:r>
              <a:rPr lang="en-US" altLang="zh-TW" dirty="0"/>
              <a:t>OT</a:t>
            </a:r>
            <a:r>
              <a:rPr lang="zh-TW" altLang="en-US" dirty="0"/>
              <a:t>分類，生理監視與系統、麻醉機、呼吸機、數位</a:t>
            </a:r>
            <a:r>
              <a:rPr lang="en-US" altLang="zh-TW" dirty="0"/>
              <a:t>X</a:t>
            </a:r>
            <a:r>
              <a:rPr lang="zh-TW" altLang="en-US" dirty="0"/>
              <a:t>光攝影系統、</a:t>
            </a:r>
            <a:r>
              <a:rPr lang="en-US" altLang="zh-TW" dirty="0"/>
              <a:t>CT</a:t>
            </a:r>
            <a:r>
              <a:rPr lang="zh-TW" altLang="en-US" dirty="0"/>
              <a:t>和</a:t>
            </a:r>
            <a:r>
              <a:rPr lang="en-US" altLang="zh-TW" dirty="0"/>
              <a:t>MRI</a:t>
            </a:r>
            <a:r>
              <a:rPr lang="zh-TW" altLang="en-US" dirty="0"/>
              <a:t>掃描儀、心電圖儀器等</a:t>
            </a:r>
            <a:r>
              <a:rPr lang="en-US" altLang="zh-TW" dirty="0"/>
              <a:t>17</a:t>
            </a:r>
            <a:r>
              <a:rPr lang="zh-TW" altLang="en-US" dirty="0"/>
              <a:t>類</a:t>
            </a:r>
            <a:endParaRPr lang="en-US" altLang="zh-TW" dirty="0"/>
          </a:p>
          <a:p>
            <a:r>
              <a:rPr lang="zh-TW" altLang="en-US" dirty="0"/>
              <a:t>首波瞄準國內</a:t>
            </a:r>
            <a:r>
              <a:rPr lang="en-US" altLang="zh-TW" dirty="0"/>
              <a:t>64</a:t>
            </a:r>
            <a:r>
              <a:rPr lang="zh-TW" altLang="en-US" dirty="0"/>
              <a:t>家</a:t>
            </a:r>
            <a:r>
              <a:rPr lang="en-US" altLang="zh-TW" dirty="0"/>
              <a:t>CI(</a:t>
            </a:r>
            <a:r>
              <a:rPr lang="zh-TW" altLang="en-US" dirty="0"/>
              <a:t>指提供關鍵基礎設施</a:t>
            </a:r>
            <a:r>
              <a:rPr lang="en-US" altLang="zh-TW" dirty="0"/>
              <a:t>)</a:t>
            </a:r>
            <a:r>
              <a:rPr lang="zh-TW" altLang="en-US" dirty="0"/>
              <a:t>醫院</a:t>
            </a:r>
            <a:endParaRPr lang="en-US" altLang="zh-TW" dirty="0"/>
          </a:p>
          <a:p>
            <a:r>
              <a:rPr lang="en-US" altLang="zh-TW" dirty="0"/>
              <a:t>ISO 27001</a:t>
            </a:r>
            <a:r>
              <a:rPr lang="zh-TW" altLang="en-US" dirty="0"/>
              <a:t>資訊安全管理系統（</a:t>
            </a:r>
            <a:r>
              <a:rPr lang="en-US" altLang="zh-TW" dirty="0"/>
              <a:t>ISMS</a:t>
            </a:r>
            <a:r>
              <a:rPr lang="zh-TW" altLang="en-US" dirty="0"/>
              <a:t>）認證</a:t>
            </a:r>
            <a:br>
              <a:rPr lang="zh-TW" altLang="en-US" dirty="0"/>
            </a:br>
            <a:endParaRPr lang="en-US" altLang="zh-TW" dirty="0"/>
          </a:p>
        </p:txBody>
      </p:sp>
      <p:sp>
        <p:nvSpPr>
          <p:cNvPr id="4" name="矩形 3"/>
          <p:cNvSpPr/>
          <p:nvPr/>
        </p:nvSpPr>
        <p:spPr>
          <a:xfrm>
            <a:off x="6012160" y="6534966"/>
            <a:ext cx="3191451" cy="307777"/>
          </a:xfrm>
          <a:prstGeom prst="rect">
            <a:avLst/>
          </a:prstGeom>
        </p:spPr>
        <p:txBody>
          <a:bodyPr wrap="none">
            <a:spAutoFit/>
          </a:bodyPr>
          <a:lstStyle/>
          <a:p>
            <a:r>
              <a:rPr lang="en-US" altLang="zh-TW" sz="1400" dirty="0"/>
              <a:t>https://</a:t>
            </a:r>
            <a:r>
              <a:rPr lang="en-US" altLang="zh-TW" sz="1400" dirty="0" err="1"/>
              <a:t>www.ithome.com.tw</a:t>
            </a:r>
            <a:r>
              <a:rPr lang="en-US" altLang="zh-TW" sz="1400" dirty="0"/>
              <a:t>/news/129459</a:t>
            </a:r>
            <a:endParaRPr lang="zh-TW" altLang="en-US" sz="1400" dirty="0"/>
          </a:p>
        </p:txBody>
      </p:sp>
    </p:spTree>
    <p:extLst>
      <p:ext uri="{BB962C8B-B14F-4D97-AF65-F5344CB8AC3E}">
        <p14:creationId xmlns:p14="http://schemas.microsoft.com/office/powerpoint/2010/main" val="165219512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Medical Industry Safety Issues</a:t>
            </a:r>
            <a:br>
              <a:rPr lang="en-US" altLang="zh-TW" b="1" dirty="0">
                <a:latin typeface="Arial Black" panose="020B0A04020102020204" pitchFamily="34" charset="0"/>
              </a:rPr>
            </a:br>
            <a:r>
              <a:rPr lang="zh-TW" altLang="en-US" b="1" dirty="0">
                <a:latin typeface="Arial Black" panose="020B0A04020102020204" pitchFamily="34" charset="0"/>
              </a:rPr>
              <a:t>醫療產業資安問題</a:t>
            </a:r>
          </a:p>
        </p:txBody>
      </p:sp>
    </p:spTree>
    <p:extLst>
      <p:ext uri="{BB962C8B-B14F-4D97-AF65-F5344CB8AC3E}">
        <p14:creationId xmlns:p14="http://schemas.microsoft.com/office/powerpoint/2010/main" val="25876046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2019 USA HSCC</a:t>
            </a:r>
            <a:endParaRPr lang="zh-TW" altLang="en-US" dirty="0"/>
          </a:p>
        </p:txBody>
      </p:sp>
      <p:sp>
        <p:nvSpPr>
          <p:cNvPr id="3" name="內容版面配置區 2"/>
          <p:cNvSpPr>
            <a:spLocks noGrp="1"/>
          </p:cNvSpPr>
          <p:nvPr>
            <p:ph idx="1"/>
          </p:nvPr>
        </p:nvSpPr>
        <p:spPr/>
        <p:txBody>
          <a:bodyPr/>
          <a:lstStyle/>
          <a:p>
            <a:r>
              <a:rPr lang="en-US" altLang="zh-TW" dirty="0"/>
              <a:t>Cyber Security Working Group </a:t>
            </a:r>
            <a:r>
              <a:rPr lang="zh-TW" altLang="en-US" dirty="0"/>
              <a:t>已制訂</a:t>
            </a:r>
            <a:r>
              <a:rPr lang="en-US" altLang="zh-TW" dirty="0"/>
              <a:t>12</a:t>
            </a:r>
            <a:r>
              <a:rPr lang="zh-TW" altLang="en-US" dirty="0"/>
              <a:t>項準則</a:t>
            </a:r>
          </a:p>
        </p:txBody>
      </p:sp>
      <p:pic>
        <p:nvPicPr>
          <p:cNvPr id="16386" name="Picture 2" descr="https://healthsectorcouncil.org/wp-content/uploads/2022/04/2022-TGs-1024x524.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414" y="1916832"/>
            <a:ext cx="8956082" cy="45829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2609528" y="6499828"/>
            <a:ext cx="6426968" cy="307777"/>
          </a:xfrm>
          <a:prstGeom prst="rect">
            <a:avLst/>
          </a:prstGeom>
        </p:spPr>
        <p:txBody>
          <a:bodyPr wrap="square">
            <a:spAutoFit/>
          </a:bodyPr>
          <a:lstStyle/>
          <a:p>
            <a:r>
              <a:rPr lang="zh-TW" altLang="en-US" sz="1400" dirty="0">
                <a:solidFill>
                  <a:schemeClr val="bg1">
                    <a:lumMod val="50000"/>
                  </a:schemeClr>
                </a:solidFill>
              </a:rPr>
              <a:t>https://healthsectorcouncil.org/health-sector-council-cyber-working-group-introduction</a:t>
            </a:r>
          </a:p>
        </p:txBody>
      </p:sp>
    </p:spTree>
    <p:extLst>
      <p:ext uri="{BB962C8B-B14F-4D97-AF65-F5344CB8AC3E}">
        <p14:creationId xmlns:p14="http://schemas.microsoft.com/office/powerpoint/2010/main" val="166764926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2020</a:t>
            </a:r>
            <a:r>
              <a:rPr lang="zh-TW" altLang="en-US" dirty="0"/>
              <a:t>歐盟資安局</a:t>
            </a:r>
          </a:p>
        </p:txBody>
      </p:sp>
      <p:sp>
        <p:nvSpPr>
          <p:cNvPr id="3" name="內容版面配置區 2"/>
          <p:cNvSpPr>
            <a:spLocks noGrp="1"/>
          </p:cNvSpPr>
          <p:nvPr>
            <p:ph idx="1"/>
          </p:nvPr>
        </p:nvSpPr>
        <p:spPr/>
        <p:txBody>
          <a:bodyPr/>
          <a:lstStyle/>
          <a:p>
            <a:r>
              <a:rPr lang="en-US" altLang="zh-TW" sz="2500" dirty="0"/>
              <a:t>Procurement Guidelines for Cybersecurity In Hospitals</a:t>
            </a:r>
          </a:p>
          <a:p>
            <a:r>
              <a:rPr lang="en-US" altLang="zh-TW" sz="2500" dirty="0"/>
              <a:t>Network and Information Security Directive 2</a:t>
            </a:r>
            <a:endParaRPr lang="zh-TW" altLang="en-US" sz="2500" dirty="0"/>
          </a:p>
        </p:txBody>
      </p:sp>
      <p:sp>
        <p:nvSpPr>
          <p:cNvPr id="4" name="矩形 3"/>
          <p:cNvSpPr/>
          <p:nvPr/>
        </p:nvSpPr>
        <p:spPr>
          <a:xfrm>
            <a:off x="2119824" y="6505599"/>
            <a:ext cx="7020272" cy="307777"/>
          </a:xfrm>
          <a:prstGeom prst="rect">
            <a:avLst/>
          </a:prstGeom>
        </p:spPr>
        <p:txBody>
          <a:bodyPr wrap="square">
            <a:spAutoFit/>
          </a:bodyPr>
          <a:lstStyle/>
          <a:p>
            <a:r>
              <a:rPr lang="zh-TW" altLang="en-US" sz="1400" dirty="0">
                <a:solidFill>
                  <a:schemeClr val="bg1">
                    <a:lumMod val="50000"/>
                  </a:schemeClr>
                </a:solidFill>
              </a:rPr>
              <a:t>https://www.enisa.europa.eu/publications/good-practices-for-the-security-of-healthcare-services</a:t>
            </a:r>
          </a:p>
        </p:txBody>
      </p:sp>
      <p:pic>
        <p:nvPicPr>
          <p:cNvPr id="17410" name="Picture 2" descr="歐盟-資安指南-醫院-採購-智慧醫療-醫療法規-個資-資安-醫療科技"/>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98405" y="2243943"/>
            <a:ext cx="4136078" cy="4415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15022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醫療產業資安問題</a:t>
            </a:r>
          </a:p>
        </p:txBody>
      </p:sp>
      <p:sp>
        <p:nvSpPr>
          <p:cNvPr id="5" name="矩形 4"/>
          <p:cNvSpPr/>
          <p:nvPr/>
        </p:nvSpPr>
        <p:spPr>
          <a:xfrm>
            <a:off x="4992479" y="6485202"/>
            <a:ext cx="4151521" cy="369332"/>
          </a:xfrm>
          <a:prstGeom prst="rect">
            <a:avLst/>
          </a:prstGeom>
        </p:spPr>
        <p:txBody>
          <a:bodyPr wrap="none">
            <a:spAutoFit/>
          </a:bodyPr>
          <a:lstStyle/>
          <a:p>
            <a:r>
              <a:rPr lang="en-US" altLang="zh-TW" dirty="0"/>
              <a:t>https://www.ithome.com.tw/article/162262</a:t>
            </a:r>
            <a:endParaRPr lang="zh-TW" altLang="en-US" dirty="0"/>
          </a:p>
        </p:txBody>
      </p:sp>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197" y="1484784"/>
            <a:ext cx="8973299" cy="424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77110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2022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0" indent="0">
              <a:buNone/>
            </a:pPr>
            <a:r>
              <a:rPr lang="en-US" altLang="zh-TW" sz="2400" b="1" dirty="0"/>
              <a:t>1. The growing attack surface</a:t>
            </a:r>
          </a:p>
          <a:p>
            <a:pPr marL="0" indent="0">
              <a:buNone/>
            </a:pPr>
            <a:r>
              <a:rPr lang="en-US" altLang="zh-TW" sz="2400" b="1" dirty="0"/>
              <a:t>2. Out-dated medical hardware and software</a:t>
            </a:r>
          </a:p>
          <a:p>
            <a:pPr marL="0" indent="0">
              <a:buNone/>
            </a:pPr>
            <a:r>
              <a:rPr lang="en-US" altLang="zh-TW" sz="2400" b="1" dirty="0"/>
              <a:t>3. Cybersecurity risks are ignored</a:t>
            </a:r>
          </a:p>
          <a:p>
            <a:pPr marL="0" indent="0">
              <a:buNone/>
            </a:pPr>
            <a:r>
              <a:rPr lang="en-US" altLang="zh-TW" sz="2400" b="1" dirty="0"/>
              <a:t>4. Small health organizations are struggling to keep up</a:t>
            </a:r>
          </a:p>
          <a:p>
            <a:pPr marL="0" indent="0">
              <a:buNone/>
            </a:pPr>
            <a:r>
              <a:rPr lang="en-US" altLang="zh-TW" sz="2400" b="1" dirty="0"/>
              <a:t>5. Healthcare systems are interconnected</a:t>
            </a:r>
          </a:p>
          <a:p>
            <a:pPr marL="0" indent="0">
              <a:buNone/>
            </a:pPr>
            <a:r>
              <a:rPr lang="en-US" altLang="zh-TW" sz="2400" b="1" dirty="0"/>
              <a:t>6. Healthcare data is very valuable</a:t>
            </a:r>
          </a:p>
          <a:p>
            <a:pPr marL="0" indent="0">
              <a:buNone/>
            </a:pPr>
            <a:r>
              <a:rPr lang="en-US" altLang="zh-TW" sz="2400" b="1" dirty="0"/>
              <a:t>7. Patients are in more control of their medical data</a:t>
            </a:r>
          </a:p>
          <a:p>
            <a:pPr marL="0" indent="0">
              <a:buNone/>
            </a:pPr>
            <a:r>
              <a:rPr lang="en-US" altLang="zh-TW" sz="2400" b="1" dirty="0"/>
              <a:t>8. Limited resources for cyber security</a:t>
            </a:r>
          </a:p>
          <a:p>
            <a:pPr marL="0" indent="0">
              <a:buNone/>
            </a:pPr>
            <a:r>
              <a:rPr lang="en-US" altLang="zh-TW" sz="2400" b="1" dirty="0"/>
              <a:t>9. Lack of cyber security education</a:t>
            </a:r>
          </a:p>
          <a:p>
            <a:pPr marL="0" indent="0">
              <a:buNone/>
            </a:pPr>
            <a:r>
              <a:rPr lang="en-US" altLang="zh-TW" sz="2400" b="1" dirty="0"/>
              <a:t>10. No clearly defined personnel in charge of cyber security</a:t>
            </a:r>
            <a:endParaRPr lang="zh-TW" altLang="en-US" sz="2400" dirty="0"/>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6996638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2023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Data Breaches</a:t>
            </a:r>
          </a:p>
          <a:p>
            <a:pPr marL="457200" indent="-457200">
              <a:buFont typeface="+mj-lt"/>
              <a:buAutoNum type="arabicPeriod"/>
            </a:pPr>
            <a:r>
              <a:rPr lang="en-US" altLang="zh-TW" sz="2400" dirty="0"/>
              <a:t>Ransomware Attacks </a:t>
            </a:r>
          </a:p>
          <a:p>
            <a:pPr marL="457200" indent="-457200">
              <a:buFont typeface="+mj-lt"/>
              <a:buAutoNum type="arabicPeriod"/>
            </a:pPr>
            <a:r>
              <a:rPr lang="en-US" altLang="zh-TW" sz="2400" dirty="0"/>
              <a:t>Phishing Attacks</a:t>
            </a:r>
          </a:p>
          <a:p>
            <a:pPr marL="457200" indent="-457200">
              <a:buFont typeface="+mj-lt"/>
              <a:buAutoNum type="arabicPeriod"/>
            </a:pPr>
            <a:r>
              <a:rPr lang="en-US" altLang="zh-TW" sz="2400" dirty="0"/>
              <a:t>Business Email Compromise Scams </a:t>
            </a:r>
          </a:p>
          <a:p>
            <a:pPr marL="457200" indent="-457200">
              <a:buFont typeface="+mj-lt"/>
              <a:buAutoNum type="arabicPeriod"/>
            </a:pPr>
            <a:r>
              <a:rPr lang="en-US" altLang="zh-TW" sz="2400" dirty="0"/>
              <a:t>DDoS Attacks </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305691298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2024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The growing attack surface</a:t>
            </a:r>
          </a:p>
          <a:p>
            <a:pPr marL="457200" indent="-457200">
              <a:buFont typeface="+mj-lt"/>
              <a:buAutoNum type="arabicPeriod"/>
            </a:pPr>
            <a:r>
              <a:rPr lang="en-US" altLang="zh-TW" sz="2400" dirty="0"/>
              <a:t>Out-dated medical hardware and software</a:t>
            </a:r>
          </a:p>
          <a:p>
            <a:pPr marL="457200" indent="-457200">
              <a:buFont typeface="+mj-lt"/>
              <a:buAutoNum type="arabicPeriod"/>
            </a:pPr>
            <a:r>
              <a:rPr lang="en-US" altLang="zh-TW" sz="2400" dirty="0"/>
              <a:t>Cybersecurity risks are ignored</a:t>
            </a:r>
          </a:p>
          <a:p>
            <a:pPr marL="457200" indent="-457200">
              <a:buFont typeface="+mj-lt"/>
              <a:buAutoNum type="arabicPeriod"/>
            </a:pPr>
            <a:r>
              <a:rPr lang="en-US" altLang="zh-TW" sz="2400" dirty="0"/>
              <a:t>Small health organizations are struggling to keep up</a:t>
            </a:r>
          </a:p>
          <a:p>
            <a:pPr marL="457200" indent="-457200">
              <a:buFont typeface="+mj-lt"/>
              <a:buAutoNum type="arabicPeriod"/>
            </a:pPr>
            <a:r>
              <a:rPr lang="en-US" altLang="zh-TW" sz="2400" dirty="0"/>
              <a:t>Healthcare systems are interconnected</a:t>
            </a:r>
          </a:p>
          <a:p>
            <a:pPr marL="457200" indent="-457200">
              <a:buFont typeface="+mj-lt"/>
              <a:buAutoNum type="arabicPeriod"/>
            </a:pPr>
            <a:r>
              <a:rPr lang="en-US" altLang="zh-TW" sz="2400" dirty="0"/>
              <a:t>Healthcare data is very valuable</a:t>
            </a:r>
          </a:p>
          <a:p>
            <a:pPr marL="457200" indent="-457200">
              <a:buFont typeface="+mj-lt"/>
              <a:buAutoNum type="arabicPeriod"/>
            </a:pPr>
            <a:r>
              <a:rPr lang="en-US" altLang="zh-TW" sz="2400" dirty="0"/>
              <a:t>Patients are in more control of their medical data</a:t>
            </a:r>
          </a:p>
          <a:p>
            <a:pPr marL="457200" indent="-457200">
              <a:buFont typeface="+mj-lt"/>
              <a:buAutoNum type="arabicPeriod"/>
            </a:pPr>
            <a:r>
              <a:rPr lang="en-US" altLang="zh-TW" sz="2400" dirty="0"/>
              <a:t>Limited resources for cyber security</a:t>
            </a:r>
          </a:p>
          <a:p>
            <a:pPr marL="457200" indent="-457200">
              <a:buFont typeface="+mj-lt"/>
              <a:buAutoNum type="arabicPeriod"/>
            </a:pPr>
            <a:r>
              <a:rPr lang="en-US" altLang="zh-TW" sz="2400" dirty="0"/>
              <a:t>Lack of cyber security education</a:t>
            </a:r>
          </a:p>
          <a:p>
            <a:pPr marL="457200" indent="-457200">
              <a:buFont typeface="+mj-lt"/>
              <a:buAutoNum type="arabicPeriod"/>
            </a:pPr>
            <a:r>
              <a:rPr lang="en-US" altLang="zh-TW" sz="2400" dirty="0"/>
              <a:t>No clearly defined personnel in charge of cyber security</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01988411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2025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0" y="1371600"/>
            <a:ext cx="9144000" cy="4953000"/>
          </a:xfrm>
        </p:spPr>
        <p:txBody>
          <a:bodyPr/>
          <a:lstStyle/>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勒索軟體攻擊 (Ransomware Attacks)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網路釣魚與社交工程 (Phishing and Social Engineering)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資料外洩 (Data Breaches)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醫療物聯網 (IoMT) 與連網醫療設備的漏洞 (Vulnerabilities in Medical Devices/IoMT)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第三方廠商與供應鏈風險 (Third-Party Vendor and Supply Chain Risks)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內部威脅與人為疏失 (Insider Threats and Human Error)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針對人工智慧 (AI) 的攻擊與AI應用風險 (AI-Related Threats and Risks of AI Application)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老舊系統與過時技術 (Legacy Systems and Outdated Technology) </a:t>
            </a:r>
          </a:p>
          <a:p>
            <a:pPr marL="457200" lvl="0" indent="-457200" eaLnBrk="0" hangingPunct="0">
              <a:lnSpc>
                <a:spcPct val="125000"/>
              </a:lnSpc>
              <a:spcBef>
                <a:spcPct val="0"/>
              </a:spcBef>
              <a:buClrTx/>
              <a:buSzTx/>
              <a:buFont typeface="+mj-lt"/>
              <a:buAutoNum type="arabicPeriod"/>
            </a:pPr>
            <a:r>
              <a:rPr lang="zh-TW" altLang="zh-TW" sz="2000" dirty="0">
                <a:latin typeface="Arial" panose="020B0604020202020204" pitchFamily="34" charset="0"/>
              </a:rPr>
              <a:t>營運技術 (OT) 的資安風險 (Operational Technology (OT) Security Risks)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法規遵循與資料隱私的挑戰 (Compliance and Data Privacy Regulations) </a:t>
            </a:r>
          </a:p>
        </p:txBody>
      </p:sp>
    </p:spTree>
    <p:extLst>
      <p:ext uri="{BB962C8B-B14F-4D97-AF65-F5344CB8AC3E}">
        <p14:creationId xmlns:p14="http://schemas.microsoft.com/office/powerpoint/2010/main" val="126512235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Vectra</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457200" y="4581128"/>
            <a:ext cx="8507288" cy="1743472"/>
          </a:xfrm>
        </p:spPr>
        <p:txBody>
          <a:bodyPr/>
          <a:lstStyle/>
          <a:p>
            <a:r>
              <a:rPr lang="en-US" altLang="zh-TW" dirty="0"/>
              <a:t>Medical devices and legacy systems</a:t>
            </a:r>
          </a:p>
          <a:p>
            <a:r>
              <a:rPr lang="en-US" altLang="zh-TW" dirty="0"/>
              <a:t>healthcare sector’s most vulnerable areas</a:t>
            </a:r>
          </a:p>
        </p:txBody>
      </p:sp>
      <p:sp>
        <p:nvSpPr>
          <p:cNvPr id="4" name="矩形 3">
            <a:extLst>
              <a:ext uri="{FF2B5EF4-FFF2-40B4-BE49-F238E27FC236}">
                <a16:creationId xmlns:a16="http://schemas.microsoft.com/office/drawing/2014/main" id="{C64F3B9F-7BFE-4C96-818F-2FD6DC4CD596}"/>
              </a:ext>
            </a:extLst>
          </p:cNvPr>
          <p:cNvSpPr/>
          <p:nvPr/>
        </p:nvSpPr>
        <p:spPr>
          <a:xfrm>
            <a:off x="1475656" y="6505599"/>
            <a:ext cx="7560840" cy="307777"/>
          </a:xfrm>
          <a:prstGeom prst="rect">
            <a:avLst/>
          </a:prstGeom>
        </p:spPr>
        <p:txBody>
          <a:bodyPr wrap="square">
            <a:spAutoFit/>
          </a:bodyPr>
          <a:lstStyle/>
          <a:p>
            <a:r>
              <a:rPr lang="en-US" altLang="zh-TW" sz="1400" dirty="0">
                <a:solidFill>
                  <a:schemeClr val="bg1">
                    <a:lumMod val="50000"/>
                  </a:schemeClr>
                </a:solidFill>
              </a:rPr>
              <a:t>2019 https://healthitsecurity.com/news/can-data-inventory-reduce-medical-device-risk-to-patient-safety</a:t>
            </a:r>
            <a:endParaRPr lang="zh-TW" altLang="en-US" sz="1400" dirty="0">
              <a:solidFill>
                <a:schemeClr val="bg1">
                  <a:lumMod val="50000"/>
                </a:schemeClr>
              </a:solidFill>
            </a:endParaRPr>
          </a:p>
        </p:txBody>
      </p:sp>
      <p:pic>
        <p:nvPicPr>
          <p:cNvPr id="6" name="圖片 5">
            <a:extLst>
              <a:ext uri="{FF2B5EF4-FFF2-40B4-BE49-F238E27FC236}">
                <a16:creationId xmlns:a16="http://schemas.microsoft.com/office/drawing/2014/main" id="{795D0063-DE55-440B-9446-9BFA81E31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79712" y="1125538"/>
            <a:ext cx="5328592" cy="3279133"/>
          </a:xfrm>
          <a:prstGeom prst="rect">
            <a:avLst/>
          </a:prstGeom>
        </p:spPr>
      </p:pic>
    </p:spTree>
    <p:extLst>
      <p:ext uri="{BB962C8B-B14F-4D97-AF65-F5344CB8AC3E}">
        <p14:creationId xmlns:p14="http://schemas.microsoft.com/office/powerpoint/2010/main" val="416483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形 7">
            <a:extLst>
              <a:ext uri="{FF2B5EF4-FFF2-40B4-BE49-F238E27FC236}">
                <a16:creationId xmlns:a16="http://schemas.microsoft.com/office/drawing/2014/main" id="{5DBDF3CD-E33E-44B3-83B7-E107FF39839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2175669" y="1002581"/>
            <a:ext cx="4781550" cy="3590925"/>
          </a:xfrm>
          <a:prstGeom prst="rect">
            <a:avLst/>
          </a:prstGeom>
        </p:spPr>
      </p:pic>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DICOM</a:t>
            </a:r>
            <a:r>
              <a:rPr lang="en-US" altLang="zh-TW" dirty="0"/>
              <a:t> </a:t>
            </a:r>
            <a:r>
              <a:rPr lang="zh-TW" altLang="zh-TW" dirty="0"/>
              <a:t>漏洞</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251520" y="4293096"/>
            <a:ext cx="8640960" cy="2031504"/>
          </a:xfrm>
        </p:spPr>
        <p:txBody>
          <a:bodyPr/>
          <a:lstStyle/>
          <a:p>
            <a:r>
              <a:rPr lang="en-US" altLang="zh-TW" dirty="0"/>
              <a:t>April 18, 2019, </a:t>
            </a:r>
            <a:r>
              <a:rPr lang="en-US" altLang="zh-TW" dirty="0" err="1"/>
              <a:t>Cylera</a:t>
            </a:r>
            <a:r>
              <a:rPr lang="en-US" altLang="zh-TW" dirty="0"/>
              <a:t> discovered a flaw in DICOM</a:t>
            </a:r>
          </a:p>
          <a:p>
            <a:pPr lvl="1"/>
            <a:r>
              <a:rPr lang="en-US" altLang="zh-TW" dirty="0"/>
              <a:t>DICOM has a 128-byte section header at the beginning of the file, or the Preamble.</a:t>
            </a:r>
          </a:p>
          <a:p>
            <a:pPr lvl="1"/>
            <a:r>
              <a:rPr lang="en-US" altLang="zh-TW" dirty="0"/>
              <a:t>The bug can be abused by hackers to masquerade DICOM files as unrelated file formats.</a:t>
            </a:r>
          </a:p>
        </p:txBody>
      </p:sp>
      <p:sp>
        <p:nvSpPr>
          <p:cNvPr id="4" name="矩形 3">
            <a:extLst>
              <a:ext uri="{FF2B5EF4-FFF2-40B4-BE49-F238E27FC236}">
                <a16:creationId xmlns:a16="http://schemas.microsoft.com/office/drawing/2014/main" id="{C64F3B9F-7BFE-4C96-818F-2FD6DC4CD596}"/>
              </a:ext>
            </a:extLst>
          </p:cNvPr>
          <p:cNvSpPr/>
          <p:nvPr/>
        </p:nvSpPr>
        <p:spPr>
          <a:xfrm>
            <a:off x="35496" y="6453336"/>
            <a:ext cx="8640960" cy="307777"/>
          </a:xfrm>
          <a:prstGeom prst="rect">
            <a:avLst/>
          </a:prstGeom>
        </p:spPr>
        <p:txBody>
          <a:bodyPr wrap="square">
            <a:spAutoFit/>
          </a:bodyPr>
          <a:lstStyle/>
          <a:p>
            <a:r>
              <a:rPr lang="en-US" altLang="zh-TW" sz="1400" dirty="0"/>
              <a:t>https://healthitsecurity.com/news/dicom-flaw-enables-malware-to-hide-behind-medical-images</a:t>
            </a:r>
            <a:endParaRPr lang="zh-TW" altLang="en-US" sz="1400" dirty="0"/>
          </a:p>
        </p:txBody>
      </p:sp>
    </p:spTree>
    <p:extLst>
      <p:ext uri="{BB962C8B-B14F-4D97-AF65-F5344CB8AC3E}">
        <p14:creationId xmlns:p14="http://schemas.microsoft.com/office/powerpoint/2010/main" val="9329093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救生設備</a:t>
            </a:r>
            <a:r>
              <a:rPr lang="en-US" altLang="zh-TW" dirty="0"/>
              <a:t> or </a:t>
            </a:r>
            <a:r>
              <a:rPr lang="zh-TW" altLang="zh-TW" dirty="0"/>
              <a:t>殺人機器</a:t>
            </a:r>
            <a:endParaRPr lang="zh-TW" altLang="en-US" dirty="0"/>
          </a:p>
        </p:txBody>
      </p:sp>
      <p:sp>
        <p:nvSpPr>
          <p:cNvPr id="3" name="內容版面配置區 2"/>
          <p:cNvSpPr>
            <a:spLocks noGrp="1"/>
          </p:cNvSpPr>
          <p:nvPr>
            <p:ph idx="1"/>
          </p:nvPr>
        </p:nvSpPr>
        <p:spPr>
          <a:xfrm>
            <a:off x="457200" y="1371600"/>
            <a:ext cx="8363272" cy="4953000"/>
          </a:xfrm>
        </p:spPr>
        <p:txBody>
          <a:bodyPr/>
          <a:lstStyle/>
          <a:p>
            <a:r>
              <a:rPr lang="zh-TW" altLang="zh-TW" dirty="0"/>
              <a:t>2008年，胰島素泵已被證明是可以破解的</a:t>
            </a:r>
            <a:endParaRPr lang="en-US" altLang="zh-TW" dirty="0"/>
          </a:p>
          <a:p>
            <a:r>
              <a:rPr lang="zh-TW" altLang="zh-TW" dirty="0"/>
              <a:t>2013年，美國國土安全部的ICS-CERT發現硬編碼的密碼漏洞影響了約40家供應商的300個醫療設備</a:t>
            </a:r>
            <a:endParaRPr lang="en-US" altLang="zh-TW" dirty="0"/>
          </a:p>
          <a:p>
            <a:r>
              <a:rPr lang="en-US" altLang="zh-TW" dirty="0" err="1"/>
              <a:t>IoT</a:t>
            </a:r>
            <a:r>
              <a:rPr lang="zh-TW" altLang="en-US" dirty="0"/>
              <a:t>時代，</a:t>
            </a:r>
            <a:r>
              <a:rPr lang="zh-TW" altLang="zh-TW" dirty="0"/>
              <a:t>手術和麻醉設備，呼吸機，藥物輸液泵，外部除顫器，病人監護儀和實驗室和分析設備</a:t>
            </a:r>
            <a:endParaRPr lang="en-US" altLang="zh-TW" dirty="0"/>
          </a:p>
          <a:p>
            <a:endParaRPr lang="en-US" altLang="zh-TW" dirty="0"/>
          </a:p>
          <a:p>
            <a:pPr marL="0" indent="0">
              <a:buNone/>
            </a:pPr>
            <a:r>
              <a:rPr lang="zh-TW" altLang="zh-TW" dirty="0">
                <a:solidFill>
                  <a:srgbClr val="FF0000"/>
                </a:solidFill>
              </a:rPr>
              <a:t>醫療保健行業需要製定標準和認證計劃，以便為物聯網和醫藥相遇領域的盡職調查建立基線</a:t>
            </a:r>
            <a:endParaRPr lang="en-US" altLang="zh-TW" dirty="0">
              <a:solidFill>
                <a:srgbClr val="FF0000"/>
              </a:solidFill>
            </a:endParaRPr>
          </a:p>
          <a:p>
            <a:endParaRPr lang="zh-TW" altLang="en-US" dirty="0"/>
          </a:p>
        </p:txBody>
      </p:sp>
      <p:sp>
        <p:nvSpPr>
          <p:cNvPr id="4" name="矩形 3"/>
          <p:cNvSpPr/>
          <p:nvPr/>
        </p:nvSpPr>
        <p:spPr>
          <a:xfrm>
            <a:off x="3995936" y="6381328"/>
            <a:ext cx="5040560" cy="374000"/>
          </a:xfrm>
          <a:prstGeom prst="rect">
            <a:avLst/>
          </a:prstGeom>
        </p:spPr>
        <p:txBody>
          <a:bodyPr wrap="square">
            <a:spAutoFit/>
          </a:bodyPr>
          <a:lstStyle/>
          <a:p>
            <a:r>
              <a:rPr lang="zh-TW" altLang="en-US" dirty="0"/>
              <a:t>https://securityintelligence.com/hacking-your-health</a:t>
            </a:r>
          </a:p>
        </p:txBody>
      </p:sp>
    </p:spTree>
    <p:extLst>
      <p:ext uri="{BB962C8B-B14F-4D97-AF65-F5344CB8AC3E}">
        <p14:creationId xmlns:p14="http://schemas.microsoft.com/office/powerpoint/2010/main" val="115323721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醫療用輸液幫浦含遠端攻擊漏洞</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719" y="1916832"/>
            <a:ext cx="4114800" cy="3980957"/>
          </a:xfrm>
          <a:prstGeom prst="rect">
            <a:avLst/>
          </a:prstGeom>
        </p:spPr>
      </p:pic>
      <p:sp>
        <p:nvSpPr>
          <p:cNvPr id="5" name="矩形 4"/>
          <p:cNvSpPr/>
          <p:nvPr/>
        </p:nvSpPr>
        <p:spPr>
          <a:xfrm>
            <a:off x="4268797" y="2276872"/>
            <a:ext cx="4572000" cy="3323987"/>
          </a:xfrm>
          <a:prstGeom prst="rect">
            <a:avLst/>
          </a:prstGeom>
        </p:spPr>
        <p:txBody>
          <a:bodyPr>
            <a:spAutoFit/>
          </a:bodyPr>
          <a:lstStyle/>
          <a:p>
            <a:r>
              <a:rPr lang="en-US" altLang="zh-TW" sz="3200" dirty="0"/>
              <a:t>2019-06-17 </a:t>
            </a:r>
            <a:r>
              <a:rPr lang="zh-TW" altLang="en-US" sz="3000" dirty="0"/>
              <a:t>資安業者</a:t>
            </a:r>
            <a:r>
              <a:rPr lang="en-US" altLang="zh-TW" sz="3000" dirty="0" err="1">
                <a:hlinkClick r:id="rId3"/>
              </a:rPr>
              <a:t>CyberMDX</a:t>
            </a:r>
            <a:r>
              <a:rPr lang="zh-TW" altLang="en-US" sz="3000" dirty="0"/>
              <a:t>揭露知名醫療裝置製造商</a:t>
            </a:r>
            <a:r>
              <a:rPr lang="en-US" altLang="zh-TW" sz="3000" dirty="0"/>
              <a:t>Becton, Dickinson and Company</a:t>
            </a:r>
            <a:r>
              <a:rPr lang="zh-TW" altLang="en-US" sz="3000" dirty="0"/>
              <a:t>（</a:t>
            </a:r>
            <a:r>
              <a:rPr lang="en-US" altLang="zh-TW" sz="3000" dirty="0"/>
              <a:t>BD</a:t>
            </a:r>
            <a:r>
              <a:rPr lang="zh-TW" altLang="en-US" sz="3000" dirty="0"/>
              <a:t>）生產的</a:t>
            </a:r>
            <a:r>
              <a:rPr lang="en-US" altLang="zh-TW" sz="3000" dirty="0" err="1"/>
              <a:t>Alaris</a:t>
            </a:r>
            <a:r>
              <a:rPr lang="zh-TW" altLang="en-US" sz="3000" dirty="0"/>
              <a:t>閘道工作站有安全漏洞</a:t>
            </a:r>
            <a:r>
              <a:rPr lang="en-US" altLang="zh-TW" sz="3000" dirty="0"/>
              <a:t>CVE-2019-10959</a:t>
            </a:r>
          </a:p>
        </p:txBody>
      </p:sp>
    </p:spTree>
    <p:extLst>
      <p:ext uri="{BB962C8B-B14F-4D97-AF65-F5344CB8AC3E}">
        <p14:creationId xmlns:p14="http://schemas.microsoft.com/office/powerpoint/2010/main" val="317439012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安全漏洞</a:t>
            </a:r>
            <a:r>
              <a:rPr lang="en-US" altLang="zh-TW" dirty="0"/>
              <a:t>CVE-2019-10959</a:t>
            </a:r>
          </a:p>
        </p:txBody>
      </p:sp>
      <p:sp>
        <p:nvSpPr>
          <p:cNvPr id="3" name="內容版面配置區 2"/>
          <p:cNvSpPr>
            <a:spLocks noGrp="1"/>
          </p:cNvSpPr>
          <p:nvPr>
            <p:ph idx="1"/>
          </p:nvPr>
        </p:nvSpPr>
        <p:spPr/>
        <p:txBody>
          <a:bodyPr/>
          <a:lstStyle/>
          <a:p>
            <a:r>
              <a:rPr lang="zh-TW" altLang="en-US" dirty="0"/>
              <a:t>能讓駭客直接關閉輸液幫浦裝置、安裝山寨版韌體更新，進而竄改藥物的劑量或輸液速度</a:t>
            </a:r>
            <a:endParaRPr lang="en-US" altLang="zh-TW" dirty="0"/>
          </a:p>
          <a:p>
            <a:r>
              <a:rPr lang="zh-TW" altLang="en-US" dirty="0"/>
              <a:t>另一</a:t>
            </a:r>
            <a:r>
              <a:rPr lang="zh-TW" altLang="en-US" dirty="0">
                <a:hlinkClick r:id="rId2"/>
              </a:rPr>
              <a:t>安全漏洞</a:t>
            </a:r>
            <a:r>
              <a:rPr lang="en-US" altLang="zh-TW" dirty="0"/>
              <a:t>CVE-2019-10962</a:t>
            </a:r>
            <a:r>
              <a:rPr lang="zh-TW" altLang="en-US" dirty="0"/>
              <a:t>是</a:t>
            </a:r>
            <a:r>
              <a:rPr lang="en-US" altLang="zh-TW" dirty="0"/>
              <a:t>Web</a:t>
            </a:r>
            <a:r>
              <a:rPr lang="zh-TW" altLang="en-US" dirty="0"/>
              <a:t>未設計憑證機制，知道</a:t>
            </a:r>
            <a:r>
              <a:rPr lang="en-US" altLang="zh-TW" dirty="0"/>
              <a:t>IP</a:t>
            </a:r>
            <a:r>
              <a:rPr lang="zh-TW" altLang="en-US" dirty="0"/>
              <a:t>就能登入，能夠監控輸液幫浦的狀態、紀錄，變更閘道工作站的配置或</a:t>
            </a:r>
            <a:r>
              <a:rPr lang="en-US" altLang="zh-TW" dirty="0"/>
              <a:t>Reset</a:t>
            </a:r>
          </a:p>
          <a:p>
            <a:r>
              <a:rPr lang="en-US" altLang="zh-TW" dirty="0" err="1"/>
              <a:t>Alaris</a:t>
            </a:r>
            <a:r>
              <a:rPr lang="zh-TW" altLang="en-US" dirty="0"/>
              <a:t>閘道工作站已售至全球</a:t>
            </a:r>
            <a:r>
              <a:rPr lang="en-US" altLang="zh-TW" dirty="0"/>
              <a:t>50</a:t>
            </a:r>
            <a:r>
              <a:rPr lang="zh-TW" altLang="en-US" dirty="0"/>
              <a:t>個國家，其中有</a:t>
            </a:r>
            <a:r>
              <a:rPr lang="en-US" altLang="zh-TW" dirty="0"/>
              <a:t>3</a:t>
            </a:r>
            <a:r>
              <a:rPr lang="zh-TW" altLang="en-US" dirty="0"/>
              <a:t>個國家出貨量多達</a:t>
            </a:r>
            <a:r>
              <a:rPr lang="en-US" altLang="zh-TW" dirty="0"/>
              <a:t>2,000</a:t>
            </a:r>
            <a:r>
              <a:rPr lang="zh-TW" altLang="en-US" dirty="0"/>
              <a:t>台，</a:t>
            </a:r>
            <a:r>
              <a:rPr lang="en-US" altLang="zh-TW" dirty="0"/>
              <a:t>8</a:t>
            </a:r>
            <a:r>
              <a:rPr lang="zh-TW" altLang="en-US" dirty="0"/>
              <a:t>個超過</a:t>
            </a:r>
            <a:r>
              <a:rPr lang="en-US" altLang="zh-TW" dirty="0"/>
              <a:t>1,000</a:t>
            </a:r>
            <a:r>
              <a:rPr lang="zh-TW" altLang="en-US" dirty="0"/>
              <a:t>台，但並未在美國銷售</a:t>
            </a:r>
          </a:p>
        </p:txBody>
      </p:sp>
      <p:sp>
        <p:nvSpPr>
          <p:cNvPr id="4" name="矩形 3"/>
          <p:cNvSpPr/>
          <p:nvPr/>
        </p:nvSpPr>
        <p:spPr>
          <a:xfrm>
            <a:off x="5095071" y="6461139"/>
            <a:ext cx="4048929" cy="369332"/>
          </a:xfrm>
          <a:prstGeom prst="rect">
            <a:avLst/>
          </a:prstGeom>
        </p:spPr>
        <p:txBody>
          <a:bodyPr wrap="none">
            <a:spAutoFit/>
          </a:bodyPr>
          <a:lstStyle/>
          <a:p>
            <a:r>
              <a:rPr lang="zh-TW" altLang="en-US" dirty="0"/>
              <a:t>https://www.ithome.com.tw/news/131306</a:t>
            </a:r>
          </a:p>
        </p:txBody>
      </p:sp>
    </p:spTree>
    <p:extLst>
      <p:ext uri="{BB962C8B-B14F-4D97-AF65-F5344CB8AC3E}">
        <p14:creationId xmlns:p14="http://schemas.microsoft.com/office/powerpoint/2010/main" val="284636315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Health IT Security</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323528" y="1371600"/>
            <a:ext cx="8712968" cy="1409328"/>
          </a:xfrm>
        </p:spPr>
        <p:txBody>
          <a:bodyPr/>
          <a:lstStyle/>
          <a:p>
            <a:r>
              <a:rPr lang="en-US" altLang="zh-TW" dirty="0"/>
              <a:t>2018.10 Hackers accessed records of 75,000 people in government health insurance system breach</a:t>
            </a:r>
          </a:p>
        </p:txBody>
      </p:sp>
      <p:sp>
        <p:nvSpPr>
          <p:cNvPr id="4" name="矩形 3">
            <a:extLst>
              <a:ext uri="{FF2B5EF4-FFF2-40B4-BE49-F238E27FC236}">
                <a16:creationId xmlns:a16="http://schemas.microsoft.com/office/drawing/2014/main" id="{C64F3B9F-7BFE-4C96-818F-2FD6DC4CD596}"/>
              </a:ext>
            </a:extLst>
          </p:cNvPr>
          <p:cNvSpPr/>
          <p:nvPr/>
        </p:nvSpPr>
        <p:spPr>
          <a:xfrm>
            <a:off x="107504" y="6433591"/>
            <a:ext cx="8928992" cy="307777"/>
          </a:xfrm>
          <a:prstGeom prst="rect">
            <a:avLst/>
          </a:prstGeom>
        </p:spPr>
        <p:txBody>
          <a:bodyPr wrap="square">
            <a:spAutoFit/>
          </a:bodyPr>
          <a:lstStyle/>
          <a:p>
            <a:r>
              <a:rPr lang="en-US" altLang="zh-TW" sz="1400" dirty="0"/>
              <a:t>https://www.theverge.com/2018/10/20/18003322/healthcare-gov-centers-for-medicare-and-medicaid-cybersecurity-breach</a:t>
            </a:r>
          </a:p>
        </p:txBody>
      </p:sp>
      <p:pic>
        <p:nvPicPr>
          <p:cNvPr id="5" name="圖片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3528" y="2564904"/>
            <a:ext cx="5776143" cy="3542909"/>
          </a:xfrm>
          <a:prstGeom prst="rect">
            <a:avLst/>
          </a:prstGeom>
        </p:spPr>
      </p:pic>
      <p:sp>
        <p:nvSpPr>
          <p:cNvPr id="6" name="矩形 5"/>
          <p:cNvSpPr/>
          <p:nvPr/>
        </p:nvSpPr>
        <p:spPr>
          <a:xfrm>
            <a:off x="6233343" y="2692951"/>
            <a:ext cx="2772321" cy="2862322"/>
          </a:xfrm>
          <a:prstGeom prst="rect">
            <a:avLst/>
          </a:prstGeom>
        </p:spPr>
        <p:txBody>
          <a:bodyPr wrap="square">
            <a:spAutoFit/>
          </a:bodyPr>
          <a:lstStyle/>
          <a:p>
            <a:r>
              <a:rPr lang="zh-TW" altLang="en-US" sz="2400" b="1" dirty="0">
                <a:solidFill>
                  <a:srgbClr val="FF0000"/>
                </a:solidFill>
              </a:rPr>
              <a:t>洩露資訊</a:t>
            </a:r>
            <a:r>
              <a:rPr lang="en-US" altLang="zh-TW" sz="2400" b="1" dirty="0">
                <a:solidFill>
                  <a:srgbClr val="FF0000"/>
                </a:solidFill>
              </a:rPr>
              <a:t>:</a:t>
            </a:r>
          </a:p>
          <a:p>
            <a:endParaRPr lang="en-US" altLang="zh-TW" sz="2400" b="1" dirty="0">
              <a:solidFill>
                <a:srgbClr val="FF0000"/>
              </a:solidFill>
            </a:endParaRPr>
          </a:p>
          <a:p>
            <a:r>
              <a:rPr lang="zh-TW" altLang="en-US" sz="2200" dirty="0"/>
              <a:t>姓名、出生日期、地址、社會安全號碼後四碼、僱主身份、申請人的移民狀況、預估收入、是否有孕、是否享有健保等</a:t>
            </a:r>
          </a:p>
        </p:txBody>
      </p:sp>
    </p:spTree>
    <p:extLst>
      <p:ext uri="{BB962C8B-B14F-4D97-AF65-F5344CB8AC3E}">
        <p14:creationId xmlns:p14="http://schemas.microsoft.com/office/powerpoint/2010/main" val="16174951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8022"/>
            <a:ext cx="8218488" cy="820738"/>
          </a:xfrm>
        </p:spPr>
        <p:txBody>
          <a:bodyPr/>
          <a:lstStyle/>
          <a:p>
            <a:r>
              <a:rPr lang="zh-TW" altLang="en-US" b="1" dirty="0"/>
              <a:t>新加坡</a:t>
            </a:r>
            <a:r>
              <a:rPr lang="en-US" altLang="zh-TW" b="1" dirty="0" err="1"/>
              <a:t>SingHealth</a:t>
            </a:r>
            <a:r>
              <a:rPr lang="zh-TW" altLang="en-US" b="1" dirty="0"/>
              <a:t>醫療系統遭駭客入侵，</a:t>
            </a:r>
            <a:r>
              <a:rPr lang="en-US" altLang="zh-TW" b="1" dirty="0"/>
              <a:t>150</a:t>
            </a:r>
            <a:r>
              <a:rPr lang="zh-TW" altLang="en-US" b="1" dirty="0"/>
              <a:t>萬人個資外洩</a:t>
            </a:r>
            <a:endParaRPr lang="zh-TW" altLang="en-US"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57200" y="1772816"/>
            <a:ext cx="8229600" cy="3600450"/>
          </a:xfrm>
          <a:prstGeom prst="rect">
            <a:avLst/>
          </a:prstGeom>
        </p:spPr>
      </p:pic>
      <p:sp>
        <p:nvSpPr>
          <p:cNvPr id="5" name="矩形 4"/>
          <p:cNvSpPr/>
          <p:nvPr/>
        </p:nvSpPr>
        <p:spPr>
          <a:xfrm>
            <a:off x="457200" y="5623683"/>
            <a:ext cx="7879080" cy="553998"/>
          </a:xfrm>
          <a:prstGeom prst="rect">
            <a:avLst/>
          </a:prstGeom>
        </p:spPr>
        <p:txBody>
          <a:bodyPr wrap="none">
            <a:spAutoFit/>
          </a:bodyPr>
          <a:lstStyle/>
          <a:p>
            <a:r>
              <a:rPr lang="en-US" altLang="zh-TW" sz="3000" dirty="0">
                <a:latin typeface="標楷體" panose="03000509000000000000" pitchFamily="65" charset="-120"/>
                <a:ea typeface="標楷體" panose="03000509000000000000" pitchFamily="65" charset="-120"/>
              </a:rPr>
              <a:t>2018</a:t>
            </a:r>
            <a:r>
              <a:rPr lang="zh-TW" altLang="en-US" sz="3000" dirty="0">
                <a:latin typeface="標楷體" panose="03000509000000000000" pitchFamily="65" charset="-120"/>
                <a:ea typeface="標楷體" panose="03000509000000000000" pitchFamily="65" charset="-120"/>
              </a:rPr>
              <a:t>年</a:t>
            </a:r>
            <a:r>
              <a:rPr lang="en-US" altLang="zh-TW" sz="3000" dirty="0">
                <a:latin typeface="標楷體" panose="03000509000000000000" pitchFamily="65" charset="-120"/>
                <a:ea typeface="標楷體" panose="03000509000000000000" pitchFamily="65" charset="-120"/>
              </a:rPr>
              <a:t>7</a:t>
            </a:r>
            <a:r>
              <a:rPr lang="zh-TW" altLang="en-US" sz="3000" dirty="0">
                <a:latin typeface="標楷體" panose="03000509000000000000" pitchFamily="65" charset="-120"/>
                <a:ea typeface="標楷體" panose="03000509000000000000" pitchFamily="65" charset="-120"/>
              </a:rPr>
              <a:t>月</a:t>
            </a:r>
            <a:r>
              <a:rPr lang="en-US" altLang="zh-TW" sz="3000" dirty="0">
                <a:latin typeface="標楷體" panose="03000509000000000000" pitchFamily="65" charset="-120"/>
                <a:ea typeface="標楷體" panose="03000509000000000000" pitchFamily="65" charset="-120"/>
              </a:rPr>
              <a:t>4</a:t>
            </a:r>
            <a:r>
              <a:rPr lang="zh-TW" altLang="en-US" sz="3000" dirty="0">
                <a:latin typeface="標楷體" panose="03000509000000000000" pitchFamily="65" charset="-120"/>
                <a:ea typeface="標楷體" panose="03000509000000000000" pitchFamily="65" charset="-120"/>
              </a:rPr>
              <a:t>日外洩就醫紀錄也包含總理李顯龍</a:t>
            </a:r>
          </a:p>
        </p:txBody>
      </p:sp>
    </p:spTree>
    <p:extLst>
      <p:ext uri="{BB962C8B-B14F-4D97-AF65-F5344CB8AC3E}">
        <p14:creationId xmlns:p14="http://schemas.microsoft.com/office/powerpoint/2010/main" val="305337578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a:t>加拿大</a:t>
            </a:r>
            <a:r>
              <a:rPr lang="zh-TW" altLang="zh-TW" b="1"/>
              <a:t>安</a:t>
            </a:r>
            <a:r>
              <a:rPr lang="zh-TW" altLang="zh-TW" b="1" dirty="0"/>
              <a:t>大略省</a:t>
            </a:r>
            <a:r>
              <a:rPr lang="en-US" altLang="zh-TW" b="1" dirty="0"/>
              <a:t/>
            </a:r>
            <a:br>
              <a:rPr lang="en-US" altLang="zh-TW" b="1" dirty="0"/>
            </a:br>
            <a:r>
              <a:rPr lang="zh-TW" altLang="zh-TW" b="1" dirty="0"/>
              <a:t>電子醫療病歷 爆出外泄圖利</a:t>
            </a:r>
            <a:endParaRPr lang="zh-TW" altLang="en-US" dirty="0"/>
          </a:p>
        </p:txBody>
      </p:sp>
      <p:sp>
        <p:nvSpPr>
          <p:cNvPr id="3" name="內容版面配置區 2"/>
          <p:cNvSpPr>
            <a:spLocks noGrp="1"/>
          </p:cNvSpPr>
          <p:nvPr>
            <p:ph idx="1"/>
          </p:nvPr>
        </p:nvSpPr>
        <p:spPr>
          <a:xfrm>
            <a:off x="457200" y="1402450"/>
            <a:ext cx="8229600" cy="4953000"/>
          </a:xfrm>
        </p:spPr>
        <p:txBody>
          <a:bodyPr/>
          <a:lstStyle/>
          <a:p>
            <a:r>
              <a:rPr lang="zh-TW" altLang="zh-TW" dirty="0"/>
              <a:t>醫療病歷軟體的公司把病人的醫療資料匿名化</a:t>
            </a:r>
            <a:endParaRPr lang="en-US" altLang="zh-TW" dirty="0"/>
          </a:p>
          <a:p>
            <a:pPr lvl="1"/>
            <a:r>
              <a:rPr lang="en-US" altLang="zh-TW" dirty="0"/>
              <a:t>OSCAR EMR</a:t>
            </a:r>
            <a:r>
              <a:rPr lang="zh-TW" altLang="en-US" dirty="0"/>
              <a:t>、</a:t>
            </a:r>
            <a:r>
              <a:rPr lang="en-US" altLang="zh-TW" dirty="0" err="1"/>
              <a:t>Telus</a:t>
            </a:r>
            <a:r>
              <a:rPr lang="en-US" altLang="zh-TW" dirty="0"/>
              <a:t> Health Solutions</a:t>
            </a:r>
            <a:r>
              <a:rPr lang="zh-TW" altLang="en-US" dirty="0"/>
              <a:t>、</a:t>
            </a:r>
            <a:r>
              <a:rPr lang="en-US" altLang="zh-TW" dirty="0"/>
              <a:t>QHR Technologies</a:t>
            </a:r>
            <a:r>
              <a:rPr lang="zh-TW" altLang="en-US" dirty="0"/>
              <a:t>及</a:t>
            </a:r>
            <a:r>
              <a:rPr lang="en-US" altLang="zh-TW" dirty="0"/>
              <a:t>P</a:t>
            </a:r>
            <a:r>
              <a:rPr lang="zh-TW" altLang="en-US" dirty="0"/>
              <a:t>＆</a:t>
            </a:r>
            <a:r>
              <a:rPr lang="en-US" altLang="zh-TW" dirty="0"/>
              <a:t>P</a:t>
            </a:r>
            <a:r>
              <a:rPr lang="zh-TW" altLang="en-US" dirty="0"/>
              <a:t>數據系統均否認</a:t>
            </a:r>
            <a:endParaRPr lang="en-US" altLang="zh-TW" dirty="0"/>
          </a:p>
          <a:p>
            <a:pPr lvl="1"/>
            <a:r>
              <a:rPr lang="en-US" altLang="zh-TW" dirty="0"/>
              <a:t>IQVIA</a:t>
            </a:r>
            <a:r>
              <a:rPr lang="zh-TW" altLang="en-US" dirty="0"/>
              <a:t>、</a:t>
            </a:r>
            <a:r>
              <a:rPr lang="en-US" altLang="zh-TW" dirty="0" err="1"/>
              <a:t>Indivica</a:t>
            </a:r>
            <a:r>
              <a:rPr lang="zh-TW" altLang="en-US" dirty="0"/>
              <a:t>、</a:t>
            </a:r>
            <a:r>
              <a:rPr lang="en-US" altLang="zh-TW" dirty="0"/>
              <a:t>Canadian Health Systems</a:t>
            </a:r>
            <a:r>
              <a:rPr lang="zh-TW" altLang="en-US" dirty="0"/>
              <a:t>和</a:t>
            </a:r>
            <a:r>
              <a:rPr lang="en-US" altLang="zh-TW" dirty="0" err="1"/>
              <a:t>AbelSoft</a:t>
            </a:r>
            <a:r>
              <a:rPr lang="zh-TW" altLang="en-US" dirty="0"/>
              <a:t>則沒有回應</a:t>
            </a:r>
            <a:endParaRPr lang="en-US" altLang="zh-TW" dirty="0"/>
          </a:p>
          <a:p>
            <a:r>
              <a:rPr lang="zh-TW" altLang="zh-TW" dirty="0"/>
              <a:t>然後醫療資料售予美國的醫療資料巨頭</a:t>
            </a:r>
            <a:r>
              <a:rPr lang="en-US" altLang="zh-TW" dirty="0"/>
              <a:t>IQVIA</a:t>
            </a:r>
          </a:p>
          <a:p>
            <a:r>
              <a:rPr lang="en-US" altLang="zh-TW" dirty="0"/>
              <a:t>IQVIA</a:t>
            </a:r>
            <a:r>
              <a:rPr lang="zh-TW" altLang="en-US" dirty="0"/>
              <a:t>稱其在</a:t>
            </a:r>
            <a:r>
              <a:rPr lang="en-US" altLang="zh-TW" dirty="0"/>
              <a:t>100</a:t>
            </a:r>
            <a:r>
              <a:rPr lang="zh-TW" altLang="en-US" dirty="0"/>
              <a:t>多個國家擁有約</a:t>
            </a:r>
            <a:r>
              <a:rPr lang="en-US" altLang="zh-TW" dirty="0"/>
              <a:t>5</a:t>
            </a:r>
            <a:r>
              <a:rPr lang="zh-TW" altLang="en-US" dirty="0"/>
              <a:t>億份病歷</a:t>
            </a:r>
            <a:endParaRPr lang="en-US" altLang="zh-TW" dirty="0"/>
          </a:p>
          <a:p>
            <a:r>
              <a:rPr lang="zh-TW" altLang="en-US" dirty="0"/>
              <a:t>病人醫療資料被匿名化，不再受到加拿大私隱法的涵蓋</a:t>
            </a:r>
          </a:p>
        </p:txBody>
      </p:sp>
      <p:sp>
        <p:nvSpPr>
          <p:cNvPr id="4" name="矩形 3"/>
          <p:cNvSpPr/>
          <p:nvPr/>
        </p:nvSpPr>
        <p:spPr>
          <a:xfrm>
            <a:off x="557264" y="6381328"/>
            <a:ext cx="8551240" cy="369332"/>
          </a:xfrm>
          <a:prstGeom prst="rect">
            <a:avLst/>
          </a:prstGeom>
        </p:spPr>
        <p:txBody>
          <a:bodyPr wrap="square">
            <a:spAutoFit/>
          </a:bodyPr>
          <a:lstStyle/>
          <a:p>
            <a:r>
              <a:rPr lang="en-US" altLang="zh-TW" dirty="0"/>
              <a:t>https://www.singtao.ca/3215712/2019-02-21/post-</a:t>
            </a:r>
            <a:r>
              <a:rPr lang="zh-TW" altLang="en-US" dirty="0"/>
              <a:t>安省電子醫療病歷</a:t>
            </a:r>
            <a:r>
              <a:rPr lang="en-US" altLang="zh-TW" dirty="0"/>
              <a:t>-</a:t>
            </a:r>
            <a:r>
              <a:rPr lang="zh-TW" altLang="en-US" dirty="0"/>
              <a:t>爆出外泄圖利醜聞</a:t>
            </a:r>
          </a:p>
        </p:txBody>
      </p:sp>
    </p:spTree>
    <p:extLst>
      <p:ext uri="{BB962C8B-B14F-4D97-AF65-F5344CB8AC3E}">
        <p14:creationId xmlns:p14="http://schemas.microsoft.com/office/powerpoint/2010/main" val="210111945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醫療資安事件</a:t>
            </a:r>
            <a:r>
              <a:rPr lang="en-US" altLang="zh-TW" b="1" dirty="0"/>
              <a:t>1</a:t>
            </a:r>
            <a:endParaRPr lang="zh-TW" altLang="en-US" dirty="0"/>
          </a:p>
        </p:txBody>
      </p:sp>
      <p:sp>
        <p:nvSpPr>
          <p:cNvPr id="3" name="內容版面配置區 2"/>
          <p:cNvSpPr>
            <a:spLocks noGrp="1"/>
          </p:cNvSpPr>
          <p:nvPr>
            <p:ph idx="1"/>
          </p:nvPr>
        </p:nvSpPr>
        <p:spPr>
          <a:xfrm>
            <a:off x="209960" y="1125538"/>
            <a:ext cx="8712968" cy="5318506"/>
          </a:xfrm>
        </p:spPr>
        <p:txBody>
          <a:bodyPr/>
          <a:lstStyle/>
          <a:p>
            <a:r>
              <a:rPr lang="en-US" altLang="zh-TW" dirty="0"/>
              <a:t>2017</a:t>
            </a:r>
            <a:r>
              <a:rPr lang="zh-TW" altLang="en-US" dirty="0"/>
              <a:t>英國國民健保（</a:t>
            </a:r>
            <a:r>
              <a:rPr lang="en-US" altLang="zh-TW" dirty="0"/>
              <a:t>NHS</a:t>
            </a:r>
            <a:r>
              <a:rPr lang="zh-TW" altLang="en-US" dirty="0"/>
              <a:t>）遭惡意木馬軟體攻擊</a:t>
            </a:r>
            <a:endParaRPr lang="en-US" altLang="zh-TW" dirty="0"/>
          </a:p>
          <a:p>
            <a:r>
              <a:rPr lang="en-US" altLang="zh-TW" dirty="0"/>
              <a:t>2018</a:t>
            </a:r>
            <a:r>
              <a:rPr lang="zh-TW" altLang="en-US" dirty="0"/>
              <a:t>新加坡醫療系統遭駭</a:t>
            </a:r>
            <a:endParaRPr lang="en-US" altLang="zh-TW" dirty="0"/>
          </a:p>
          <a:p>
            <a:r>
              <a:rPr lang="en-US" altLang="zh-CN" dirty="0"/>
              <a:t>2016~2018 </a:t>
            </a:r>
            <a:r>
              <a:rPr lang="zh-TW" altLang="en-US" dirty="0"/>
              <a:t>美國賓州</a:t>
            </a:r>
            <a:r>
              <a:rPr lang="zh-TW" altLang="zh-TW" dirty="0"/>
              <a:t>成癮康復中心近150,000名患者在網上暴露了他們的醫療記錄</a:t>
            </a:r>
            <a:endParaRPr lang="zh-TW" altLang="en-US" dirty="0"/>
          </a:p>
          <a:p>
            <a:r>
              <a:rPr lang="en-US" altLang="zh-TW" dirty="0"/>
              <a:t>2019 </a:t>
            </a:r>
            <a:r>
              <a:rPr lang="zh-TW" altLang="en-US" dirty="0"/>
              <a:t>加國</a:t>
            </a:r>
            <a:r>
              <a:rPr lang="zh-CN" altLang="en-US" dirty="0"/>
              <a:t>安</a:t>
            </a:r>
            <a:r>
              <a:rPr lang="zh-TW" altLang="en-US" dirty="0"/>
              <a:t>大略</a:t>
            </a:r>
            <a:r>
              <a:rPr lang="zh-CN" altLang="en-US" dirty="0"/>
              <a:t>省電子醫療病歷爆出外泄圖利醜聞</a:t>
            </a:r>
            <a:endParaRPr lang="en-US" altLang="zh-CN" dirty="0"/>
          </a:p>
          <a:p>
            <a:r>
              <a:rPr lang="en-US" altLang="zh-CN" dirty="0"/>
              <a:t>2020 </a:t>
            </a:r>
            <a:r>
              <a:rPr lang="en-US" altLang="zh-TW" dirty="0"/>
              <a:t>GE Healthcare </a:t>
            </a:r>
            <a:r>
              <a:rPr lang="zh-TW" altLang="en-US" dirty="0"/>
              <a:t>放射裝置，出現</a:t>
            </a:r>
            <a:r>
              <a:rPr lang="en-US" altLang="zh-TW" dirty="0"/>
              <a:t>6</a:t>
            </a:r>
            <a:r>
              <a:rPr lang="zh-TW" altLang="en-US" dirty="0"/>
              <a:t>大安全漏洞，此漏洞允許駭客自遠端關閉裝置功能、警報、變更設定、竊取患者數據</a:t>
            </a:r>
            <a:endParaRPr lang="en-US" altLang="zh-TW" dirty="0"/>
          </a:p>
          <a:p>
            <a:r>
              <a:rPr lang="en-US" altLang="zh-CN" dirty="0"/>
              <a:t>2021</a:t>
            </a:r>
            <a:r>
              <a:rPr lang="zh-TW" altLang="en-US" dirty="0"/>
              <a:t>歐洲藥物管理局</a:t>
            </a:r>
            <a:r>
              <a:rPr lang="en-US" altLang="zh-TW" dirty="0"/>
              <a:t>(EMA)</a:t>
            </a:r>
            <a:r>
              <a:rPr lang="zh-TW" altLang="en-US" dirty="0"/>
              <a:t>伺服器受到網路駭客攻擊，輝瑞</a:t>
            </a:r>
            <a:r>
              <a:rPr lang="en-US" altLang="zh-TW" dirty="0"/>
              <a:t>(</a:t>
            </a:r>
            <a:r>
              <a:rPr lang="en-US" altLang="zh-TW" dirty="0" err="1"/>
              <a:t>pfizer</a:t>
            </a:r>
            <a:r>
              <a:rPr lang="en-US" altLang="zh-TW" dirty="0"/>
              <a:t>)</a:t>
            </a:r>
            <a:r>
              <a:rPr lang="zh-TW" altLang="en-US" dirty="0"/>
              <a:t>與</a:t>
            </a:r>
            <a:r>
              <a:rPr lang="en-US" altLang="zh-TW" dirty="0" err="1"/>
              <a:t>BioNtech</a:t>
            </a:r>
            <a:r>
              <a:rPr lang="zh-TW" altLang="en-US" dirty="0"/>
              <a:t>研發的新冠候選疫苗</a:t>
            </a:r>
            <a:r>
              <a:rPr lang="en-US" altLang="zh-TW" dirty="0"/>
              <a:t>BNT162b</a:t>
            </a:r>
            <a:r>
              <a:rPr lang="zh-TW" altLang="en-US" dirty="0"/>
              <a:t>相關文件，被非法入侵</a:t>
            </a:r>
            <a:endParaRPr lang="en-US" altLang="zh-CN" dirty="0"/>
          </a:p>
        </p:txBody>
      </p:sp>
      <p:sp>
        <p:nvSpPr>
          <p:cNvPr id="4" name="矩形 3"/>
          <p:cNvSpPr/>
          <p:nvPr/>
        </p:nvSpPr>
        <p:spPr>
          <a:xfrm>
            <a:off x="4860032" y="6444044"/>
            <a:ext cx="4048929" cy="369332"/>
          </a:xfrm>
          <a:prstGeom prst="rect">
            <a:avLst/>
          </a:prstGeom>
        </p:spPr>
        <p:txBody>
          <a:bodyPr wrap="none">
            <a:spAutoFit/>
          </a:bodyPr>
          <a:lstStyle/>
          <a:p>
            <a:r>
              <a:rPr lang="zh-TW" altLang="en-US" dirty="0"/>
              <a:t>https://www.ithome.com.tw/news/129459</a:t>
            </a:r>
          </a:p>
        </p:txBody>
      </p:sp>
    </p:spTree>
    <p:extLst>
      <p:ext uri="{BB962C8B-B14F-4D97-AF65-F5344CB8AC3E}">
        <p14:creationId xmlns:p14="http://schemas.microsoft.com/office/powerpoint/2010/main" val="383855385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444208" y="4789480"/>
            <a:ext cx="2698528" cy="202389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醫療資安事件</a:t>
            </a:r>
            <a:r>
              <a:rPr lang="en-US" altLang="zh-TW" b="1" dirty="0"/>
              <a:t>2</a:t>
            </a:r>
            <a:endParaRPr lang="zh-TW" altLang="en-US" dirty="0"/>
          </a:p>
        </p:txBody>
      </p:sp>
      <p:sp>
        <p:nvSpPr>
          <p:cNvPr id="3" name="內容版面配置區 2"/>
          <p:cNvSpPr>
            <a:spLocks noGrp="1"/>
          </p:cNvSpPr>
          <p:nvPr>
            <p:ph idx="1"/>
          </p:nvPr>
        </p:nvSpPr>
        <p:spPr>
          <a:xfrm>
            <a:off x="209960" y="1125538"/>
            <a:ext cx="8682520" cy="5318506"/>
          </a:xfrm>
        </p:spPr>
        <p:txBody>
          <a:bodyPr/>
          <a:lstStyle/>
          <a:p>
            <a:r>
              <a:rPr lang="en-US" altLang="zh-TW" dirty="0"/>
              <a:t>2022.7.21</a:t>
            </a:r>
            <a:r>
              <a:rPr lang="zh-TW" altLang="en-US" dirty="0"/>
              <a:t>，上櫃生技醫療永昕生物醫藥遭到電腦病毒攻擊，有部分資通訊系統受到波及</a:t>
            </a:r>
            <a:endParaRPr lang="en-US" altLang="zh-TW" dirty="0"/>
          </a:p>
          <a:p>
            <a:r>
              <a:rPr lang="en-US" altLang="zh-TW" dirty="0"/>
              <a:t>2023.2~3</a:t>
            </a:r>
            <a:r>
              <a:rPr lang="zh-TW" altLang="en-US" dirty="0"/>
              <a:t>，</a:t>
            </a:r>
            <a:r>
              <a:rPr lang="en-US" altLang="zh-TW" dirty="0"/>
              <a:t> Managed Care of North America (MCNA)</a:t>
            </a:r>
            <a:r>
              <a:rPr lang="zh-TW" altLang="en-US" dirty="0"/>
              <a:t>遭勒索軟體攻擊（</a:t>
            </a:r>
            <a:r>
              <a:rPr lang="en-US" altLang="zh-TW" dirty="0" err="1"/>
              <a:t>LockBit</a:t>
            </a:r>
            <a:r>
              <a:rPr lang="zh-TW" altLang="en-US" dirty="0"/>
              <a:t>）</a:t>
            </a:r>
            <a:r>
              <a:rPr lang="en-US" altLang="zh-TW" dirty="0"/>
              <a:t>8.9 </a:t>
            </a:r>
            <a:r>
              <a:rPr lang="zh-TW" altLang="en-US" dirty="0"/>
              <a:t>百萬筆牙科與保險資料外洩</a:t>
            </a:r>
            <a:endParaRPr lang="en-US" altLang="zh-TW" dirty="0"/>
          </a:p>
          <a:p>
            <a:r>
              <a:rPr lang="en-US" altLang="zh-TW" dirty="0"/>
              <a:t>2023.3~5</a:t>
            </a:r>
            <a:r>
              <a:rPr lang="zh-TW" altLang="en-US" dirty="0"/>
              <a:t>，供應鏈攻擊（</a:t>
            </a:r>
            <a:r>
              <a:rPr lang="en-US" altLang="zh-TW" dirty="0"/>
              <a:t>PJ&amp;A </a:t>
            </a:r>
            <a:r>
              <a:rPr lang="zh-TW" altLang="en-US" dirty="0"/>
              <a:t>醫療轉錄服務）近 </a:t>
            </a:r>
            <a:r>
              <a:rPr lang="en-US" altLang="zh-TW" dirty="0"/>
              <a:t>400 </a:t>
            </a:r>
            <a:r>
              <a:rPr lang="zh-TW" altLang="en-US" dirty="0"/>
              <a:t>萬筆病患資料外洩</a:t>
            </a:r>
            <a:endParaRPr lang="en-US" altLang="zh-TW" dirty="0"/>
          </a:p>
          <a:p>
            <a:r>
              <a:rPr lang="en-US" altLang="zh-TW" dirty="0"/>
              <a:t>2024.6NHS England / </a:t>
            </a:r>
            <a:r>
              <a:rPr lang="en-US" altLang="zh-TW" dirty="0" err="1"/>
              <a:t>Synnovis</a:t>
            </a:r>
            <a:r>
              <a:rPr lang="zh-TW" altLang="en-US" dirty="0"/>
              <a:t>勒索軟體攻擊（</a:t>
            </a:r>
            <a:r>
              <a:rPr lang="en-US" altLang="zh-TW" dirty="0" err="1"/>
              <a:t>Qilin</a:t>
            </a:r>
            <a:r>
              <a:rPr lang="zh-TW" altLang="en-US" dirty="0"/>
              <a:t>）</a:t>
            </a:r>
            <a:endParaRPr lang="en-US" altLang="zh-TW" dirty="0"/>
          </a:p>
          <a:p>
            <a:r>
              <a:rPr lang="en-US" altLang="zh-TW" dirty="0"/>
              <a:t>2025.4</a:t>
            </a:r>
            <a:r>
              <a:rPr lang="zh-TW" altLang="en-US" dirty="0"/>
              <a:t>，</a:t>
            </a:r>
            <a:r>
              <a:rPr lang="en-US" altLang="zh-TW" dirty="0"/>
              <a:t>DaVita</a:t>
            </a:r>
            <a:r>
              <a:rPr lang="zh-TW" altLang="en-US" dirty="0"/>
              <a:t>透析公司遭勒索軟體攻擊，</a:t>
            </a:r>
            <a:r>
              <a:rPr lang="en-US" altLang="zh-TW" dirty="0"/>
              <a:t/>
            </a:r>
            <a:br>
              <a:rPr lang="en-US" altLang="zh-TW" dirty="0"/>
            </a:br>
            <a:r>
              <a:rPr lang="en-US" altLang="zh-TW" dirty="0"/>
              <a:t>2,600 </a:t>
            </a:r>
            <a:r>
              <a:rPr lang="zh-TW" altLang="en-US" dirty="0"/>
              <a:t>多家診所的部分系統中斷，</a:t>
            </a:r>
            <a:r>
              <a:rPr lang="en-US" altLang="zh-TW" dirty="0"/>
              <a:t/>
            </a:r>
            <a:br>
              <a:rPr lang="en-US" altLang="zh-TW" dirty="0"/>
            </a:br>
            <a:r>
              <a:rPr lang="zh-TW" altLang="en-US" dirty="0"/>
              <a:t>病患照護轉為手動流程</a:t>
            </a:r>
            <a:r>
              <a:rPr lang="en-US" altLang="zh-TW" dirty="0"/>
              <a:t>…</a:t>
            </a:r>
          </a:p>
          <a:p>
            <a:endParaRPr lang="en-US" altLang="zh-TW" dirty="0"/>
          </a:p>
          <a:p>
            <a:endParaRPr lang="en-US" altLang="zh-TW" dirty="0"/>
          </a:p>
          <a:p>
            <a:endParaRPr lang="en-US" altLang="zh-CN" dirty="0"/>
          </a:p>
        </p:txBody>
      </p:sp>
      <p:sp>
        <p:nvSpPr>
          <p:cNvPr id="7" name="矩形 6"/>
          <p:cNvSpPr/>
          <p:nvPr/>
        </p:nvSpPr>
        <p:spPr>
          <a:xfrm>
            <a:off x="611560" y="6452978"/>
            <a:ext cx="8424936" cy="323165"/>
          </a:xfrm>
          <a:prstGeom prst="rect">
            <a:avLst/>
          </a:prstGeom>
        </p:spPr>
        <p:txBody>
          <a:bodyPr wrap="square">
            <a:spAutoFit/>
          </a:bodyPr>
          <a:lstStyle/>
          <a:p>
            <a:r>
              <a:rPr lang="zh-TW" altLang="en-US" sz="1500" dirty="0"/>
              <a:t>https://www.ctinsider.com/business/article/davita-dialysis-ransomware-cyberattack-ct-clinics-20275148.php</a:t>
            </a:r>
          </a:p>
        </p:txBody>
      </p:sp>
    </p:spTree>
    <p:extLst>
      <p:ext uri="{BB962C8B-B14F-4D97-AF65-F5344CB8AC3E}">
        <p14:creationId xmlns:p14="http://schemas.microsoft.com/office/powerpoint/2010/main" val="243923491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extLst>
              <a:ext uri="{FF2B5EF4-FFF2-40B4-BE49-F238E27FC236}">
                <a16:creationId xmlns:a16="http://schemas.microsoft.com/office/drawing/2014/main" id="{C73C4CBB-860A-4392-8960-E3A9F5EC5D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0708" y="5229199"/>
            <a:ext cx="2433292" cy="1627631"/>
          </a:xfrm>
          <a:prstGeom prst="rect">
            <a:avLst/>
          </a:prstGeom>
          <a:ln>
            <a:noFill/>
          </a:ln>
          <a:effectLst>
            <a:softEdge rad="112500"/>
          </a:effectLst>
        </p:spPr>
      </p:pic>
      <p:sp>
        <p:nvSpPr>
          <p:cNvPr id="2" name="標題 1">
            <a:extLst>
              <a:ext uri="{FF2B5EF4-FFF2-40B4-BE49-F238E27FC236}">
                <a16:creationId xmlns:a16="http://schemas.microsoft.com/office/drawing/2014/main" id="{4DFAE59F-6ECA-4DAC-A90C-DEBB49A2D699}"/>
              </a:ext>
            </a:extLst>
          </p:cNvPr>
          <p:cNvSpPr>
            <a:spLocks noGrp="1"/>
          </p:cNvSpPr>
          <p:nvPr>
            <p:ph type="title"/>
          </p:nvPr>
        </p:nvSpPr>
        <p:spPr/>
        <p:txBody>
          <a:bodyPr/>
          <a:lstStyle/>
          <a:p>
            <a:r>
              <a:rPr lang="en-US" altLang="zh-TW" dirty="0"/>
              <a:t>2022.12.7</a:t>
            </a:r>
            <a:r>
              <a:rPr lang="zh-TW" altLang="en-US" dirty="0"/>
              <a:t>部桃遭駭客入侵</a:t>
            </a:r>
            <a:r>
              <a:rPr lang="en-US" altLang="zh-TW" dirty="0"/>
              <a:t/>
            </a:r>
            <a:br>
              <a:rPr lang="en-US" altLang="zh-TW" dirty="0"/>
            </a:br>
            <a:r>
              <a:rPr lang="zh-TW" altLang="en-US" dirty="0"/>
              <a:t>醫護及病患個資外洩</a:t>
            </a:r>
          </a:p>
        </p:txBody>
      </p:sp>
      <p:sp>
        <p:nvSpPr>
          <p:cNvPr id="9" name="內容版面配置區 8">
            <a:extLst>
              <a:ext uri="{FF2B5EF4-FFF2-40B4-BE49-F238E27FC236}">
                <a16:creationId xmlns:a16="http://schemas.microsoft.com/office/drawing/2014/main" id="{679572AC-47D1-4B6D-A3DE-2184FE7F3AC2}"/>
              </a:ext>
            </a:extLst>
          </p:cNvPr>
          <p:cNvSpPr>
            <a:spLocks noGrp="1"/>
          </p:cNvSpPr>
          <p:nvPr>
            <p:ph idx="1"/>
          </p:nvPr>
        </p:nvSpPr>
        <p:spPr>
          <a:xfrm>
            <a:off x="35496" y="1268760"/>
            <a:ext cx="8892480" cy="5472608"/>
          </a:xfrm>
        </p:spPr>
        <p:txBody>
          <a:bodyPr/>
          <a:lstStyle/>
          <a:p>
            <a:r>
              <a:rPr lang="en-US" altLang="zh-TW" sz="1600" dirty="0"/>
              <a:t>2019</a:t>
            </a:r>
            <a:r>
              <a:rPr lang="zh-TW" altLang="en-US" sz="1600" dirty="0"/>
              <a:t>年間，同樣使用昱誠系統的國軍花蓮總醫院，螢幕意外跳出簡體中文畫面，最後還更換廠商，改用三軍總醫院自行開發的醫療系統，確保資訊安全，</a:t>
            </a:r>
            <a:r>
              <a:rPr lang="zh-TW" altLang="en-US" sz="1600" dirty="0">
                <a:solidFill>
                  <a:srgbClr val="C00000"/>
                </a:solidFill>
              </a:rPr>
              <a:t>某軍院已澄覆無此事件。</a:t>
            </a:r>
            <a:endParaRPr lang="en-US" altLang="zh-TW" sz="1600" dirty="0">
              <a:solidFill>
                <a:srgbClr val="C00000"/>
              </a:solidFill>
            </a:endParaRPr>
          </a:p>
          <a:p>
            <a:r>
              <a:rPr lang="en-US" altLang="zh-TW" sz="1600" dirty="0"/>
              <a:t>2020/8/4</a:t>
            </a:r>
            <a:r>
              <a:rPr lang="zh-TW" altLang="en-US" sz="1600" dirty="0"/>
              <a:t>起桃園醫院有</a:t>
            </a:r>
            <a:r>
              <a:rPr lang="en-US" altLang="zh-TW" sz="1600" dirty="0"/>
              <a:t>12</a:t>
            </a:r>
            <a:r>
              <a:rPr lang="zh-TW" altLang="en-US" sz="1600" dirty="0"/>
              <a:t>部電腦主機遭駭客入侵及惡意連線，對方將資料製作成壓縮檔後取走</a:t>
            </a:r>
          </a:p>
          <a:p>
            <a:r>
              <a:rPr lang="en-US" altLang="zh-TW" sz="1600" dirty="0"/>
              <a:t>2020</a:t>
            </a:r>
            <a:r>
              <a:rPr lang="zh-TW" altLang="en-US" sz="1600" dirty="0"/>
              <a:t>年</a:t>
            </a:r>
            <a:r>
              <a:rPr lang="en-US" altLang="zh-TW" sz="1600" dirty="0"/>
              <a:t>9</a:t>
            </a:r>
            <a:r>
              <a:rPr lang="zh-TW" altLang="en-US" sz="1600" dirty="0"/>
              <a:t>月，衛福部附屬醫療及社會福利機構管理會（醫福會）才接獲異常連線通報，調查後發現，遭取走的壓縮檔，除了有病患的個人資訊，還有醫護人員的資料，資安公司的報告指出，駭客應是「同時區的有心人士」，研判中國網路間諜的可能性極高。</a:t>
            </a:r>
          </a:p>
          <a:p>
            <a:r>
              <a:rPr lang="en-US" altLang="zh-TW" sz="1600" dirty="0"/>
              <a:t>2021</a:t>
            </a:r>
            <a:r>
              <a:rPr lang="zh-TW" altLang="en-US" sz="1600" dirty="0"/>
              <a:t>年</a:t>
            </a:r>
            <a:r>
              <a:rPr lang="en-US" altLang="zh-TW" sz="1600" dirty="0"/>
              <a:t>2</a:t>
            </a:r>
            <a:r>
              <a:rPr lang="zh-TW" altLang="en-US" sz="1600" dirty="0"/>
              <a:t>月，桃園醫院透過「端點系統」偵測發現，院內有</a:t>
            </a:r>
            <a:r>
              <a:rPr lang="en-US" altLang="zh-TW" sz="1600" dirty="0"/>
              <a:t>4</a:t>
            </a:r>
            <a:r>
              <a:rPr lang="zh-TW" altLang="en-US" sz="1600" dirty="0"/>
              <a:t>部電腦主機遭植入惡意程式，駭客所在區域為俄羅斯；</a:t>
            </a:r>
          </a:p>
          <a:p>
            <a:r>
              <a:rPr lang="en-US" altLang="zh-TW" sz="1600" dirty="0"/>
              <a:t>2021</a:t>
            </a:r>
            <a:r>
              <a:rPr lang="zh-TW" altLang="en-US" sz="1600" dirty="0"/>
              <a:t>年</a:t>
            </a:r>
            <a:r>
              <a:rPr lang="en-US" altLang="zh-TW" sz="1600" dirty="0"/>
              <a:t>5</a:t>
            </a:r>
            <a:r>
              <a:rPr lang="zh-TW" altLang="en-US" sz="1600" dirty="0"/>
              <a:t>月，駭客加入醫院的高權限群組，開啟遠端權限之後，清除入侵軌跡，並且進行攻擊</a:t>
            </a:r>
          </a:p>
          <a:p>
            <a:r>
              <a:rPr lang="zh-TW" altLang="en-US" sz="1600" dirty="0"/>
              <a:t>資安人員在桃園醫院的系統中，發現有簡體中文附註的程式碼及中國開發人員名單，該系統採用的甲骨文資料庫（</a:t>
            </a:r>
            <a:r>
              <a:rPr lang="en-US" altLang="zh-TW" sz="1600" dirty="0"/>
              <a:t>oracle 11g</a:t>
            </a:r>
            <a:r>
              <a:rPr lang="zh-TW" altLang="en-US" sz="1600" dirty="0"/>
              <a:t>）也是中國特有版本，早已不符台灣公部門的資安需求，系統商「昱誠智能資訊公司」</a:t>
            </a:r>
            <a:r>
              <a:rPr lang="zh-TW" altLang="en-US" sz="1600" dirty="0">
                <a:solidFill>
                  <a:srgbClr val="C00000"/>
                </a:solidFill>
              </a:rPr>
              <a:t>昱誠澄清</a:t>
            </a:r>
            <a:r>
              <a:rPr lang="en-US" altLang="zh-TW" sz="1600" dirty="0">
                <a:solidFill>
                  <a:srgbClr val="C00000"/>
                </a:solidFill>
              </a:rPr>
              <a:t>oracle</a:t>
            </a:r>
            <a:r>
              <a:rPr lang="zh-TW" altLang="en-US" sz="1600" dirty="0">
                <a:solidFill>
                  <a:srgbClr val="C00000"/>
                </a:solidFill>
              </a:rPr>
              <a:t>沒有什麼中國版本</a:t>
            </a:r>
            <a:r>
              <a:rPr lang="zh-TW" altLang="en-US" sz="1600" dirty="0"/>
              <a:t>。</a:t>
            </a:r>
          </a:p>
          <a:p>
            <a:r>
              <a:rPr lang="en-US" altLang="zh-TW" sz="1600" dirty="0"/>
              <a:t>2021</a:t>
            </a:r>
            <a:r>
              <a:rPr lang="zh-TW" altLang="en-US" sz="1600" dirty="0"/>
              <a:t>年</a:t>
            </a:r>
            <a:r>
              <a:rPr lang="en-US" altLang="zh-TW" sz="1600" dirty="0"/>
              <a:t>10</a:t>
            </a:r>
            <a:r>
              <a:rPr lang="zh-TW" altLang="en-US" sz="1600" dirty="0"/>
              <a:t>月，醫師給</a:t>
            </a:r>
            <a:r>
              <a:rPr lang="en-US" altLang="zh-TW" sz="1600" dirty="0"/>
              <a:t>L</a:t>
            </a:r>
            <a:r>
              <a:rPr lang="zh-TW" altLang="en-US" sz="1600" dirty="0"/>
              <a:t>姓病患的化療點滴速率為</a:t>
            </a:r>
            <a:r>
              <a:rPr lang="en-US" altLang="zh-TW" sz="1600" dirty="0"/>
              <a:t>160ml/</a:t>
            </a:r>
            <a:r>
              <a:rPr lang="en-US" altLang="zh-TW" sz="1600" dirty="0" err="1"/>
              <a:t>hr</a:t>
            </a:r>
            <a:r>
              <a:rPr lang="zh-TW" altLang="en-US" sz="1600" dirty="0"/>
              <a:t>，但轉換至護理系統時，流速卻變成</a:t>
            </a:r>
            <a:r>
              <a:rPr lang="en-US" altLang="zh-TW" sz="1600" dirty="0"/>
              <a:t>250ml/</a:t>
            </a:r>
            <a:r>
              <a:rPr lang="en-US" altLang="zh-TW" sz="1600" dirty="0" err="1"/>
              <a:t>hr</a:t>
            </a:r>
            <a:r>
              <a:rPr lang="zh-TW" altLang="en-US" sz="1600" dirty="0"/>
              <a:t>。如果將資訊從醫師用的醫療系統轉換到護理系統、巡房系統，內容就會出現失誤，例如檢驗項目是</a:t>
            </a:r>
            <a:r>
              <a:rPr lang="en-US" altLang="zh-TW" sz="1600" dirty="0"/>
              <a:t>WBC</a:t>
            </a:r>
            <a:r>
              <a:rPr lang="zh-TW" altLang="en-US" sz="1600" dirty="0"/>
              <a:t>（白血球），系統卻變成</a:t>
            </a:r>
            <a:r>
              <a:rPr lang="en-US" altLang="zh-TW" sz="1600" dirty="0"/>
              <a:t>RBC</a:t>
            </a:r>
            <a:r>
              <a:rPr lang="zh-TW" altLang="en-US" sz="1600" dirty="0"/>
              <a:t>（紅血球），甚至還有癌症病人接受化療藥物注射時，點滴流速莫名改變，導致護理人員給藥混亂，</a:t>
            </a:r>
            <a:r>
              <a:rPr lang="zh-TW" altLang="en-US" sz="1600" dirty="0">
                <a:solidFill>
                  <a:srgbClr val="C00000"/>
                </a:solidFill>
              </a:rPr>
              <a:t>部桃澄清為假消息，僅是醫師將流速算錯。</a:t>
            </a:r>
          </a:p>
          <a:p>
            <a:r>
              <a:rPr lang="en-US" altLang="zh-TW" sz="1600" dirty="0"/>
              <a:t>2022</a:t>
            </a:r>
            <a:r>
              <a:rPr lang="zh-TW" altLang="en-US" sz="1600" dirty="0"/>
              <a:t>年</a:t>
            </a:r>
            <a:r>
              <a:rPr lang="en-US" altLang="zh-TW" sz="1600" dirty="0"/>
              <a:t>3</a:t>
            </a:r>
            <a:r>
              <a:rPr lang="zh-TW" altLang="en-US" sz="1600" dirty="0"/>
              <a:t>月，桃園醫院新屋分院的護理系統資料庫出現異常，主目錄資料突然遭清空，甚至有「排程指令」連結至新屋分院系統，將主機內的資料竊取、刪除。</a:t>
            </a:r>
            <a:r>
              <a:rPr lang="zh-TW" altLang="en-US" sz="1600" dirty="0">
                <a:solidFill>
                  <a:srgbClr val="C00000"/>
                </a:solidFill>
              </a:rPr>
              <a:t>部桃澄清為新屋分院護理系統主機的光纖介面卡故障。</a:t>
            </a:r>
          </a:p>
        </p:txBody>
      </p:sp>
    </p:spTree>
    <p:extLst>
      <p:ext uri="{BB962C8B-B14F-4D97-AF65-F5344CB8AC3E}">
        <p14:creationId xmlns:p14="http://schemas.microsoft.com/office/powerpoint/2010/main" val="294578472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601600" y="246601"/>
            <a:ext cx="3650920" cy="386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358" b="1" dirty="0" err="1">
                <a:latin typeface="Tahoma" panose="020B0604030504040204" pitchFamily="34" charset="0"/>
                <a:cs typeface="Tahoma" panose="020B0604030504040204" pitchFamily="34" charset="0"/>
              </a:rPr>
              <a:t>CrazyHunter</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2025/2/9</a:t>
            </a:r>
            <a:r>
              <a:rPr lang="zh-TW" altLang="en-US" sz="2358" b="1" dirty="0">
                <a:latin typeface="Tahoma" panose="020B0604030504040204" pitchFamily="34" charset="0"/>
                <a:cs typeface="Tahoma" panose="020B0604030504040204" pitchFamily="34" charset="0"/>
              </a:rPr>
              <a:t>馬偕紀念醫院</a:t>
            </a:r>
          </a:p>
        </p:txBody>
      </p:sp>
    </p:spTree>
    <p:extLst>
      <p:ext uri="{BB962C8B-B14F-4D97-AF65-F5344CB8AC3E}">
        <p14:creationId xmlns:p14="http://schemas.microsoft.com/office/powerpoint/2010/main" val="233238828"/>
      </p:ext>
    </p:extLst>
  </p:cSld>
  <p:clrMapOvr>
    <a:masterClrMapping/>
  </p:clrMapOvr>
  <p:transition spd="slow">
    <p:cut/>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a:t>WannaCry</a:t>
            </a:r>
            <a:endParaRPr lang="zh-TW" altLang="en-US" dirty="0"/>
          </a:p>
        </p:txBody>
      </p:sp>
      <p:sp>
        <p:nvSpPr>
          <p:cNvPr id="3" name="內容版面配置區 2"/>
          <p:cNvSpPr>
            <a:spLocks noGrp="1"/>
          </p:cNvSpPr>
          <p:nvPr>
            <p:ph idx="1"/>
          </p:nvPr>
        </p:nvSpPr>
        <p:spPr/>
        <p:txBody>
          <a:bodyPr/>
          <a:lstStyle/>
          <a:p>
            <a:r>
              <a:rPr lang="en-US" altLang="zh-TW" b="1" dirty="0"/>
              <a:t>Through Windows </a:t>
            </a:r>
            <a:r>
              <a:rPr lang="en-US" altLang="zh-TW" b="1" dirty="0" err="1"/>
              <a:t>SMB</a:t>
            </a:r>
            <a:r>
              <a:rPr lang="en-US" altLang="zh-TW" b="1" dirty="0"/>
              <a:t> service port 445</a:t>
            </a:r>
          </a:p>
          <a:p>
            <a:pPr lvl="1"/>
            <a:r>
              <a:rPr lang="zh-TW" altLang="en-US" b="1" dirty="0"/>
              <a:t>利用</a:t>
            </a:r>
            <a:r>
              <a:rPr lang="en-US" altLang="zh-TW" b="1" dirty="0"/>
              <a:t>AES</a:t>
            </a:r>
            <a:r>
              <a:rPr lang="zh-TW" altLang="en-US" b="1" dirty="0"/>
              <a:t>和</a:t>
            </a:r>
            <a:r>
              <a:rPr lang="en-US" altLang="zh-TW" b="1" dirty="0" err="1"/>
              <a:t>RSA</a:t>
            </a:r>
            <a:r>
              <a:rPr lang="zh-TW" altLang="en-US" b="1" dirty="0"/>
              <a:t>惡意加密用戶檔案</a:t>
            </a:r>
            <a:endParaRPr lang="en-US" altLang="zh-TW" b="1" dirty="0"/>
          </a:p>
          <a:p>
            <a:pPr lvl="1"/>
            <a:r>
              <a:rPr lang="zh-TW" altLang="en-US" b="1" dirty="0"/>
              <a:t>勒索</a:t>
            </a:r>
            <a:r>
              <a:rPr lang="en-US" altLang="zh-TW" b="1" dirty="0"/>
              <a:t>Bit</a:t>
            </a:r>
            <a:r>
              <a:rPr lang="zh-TW" altLang="en-US" b="1" dirty="0"/>
              <a:t>，使用</a:t>
            </a:r>
            <a:r>
              <a:rPr lang="en-US" altLang="zh-TW" b="1" dirty="0"/>
              <a:t>Tor</a:t>
            </a:r>
            <a:r>
              <a:rPr lang="zh-TW" altLang="en-US" b="1" dirty="0"/>
              <a:t>進行通訊</a:t>
            </a:r>
            <a:endParaRPr lang="en-US" altLang="zh-TW" b="1" dirty="0"/>
          </a:p>
          <a:p>
            <a:endParaRPr lang="zh-TW" altLang="en-US" dirty="0"/>
          </a:p>
        </p:txBody>
      </p:sp>
      <p:pic>
        <p:nvPicPr>
          <p:cNvPr id="8" name="圖片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1600" y="2693075"/>
            <a:ext cx="7414650" cy="3877587"/>
          </a:xfrm>
          <a:prstGeom prst="rect">
            <a:avLst/>
          </a:prstGeom>
        </p:spPr>
      </p:pic>
      <p:sp>
        <p:nvSpPr>
          <p:cNvPr id="5" name="矩形 4"/>
          <p:cNvSpPr/>
          <p:nvPr/>
        </p:nvSpPr>
        <p:spPr>
          <a:xfrm>
            <a:off x="6372200" y="6381328"/>
            <a:ext cx="2747995" cy="369332"/>
          </a:xfrm>
          <a:prstGeom prst="rect">
            <a:avLst/>
          </a:prstGeom>
        </p:spPr>
        <p:txBody>
          <a:bodyPr wrap="square">
            <a:spAutoFit/>
          </a:bodyPr>
          <a:lstStyle/>
          <a:p>
            <a:r>
              <a:rPr lang="zh-TW" altLang="en-US" dirty="0"/>
              <a:t>https://armis.com/wannacry</a:t>
            </a:r>
          </a:p>
        </p:txBody>
      </p:sp>
    </p:spTree>
    <p:extLst>
      <p:ext uri="{BB962C8B-B14F-4D97-AF65-F5344CB8AC3E}">
        <p14:creationId xmlns:p14="http://schemas.microsoft.com/office/powerpoint/2010/main" val="313259793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Ransomware </a:t>
            </a:r>
            <a:r>
              <a:rPr lang="zh-TW" altLang="en-US" dirty="0"/>
              <a:t>於醫療機構</a:t>
            </a:r>
          </a:p>
        </p:txBody>
      </p:sp>
      <p:pic>
        <p:nvPicPr>
          <p:cNvPr id="4" name="內容版面配置區 3" descr="https://s4.itho.me/sites/default/files/images/IMG_6558.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57200" y="1268760"/>
            <a:ext cx="8218488" cy="5472608"/>
          </a:xfrm>
          <a:prstGeom prst="rect">
            <a:avLst/>
          </a:prstGeom>
          <a:noFill/>
          <a:ln>
            <a:noFill/>
          </a:ln>
        </p:spPr>
      </p:pic>
    </p:spTree>
    <p:extLst>
      <p:ext uri="{BB962C8B-B14F-4D97-AF65-F5344CB8AC3E}">
        <p14:creationId xmlns:p14="http://schemas.microsoft.com/office/powerpoint/2010/main" val="56662682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關閉</a:t>
            </a:r>
            <a:r>
              <a:rPr lang="en-US" altLang="zh-TW" dirty="0"/>
              <a:t>139,445 port</a:t>
            </a:r>
            <a:endParaRPr lang="zh-TW" altLang="en-US" dirty="0"/>
          </a:p>
        </p:txBody>
      </p:sp>
      <p:pic>
        <p:nvPicPr>
          <p:cNvPr id="4" name="內容版面配置區 3">
            <a:hlinkClick r:id="rId2"/>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55576" y="1125538"/>
            <a:ext cx="7848872" cy="5561223"/>
          </a:xfrm>
          <a:prstGeom prst="rect">
            <a:avLst/>
          </a:prstGeom>
        </p:spPr>
      </p:pic>
    </p:spTree>
    <p:extLst>
      <p:ext uri="{BB962C8B-B14F-4D97-AF65-F5344CB8AC3E}">
        <p14:creationId xmlns:p14="http://schemas.microsoft.com/office/powerpoint/2010/main" val="16651853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防範措施</a:t>
            </a:r>
          </a:p>
        </p:txBody>
      </p:sp>
      <p:sp>
        <p:nvSpPr>
          <p:cNvPr id="3" name="內容版面配置區 2"/>
          <p:cNvSpPr>
            <a:spLocks noGrp="1"/>
          </p:cNvSpPr>
          <p:nvPr>
            <p:ph idx="1"/>
          </p:nvPr>
        </p:nvSpPr>
        <p:spPr/>
        <p:txBody>
          <a:bodyPr/>
          <a:lstStyle/>
          <a:p>
            <a:r>
              <a:rPr lang="zh-TW" altLang="en-US" dirty="0"/>
              <a:t>入侵偵測</a:t>
            </a:r>
            <a:r>
              <a:rPr lang="en-US" altLang="zh-TW" dirty="0"/>
              <a:t>, Firewall, Honeypot (Botnet, </a:t>
            </a:r>
            <a:r>
              <a:rPr lang="en-US" altLang="zh-TW" dirty="0" err="1"/>
              <a:t>DDoS</a:t>
            </a:r>
            <a:r>
              <a:rPr lang="en-US" altLang="zh-TW" dirty="0"/>
              <a:t>)</a:t>
            </a:r>
          </a:p>
          <a:p>
            <a:r>
              <a:rPr lang="zh-TW" altLang="en-US" dirty="0"/>
              <a:t>交換器</a:t>
            </a:r>
            <a:r>
              <a:rPr lang="en-US" altLang="zh-TW" dirty="0"/>
              <a:t>(Switch)</a:t>
            </a:r>
            <a:r>
              <a:rPr lang="zh-TW" altLang="en-US" dirty="0"/>
              <a:t>流量異常時先斷網</a:t>
            </a:r>
            <a:endParaRPr lang="en-US" altLang="zh-TW" dirty="0"/>
          </a:p>
          <a:p>
            <a:r>
              <a:rPr lang="zh-TW" altLang="en-US" dirty="0"/>
              <a:t>限制老機器能用的 </a:t>
            </a:r>
            <a:r>
              <a:rPr lang="en-US" altLang="zh-TW" dirty="0"/>
              <a:t>port</a:t>
            </a:r>
          </a:p>
          <a:p>
            <a:r>
              <a:rPr lang="en-US" altLang="zh-TW" dirty="0"/>
              <a:t>BYOD</a:t>
            </a:r>
            <a:r>
              <a:rPr lang="zh-TW" altLang="en-US" dirty="0"/>
              <a:t>（</a:t>
            </a:r>
            <a:r>
              <a:rPr lang="en-US" altLang="zh-TW" dirty="0"/>
              <a:t>Bring Your Own Device</a:t>
            </a:r>
            <a:r>
              <a:rPr lang="zh-TW" altLang="en-US" dirty="0"/>
              <a:t>）控管</a:t>
            </a:r>
            <a:endParaRPr lang="en-US" altLang="zh-TW" dirty="0"/>
          </a:p>
          <a:p>
            <a:pPr lvl="1"/>
            <a:r>
              <a:rPr lang="zh-TW" altLang="en-US" dirty="0"/>
              <a:t>行動裝置至少與桌上型電腦相同等級的防護</a:t>
            </a:r>
            <a:endParaRPr lang="en-US" altLang="zh-TW" dirty="0"/>
          </a:p>
          <a:p>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endParaRPr lang="en-US" altLang="zh-TW" b="1" dirty="0">
              <a:solidFill>
                <a:srgbClr val="FF0000"/>
              </a:solidFill>
            </a:endParaRPr>
          </a:p>
        </p:txBody>
      </p:sp>
      <p:sp>
        <p:nvSpPr>
          <p:cNvPr id="4" name="矩形 3"/>
          <p:cNvSpPr/>
          <p:nvPr/>
        </p:nvSpPr>
        <p:spPr>
          <a:xfrm>
            <a:off x="5508104" y="6525344"/>
            <a:ext cx="3654152" cy="307777"/>
          </a:xfrm>
          <a:prstGeom prst="rect">
            <a:avLst/>
          </a:prstGeom>
        </p:spPr>
        <p:txBody>
          <a:bodyPr wrap="square">
            <a:spAutoFit/>
          </a:bodyPr>
          <a:lstStyle/>
          <a:p>
            <a:r>
              <a:rPr lang="zh-TW" altLang="en-US" sz="1400" dirty="0"/>
              <a:t>https://zh.wikipedia.org/wiki/TCP/UD端口列表</a:t>
            </a:r>
          </a:p>
        </p:txBody>
      </p:sp>
      <p:pic>
        <p:nvPicPr>
          <p:cNvPr id="5" name="圖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00192" y="2060848"/>
            <a:ext cx="1724025" cy="866775"/>
          </a:xfrm>
          <a:prstGeom prst="rect">
            <a:avLst/>
          </a:prstGeom>
        </p:spPr>
      </p:pic>
    </p:spTree>
    <p:extLst>
      <p:ext uri="{BB962C8B-B14F-4D97-AF65-F5344CB8AC3E}">
        <p14:creationId xmlns:p14="http://schemas.microsoft.com/office/powerpoint/2010/main" val="360768875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IoT Authentication</a:t>
            </a:r>
            <a:br>
              <a:rPr lang="en-US" altLang="zh-TW" b="1" dirty="0">
                <a:latin typeface="Arial Black" panose="020B0A04020102020204" pitchFamily="34" charset="0"/>
              </a:rPr>
            </a:br>
            <a:r>
              <a:rPr lang="en-US" altLang="zh-TW" b="1" dirty="0">
                <a:latin typeface="Arial Black" panose="020B0A04020102020204" pitchFamily="34" charset="0"/>
              </a:rPr>
              <a:t>IoT </a:t>
            </a:r>
            <a:r>
              <a:rPr lang="zh-TW" altLang="en-US" b="1" dirty="0">
                <a:latin typeface="Arial Black" panose="020B0A04020102020204" pitchFamily="34" charset="0"/>
              </a:rPr>
              <a:t>認證</a:t>
            </a:r>
            <a:endParaRPr lang="zh-TW" altLang="en-US" dirty="0"/>
          </a:p>
        </p:txBody>
      </p:sp>
    </p:spTree>
    <p:extLst>
      <p:ext uri="{BB962C8B-B14F-4D97-AF65-F5344CB8AC3E}">
        <p14:creationId xmlns:p14="http://schemas.microsoft.com/office/powerpoint/2010/main" val="170166905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2018</a:t>
            </a:r>
            <a:r>
              <a:rPr lang="zh-TW" altLang="en-US" b="1" dirty="0"/>
              <a:t>帳號填充攻擊逾</a:t>
            </a:r>
            <a:r>
              <a:rPr lang="en-US" altLang="zh-TW" b="1" dirty="0"/>
              <a:t>300</a:t>
            </a:r>
            <a:r>
              <a:rPr lang="zh-TW" altLang="en-US" b="1" dirty="0"/>
              <a:t>億次</a:t>
            </a:r>
            <a:endParaRPr lang="zh-TW" altLang="en-US" dirty="0"/>
          </a:p>
        </p:txBody>
      </p:sp>
      <p:pic>
        <p:nvPicPr>
          <p:cNvPr id="6" name="內容版面配置區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61320" y="1052736"/>
            <a:ext cx="7943128" cy="5367760"/>
          </a:xfrm>
          <a:prstGeom prst="rect">
            <a:avLst/>
          </a:prstGeom>
          <a:ln>
            <a:noFill/>
          </a:ln>
          <a:effectLst>
            <a:softEdge rad="112500"/>
          </a:effectLst>
        </p:spPr>
      </p:pic>
      <p:sp>
        <p:nvSpPr>
          <p:cNvPr id="7" name="矩形 6"/>
          <p:cNvSpPr/>
          <p:nvPr/>
        </p:nvSpPr>
        <p:spPr>
          <a:xfrm>
            <a:off x="1547664" y="6381328"/>
            <a:ext cx="7602905" cy="369332"/>
          </a:xfrm>
          <a:prstGeom prst="rect">
            <a:avLst/>
          </a:prstGeom>
        </p:spPr>
        <p:txBody>
          <a:bodyPr wrap="square">
            <a:spAutoFit/>
          </a:bodyPr>
          <a:lstStyle/>
          <a:p>
            <a:r>
              <a:rPr lang="zh-TW" altLang="en-US" dirty="0"/>
              <a:t>https://www.akamai.com多個網站服務裡，設置相同的使用者名稱和密碼</a:t>
            </a:r>
          </a:p>
        </p:txBody>
      </p:sp>
    </p:spTree>
    <p:extLst>
      <p:ext uri="{BB962C8B-B14F-4D97-AF65-F5344CB8AC3E}">
        <p14:creationId xmlns:p14="http://schemas.microsoft.com/office/powerpoint/2010/main" val="334457510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84001" y="393481"/>
            <a:ext cx="2897280" cy="6340197"/>
          </a:xfrm>
          <a:prstGeom prst="rect">
            <a:avLst/>
          </a:prstGeom>
        </p:spPr>
        <p:txBody>
          <a:bodyPr>
            <a:spAutoFit/>
          </a:bodyPr>
          <a:lstStyle/>
          <a:p>
            <a:pPr>
              <a:defRPr/>
            </a:pPr>
            <a:r>
              <a:rPr lang="zh-TW" altLang="en-US" sz="2400" dirty="0"/>
              <a:t>「</a:t>
            </a:r>
            <a:r>
              <a:rPr lang="en-US" altLang="zh-TW" sz="2400" dirty="0"/>
              <a:t>ji32k7au4a83</a:t>
            </a:r>
            <a:r>
              <a:rPr lang="zh-TW" altLang="en-US" sz="2400" dirty="0"/>
              <a:t>」研究後發現，其實這就是台灣人透過鍵盤以注音的方式來輸入「我的密碼」該組密碼在資料庫中有 </a:t>
            </a:r>
            <a:r>
              <a:rPr lang="en-US" altLang="zh-TW" sz="2400" dirty="0"/>
              <a:t>141 </a:t>
            </a:r>
            <a:r>
              <a:rPr lang="zh-TW" altLang="en-US" sz="2400" dirty="0"/>
              <a:t>次的使用次數</a:t>
            </a:r>
            <a:endParaRPr lang="en-US" altLang="zh-TW" sz="2400" dirty="0"/>
          </a:p>
          <a:p>
            <a:pPr>
              <a:defRPr/>
            </a:pPr>
            <a:r>
              <a:rPr lang="zh-TW" altLang="en-US" sz="2400" dirty="0"/>
              <a:t>「密碼」的「</a:t>
            </a:r>
            <a:r>
              <a:rPr lang="en-US" altLang="zh-TW" sz="2400" dirty="0"/>
              <a:t>au4a83</a:t>
            </a:r>
            <a:r>
              <a:rPr lang="zh-TW" altLang="en-US" sz="2400" dirty="0"/>
              <a:t>」有 </a:t>
            </a:r>
            <a:r>
              <a:rPr lang="en-US" altLang="zh-TW" sz="2400" dirty="0"/>
              <a:t>1495 </a:t>
            </a:r>
            <a:r>
              <a:rPr lang="zh-TW" altLang="en-US" sz="2400" dirty="0"/>
              <a:t>次</a:t>
            </a:r>
            <a:endParaRPr lang="en-US" altLang="zh-TW" sz="2400" dirty="0"/>
          </a:p>
          <a:p>
            <a:pPr>
              <a:defRPr/>
            </a:pPr>
            <a:r>
              <a:rPr lang="zh-TW" altLang="en-US" sz="2400" dirty="0"/>
              <a:t>「我愛你」打成「</a:t>
            </a:r>
            <a:r>
              <a:rPr lang="en-US" altLang="zh-TW" sz="2400" dirty="0"/>
              <a:t>ji394su3</a:t>
            </a:r>
            <a:r>
              <a:rPr lang="zh-TW" altLang="en-US" sz="2400" dirty="0"/>
              <a:t>」更有高達 </a:t>
            </a:r>
            <a:r>
              <a:rPr lang="en-US" altLang="zh-TW" sz="2400" dirty="0"/>
              <a:t>2 </a:t>
            </a:r>
            <a:r>
              <a:rPr lang="zh-TW" altLang="en-US" sz="2400" dirty="0"/>
              <a:t>萬 </a:t>
            </a:r>
            <a:r>
              <a:rPr lang="en-US" altLang="zh-TW" sz="2400" dirty="0"/>
              <a:t>1709 </a:t>
            </a:r>
            <a:r>
              <a:rPr lang="zh-TW" altLang="en-US" sz="2400" dirty="0"/>
              <a:t>次的使用</a:t>
            </a:r>
            <a:endParaRPr lang="en-US" altLang="zh-TW" sz="2400" dirty="0"/>
          </a:p>
          <a:p>
            <a:pPr>
              <a:defRPr/>
            </a:pPr>
            <a:endParaRPr lang="en-US" altLang="zh-TW" sz="2200" dirty="0"/>
          </a:p>
          <a:p>
            <a:pPr>
              <a:defRPr/>
            </a:pPr>
            <a:r>
              <a:rPr lang="zh-TW" altLang="en-US" sz="2400" dirty="0"/>
              <a:t>https://www.managertoday.com.tw/eightylife/article/view/50</a:t>
            </a:r>
          </a:p>
        </p:txBody>
      </p:sp>
      <p:pic>
        <p:nvPicPr>
          <p:cNvPr id="105475"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8001" y="117001"/>
            <a:ext cx="5976000" cy="6608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6542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p:nvPr>
        </p:nvSpPr>
        <p:spPr/>
        <p:txBody>
          <a:bodyPr/>
          <a:lstStyle/>
          <a:p>
            <a:r>
              <a:rPr lang="en-US" altLang="zh-TW" dirty="0"/>
              <a:t>2020 </a:t>
            </a:r>
            <a:r>
              <a:rPr lang="zh-TW" altLang="en-US" dirty="0"/>
              <a:t>爛密碼</a:t>
            </a:r>
          </a:p>
        </p:txBody>
      </p:sp>
      <p:pic>
        <p:nvPicPr>
          <p:cNvPr id="1064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1665000"/>
            <a:ext cx="8277120" cy="47347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46447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2021 Taiwan </a:t>
            </a:r>
            <a:r>
              <a:rPr lang="zh-TW" altLang="en-US" dirty="0"/>
              <a:t>爛密碼</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503" y="1556792"/>
            <a:ext cx="8749882" cy="4896544"/>
          </a:xfrm>
          <a:prstGeom prst="rect">
            <a:avLst/>
          </a:prstGeom>
          <a:ln>
            <a:noFill/>
          </a:ln>
          <a:effectLst>
            <a:softEdge rad="112500"/>
          </a:effectLst>
        </p:spPr>
      </p:pic>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Tree>
    <p:extLst>
      <p:ext uri="{BB962C8B-B14F-4D97-AF65-F5344CB8AC3E}">
        <p14:creationId xmlns:p14="http://schemas.microsoft.com/office/powerpoint/2010/main" val="358024721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2022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pic>
        <p:nvPicPr>
          <p:cNvPr id="6" name="圖片 5">
            <a:extLst>
              <a:ext uri="{FF2B5EF4-FFF2-40B4-BE49-F238E27FC236}">
                <a16:creationId xmlns:a16="http://schemas.microsoft.com/office/drawing/2014/main" id="{647F809D-C62E-4DA5-86A1-AC3397E52F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3" y="1258611"/>
            <a:ext cx="9014465" cy="5162708"/>
          </a:xfrm>
          <a:prstGeom prst="rect">
            <a:avLst/>
          </a:prstGeom>
          <a:ln>
            <a:noFill/>
          </a:ln>
          <a:effectLst>
            <a:softEdge rad="112500"/>
          </a:effectLst>
        </p:spPr>
      </p:pic>
    </p:spTree>
    <p:extLst>
      <p:ext uri="{BB962C8B-B14F-4D97-AF65-F5344CB8AC3E}">
        <p14:creationId xmlns:p14="http://schemas.microsoft.com/office/powerpoint/2010/main" val="16030840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2023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
        <p:nvSpPr>
          <p:cNvPr id="3" name="文字方塊 2">
            <a:extLst>
              <a:ext uri="{FF2B5EF4-FFF2-40B4-BE49-F238E27FC236}">
                <a16:creationId xmlns:a16="http://schemas.microsoft.com/office/drawing/2014/main" id="{E70C288E-DD65-4C63-B2D0-301E043DFA83}"/>
              </a:ext>
            </a:extLst>
          </p:cNvPr>
          <p:cNvSpPr txBox="1"/>
          <p:nvPr/>
        </p:nvSpPr>
        <p:spPr>
          <a:xfrm>
            <a:off x="4114800" y="2981569"/>
            <a:ext cx="914400" cy="914400"/>
          </a:xfrm>
          <a:prstGeom prst="rect">
            <a:avLst/>
          </a:prstGeom>
          <a:noFill/>
        </p:spPr>
        <p:txBody>
          <a:bodyPr wrap="square" rtlCol="0">
            <a:spAutoFit/>
          </a:bodyPr>
          <a:lstStyle/>
          <a:p>
            <a:endParaRPr lang="zh-TW" altLang="en-US" dirty="0"/>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8" name="文字方塊 7">
            <a:extLst>
              <a:ext uri="{FF2B5EF4-FFF2-40B4-BE49-F238E27FC236}">
                <a16:creationId xmlns:a16="http://schemas.microsoft.com/office/drawing/2014/main" id="{05AC4B95-A707-4597-B00F-0180030DE18D}"/>
              </a:ext>
            </a:extLst>
          </p:cNvPr>
          <p:cNvSpPr txBox="1"/>
          <p:nvPr/>
        </p:nvSpPr>
        <p:spPr>
          <a:xfrm>
            <a:off x="251520" y="1151285"/>
            <a:ext cx="5474590" cy="3816429"/>
          </a:xfrm>
          <a:prstGeom prst="rect">
            <a:avLst/>
          </a:prstGeom>
          <a:noFill/>
        </p:spPr>
        <p:txBody>
          <a:bodyPr wrap="square">
            <a:spAutoFit/>
          </a:bodyPr>
          <a:lstStyle/>
          <a:p>
            <a:r>
              <a:rPr lang="en-US" altLang="zh-TW" sz="2200" dirty="0"/>
              <a:t>Dojo</a:t>
            </a:r>
            <a:r>
              <a:rPr lang="zh-TW" altLang="en-US" sz="2200" dirty="0"/>
              <a:t>分析超過</a:t>
            </a:r>
            <a:r>
              <a:rPr lang="en-US" altLang="zh-TW" sz="2200" dirty="0"/>
              <a:t>600</a:t>
            </a:r>
            <a:r>
              <a:rPr lang="zh-TW" altLang="en-US" sz="2200" dirty="0"/>
              <a:t>萬個被破解的密碼，統計出前</a:t>
            </a:r>
            <a:r>
              <a:rPr lang="en-US" altLang="zh-TW" sz="2200" dirty="0"/>
              <a:t>20</a:t>
            </a:r>
            <a:r>
              <a:rPr lang="zh-TW" altLang="en-US" sz="2200" dirty="0"/>
              <a:t>種最常被使用的密碼類別，排名第</a:t>
            </a:r>
            <a:r>
              <a:rPr lang="en-US" altLang="zh-TW" sz="2200" dirty="0"/>
              <a:t>1</a:t>
            </a:r>
            <a:r>
              <a:rPr lang="zh-TW" altLang="en-US" sz="2200" dirty="0"/>
              <a:t>的是暱稱及親密稱呼，又以 </a:t>
            </a:r>
            <a:r>
              <a:rPr lang="en-US" altLang="zh-TW" sz="2200" dirty="0"/>
              <a:t>King</a:t>
            </a:r>
            <a:r>
              <a:rPr lang="zh-TW" altLang="en-US" sz="2200" dirty="0"/>
              <a:t>、</a:t>
            </a:r>
            <a:r>
              <a:rPr lang="en-US" altLang="zh-TW" sz="2200" dirty="0"/>
              <a:t>Rose</a:t>
            </a:r>
            <a:r>
              <a:rPr lang="zh-TW" altLang="en-US" sz="2200" dirty="0"/>
              <a:t>、</a:t>
            </a:r>
            <a:r>
              <a:rPr lang="en-US" altLang="zh-TW" sz="2200" dirty="0"/>
              <a:t>Love</a:t>
            </a:r>
            <a:r>
              <a:rPr lang="zh-TW" altLang="en-US" sz="2200" dirty="0"/>
              <a:t>、</a:t>
            </a:r>
            <a:r>
              <a:rPr lang="en-US" altLang="zh-TW" sz="2200" dirty="0"/>
              <a:t>Boo</a:t>
            </a:r>
            <a:r>
              <a:rPr lang="zh-TW" altLang="en-US" sz="2200" dirty="0"/>
              <a:t>、</a:t>
            </a:r>
            <a:r>
              <a:rPr lang="en-US" altLang="zh-TW" sz="2200" dirty="0"/>
              <a:t>Hero</a:t>
            </a:r>
            <a:r>
              <a:rPr lang="zh-TW" altLang="en-US" sz="2200" dirty="0"/>
              <a:t>最危險；電視劇角色、電視節目排名第</a:t>
            </a:r>
            <a:r>
              <a:rPr lang="en-US" altLang="zh-TW" sz="2200" dirty="0"/>
              <a:t>2, 3</a:t>
            </a:r>
            <a:r>
              <a:rPr lang="zh-TW" altLang="en-US" sz="2200" dirty="0"/>
              <a:t>名。</a:t>
            </a:r>
            <a:endParaRPr lang="en-US" altLang="zh-TW" sz="2200" dirty="0"/>
          </a:p>
          <a:p>
            <a:endParaRPr lang="en-US" altLang="zh-TW" sz="2200" dirty="0"/>
          </a:p>
          <a:p>
            <a:r>
              <a:rPr lang="zh-TW" altLang="en-US" sz="2200" dirty="0"/>
              <a:t>第</a:t>
            </a:r>
            <a:r>
              <a:rPr lang="en-US" altLang="zh-TW" sz="2200" dirty="0"/>
              <a:t>4</a:t>
            </a:r>
            <a:r>
              <a:rPr lang="zh-TW" altLang="en-US" sz="2200" dirty="0"/>
              <a:t>至</a:t>
            </a:r>
            <a:r>
              <a:rPr lang="en-US" altLang="zh-TW" sz="2200" dirty="0"/>
              <a:t>20</a:t>
            </a:r>
            <a:r>
              <a:rPr lang="zh-TW" altLang="en-US" sz="2200" dirty="0"/>
              <a:t>名，依序為顏色、時尚品牌、城市、國家、電影、身體部位、汽車品牌、寵物名字、髒話、電玩遊戲角色、音樂藝術家、電玩遊戲、彩妝品牌、運動、虛構人物、超級英雄、足球俱樂部。</a:t>
            </a:r>
          </a:p>
        </p:txBody>
      </p:sp>
      <p:pic>
        <p:nvPicPr>
          <p:cNvPr id="10" name="圖片 9">
            <a:extLst>
              <a:ext uri="{FF2B5EF4-FFF2-40B4-BE49-F238E27FC236}">
                <a16:creationId xmlns:a16="http://schemas.microsoft.com/office/drawing/2014/main" id="{E2490874-21E0-4536-90C2-CAA338275D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96136" y="200406"/>
            <a:ext cx="3255807" cy="6352794"/>
          </a:xfrm>
          <a:prstGeom prst="rect">
            <a:avLst/>
          </a:prstGeom>
        </p:spPr>
      </p:pic>
    </p:spTree>
    <p:extLst>
      <p:ext uri="{BB962C8B-B14F-4D97-AF65-F5344CB8AC3E}">
        <p14:creationId xmlns:p14="http://schemas.microsoft.com/office/powerpoint/2010/main" val="168633738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2024 </a:t>
            </a:r>
            <a:r>
              <a:rPr lang="zh-TW" altLang="en-US" dirty="0"/>
              <a:t>爛密碼</a:t>
            </a:r>
          </a:p>
        </p:txBody>
      </p:sp>
      <p:sp>
        <p:nvSpPr>
          <p:cNvPr id="4" name="矩形 3"/>
          <p:cNvSpPr/>
          <p:nvPr/>
        </p:nvSpPr>
        <p:spPr>
          <a:xfrm>
            <a:off x="5220072" y="6453336"/>
            <a:ext cx="3902030" cy="307777"/>
          </a:xfrm>
          <a:prstGeom prst="rect">
            <a:avLst/>
          </a:prstGeom>
        </p:spPr>
        <p:txBody>
          <a:bodyPr wrap="none">
            <a:spAutoFit/>
          </a:bodyPr>
          <a:lstStyle/>
          <a:p>
            <a:r>
              <a:rPr lang="en-US" altLang="zh-TW" sz="1400" dirty="0">
                <a:solidFill>
                  <a:schemeClr val="bg1">
                    <a:lumMod val="50000"/>
                  </a:schemeClr>
                </a:solidFill>
              </a:rPr>
              <a:t>https://www.purevpn.com/blog/worst-password-list</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539552" y="1030615"/>
            <a:ext cx="241284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zh-TW" sz="2400" b="0" i="0" u="none" strike="noStrike" cap="none" normalizeH="0" baseline="0" dirty="0">
                <a:ln>
                  <a:noFill/>
                </a:ln>
                <a:solidFill>
                  <a:schemeClr val="tx1"/>
                </a:solidFill>
                <a:effectLst/>
                <a:latin typeface="Arial" panose="020B0604020202020204" pitchFamily="34" charset="0"/>
              </a:rPr>
              <a:t>123456</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abc123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qwerty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111111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iloveyou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sunshine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monkey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1234567890 </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3347864" y="1030615"/>
            <a:ext cx="210185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123123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princess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baseball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dragon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football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shadow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soccer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unknown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000000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myspace1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en-US" altLang="zh-TW" sz="2400" b="0" i="0" u="none" strike="noStrike" cap="none" normalizeH="0" baseline="0" dirty="0">
                <a:ln>
                  <a:noFill/>
                </a:ln>
                <a:solidFill>
                  <a:schemeClr val="tx1"/>
                </a:solidFill>
                <a:effectLst/>
                <a:latin typeface="Arial" panose="020B0604020202020204" pitchFamily="34" charset="0"/>
              </a:rPr>
              <a:t>P</a:t>
            </a:r>
            <a:r>
              <a:rPr kumimoji="0" lang="zh-TW" altLang="zh-TW" sz="2400" b="0" i="0" u="none" strike="noStrike" cap="none" normalizeH="0" baseline="0" dirty="0">
                <a:ln>
                  <a:noFill/>
                </a:ln>
                <a:solidFill>
                  <a:schemeClr val="tx1"/>
                </a:solidFill>
                <a:effectLst/>
                <a:latin typeface="Arial" panose="020B0604020202020204" pitchFamily="34" charset="0"/>
              </a:rPr>
              <a:t>urple</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fuckyou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superman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Tigger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buster </a:t>
            </a:r>
          </a:p>
        </p:txBody>
      </p:sp>
      <p:sp>
        <p:nvSpPr>
          <p:cNvPr id="9" name="Rectangle 3">
            <a:extLst>
              <a:ext uri="{FF2B5EF4-FFF2-40B4-BE49-F238E27FC236}">
                <a16:creationId xmlns:a16="http://schemas.microsoft.com/office/drawing/2014/main" id="{4C38C1F0-0DAE-43C9-BD2D-18AEFB23CF82}"/>
              </a:ext>
            </a:extLst>
          </p:cNvPr>
          <p:cNvSpPr>
            <a:spLocks noChangeArrowheads="1"/>
          </p:cNvSpPr>
          <p:nvPr/>
        </p:nvSpPr>
        <p:spPr bwMode="auto">
          <a:xfrm>
            <a:off x="5652120" y="612844"/>
            <a:ext cx="21884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pepper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ginger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peanut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summer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654321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michael1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cookie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LinkedIn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whatever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mustang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qwertyuiop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123456a</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123abc </a:t>
            </a:r>
          </a:p>
        </p:txBody>
      </p:sp>
    </p:spTree>
    <p:extLst>
      <p:ext uri="{BB962C8B-B14F-4D97-AF65-F5344CB8AC3E}">
        <p14:creationId xmlns:p14="http://schemas.microsoft.com/office/powerpoint/2010/main" val="45497798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2025 </a:t>
            </a:r>
            <a:r>
              <a:rPr lang="zh-TW" altLang="en-US" dirty="0"/>
              <a:t>爛密碼</a:t>
            </a:r>
          </a:p>
        </p:txBody>
      </p:sp>
      <p:sp>
        <p:nvSpPr>
          <p:cNvPr id="4" name="矩形 3"/>
          <p:cNvSpPr/>
          <p:nvPr/>
        </p:nvSpPr>
        <p:spPr>
          <a:xfrm>
            <a:off x="4403142" y="6508205"/>
            <a:ext cx="4730013" cy="307777"/>
          </a:xfrm>
          <a:prstGeom prst="rect">
            <a:avLst/>
          </a:prstGeom>
        </p:spPr>
        <p:txBody>
          <a:bodyPr wrap="none">
            <a:spAutoFit/>
          </a:bodyPr>
          <a:lstStyle/>
          <a:p>
            <a:r>
              <a:rPr lang="en-US" altLang="zh-TW" sz="1400" dirty="0">
                <a:solidFill>
                  <a:schemeClr val="bg1">
                    <a:lumMod val="50000"/>
                  </a:schemeClr>
                </a:solidFill>
              </a:rPr>
              <a:t>https://www.strongpasswordgenerator.org/25-worst-passwords</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1547664" y="1157947"/>
            <a:ext cx="244971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lvl="0" indent="-457200">
              <a:buFont typeface="+mj-lt"/>
              <a:buAutoNum type="arabicPeriod"/>
            </a:pPr>
            <a:r>
              <a:rPr lang="en-US" altLang="zh-TW" sz="2800" dirty="0">
                <a:latin typeface="Arial" panose="020B0604020202020204" pitchFamily="34" charset="0"/>
              </a:rPr>
              <a:t>123456</a:t>
            </a:r>
          </a:p>
          <a:p>
            <a:pPr marL="457200" lvl="0" indent="-457200">
              <a:buFont typeface="+mj-lt"/>
              <a:buAutoNum type="arabicPeriod"/>
            </a:pPr>
            <a:r>
              <a:rPr lang="en-US" altLang="zh-TW" sz="2800" dirty="0">
                <a:latin typeface="Arial" panose="020B0604020202020204" pitchFamily="34" charset="0"/>
              </a:rPr>
              <a:t>password</a:t>
            </a:r>
          </a:p>
          <a:p>
            <a:pPr marL="457200" lvl="0" indent="-457200">
              <a:buFont typeface="+mj-lt"/>
              <a:buAutoNum type="arabicPeriod"/>
            </a:pPr>
            <a:r>
              <a:rPr lang="en-US" altLang="zh-TW" sz="2800" dirty="0">
                <a:latin typeface="Arial" panose="020B0604020202020204" pitchFamily="34" charset="0"/>
              </a:rPr>
              <a:t>123456789</a:t>
            </a:r>
          </a:p>
          <a:p>
            <a:pPr marL="457200" lvl="0" indent="-457200">
              <a:buFont typeface="+mj-lt"/>
              <a:buAutoNum type="arabicPeriod"/>
            </a:pPr>
            <a:r>
              <a:rPr lang="en-US" altLang="zh-TW" sz="2800" dirty="0">
                <a:latin typeface="Arial" panose="020B0604020202020204" pitchFamily="34" charset="0"/>
              </a:rPr>
              <a:t>qwerty</a:t>
            </a:r>
          </a:p>
          <a:p>
            <a:pPr marL="457200" lvl="0" indent="-457200">
              <a:buFont typeface="+mj-lt"/>
              <a:buAutoNum type="arabicPeriod"/>
            </a:pPr>
            <a:r>
              <a:rPr lang="en-US" altLang="zh-TW" sz="2800" dirty="0">
                <a:latin typeface="Arial" panose="020B0604020202020204" pitchFamily="34" charset="0"/>
              </a:rPr>
              <a:t>abc123</a:t>
            </a:r>
          </a:p>
          <a:p>
            <a:pPr marL="457200" indent="-457200">
              <a:buFont typeface="+mj-lt"/>
              <a:buAutoNum type="arabicPeriod"/>
            </a:pPr>
            <a:r>
              <a:rPr lang="de-DE" altLang="zh-TW" sz="2800" dirty="0">
                <a:latin typeface="Arial" panose="020B0604020202020204" pitchFamily="34" charset="0"/>
              </a:rPr>
              <a:t>111111</a:t>
            </a:r>
          </a:p>
          <a:p>
            <a:pPr marL="457200" indent="-457200">
              <a:buFont typeface="+mj-lt"/>
              <a:buAutoNum type="arabicPeriod"/>
            </a:pPr>
            <a:r>
              <a:rPr lang="de-DE" altLang="zh-TW" sz="2800" dirty="0">
                <a:latin typeface="Arial" panose="020B0604020202020204" pitchFamily="34" charset="0"/>
              </a:rPr>
              <a:t>12345678</a:t>
            </a:r>
          </a:p>
          <a:p>
            <a:pPr marL="457200" indent="-457200">
              <a:buFont typeface="+mj-lt"/>
              <a:buAutoNum type="arabicPeriod"/>
            </a:pPr>
            <a:r>
              <a:rPr lang="de-DE" altLang="zh-TW" sz="2800" dirty="0">
                <a:latin typeface="Arial" panose="020B0604020202020204" pitchFamily="34" charset="0"/>
              </a:rPr>
              <a:t>admin</a:t>
            </a:r>
          </a:p>
          <a:p>
            <a:pPr marL="457200" indent="-457200">
              <a:buFont typeface="+mj-lt"/>
              <a:buAutoNum type="arabicPeriod"/>
            </a:pPr>
            <a:r>
              <a:rPr lang="de-DE" altLang="zh-TW" sz="2800" dirty="0">
                <a:latin typeface="Arial" panose="020B0604020202020204" pitchFamily="34" charset="0"/>
              </a:rPr>
              <a:t>letmein</a:t>
            </a:r>
          </a:p>
          <a:p>
            <a:pPr marL="457200" indent="-457200">
              <a:buFont typeface="+mj-lt"/>
              <a:buAutoNum type="arabicPeriod"/>
            </a:pPr>
            <a:r>
              <a:rPr lang="de-DE" altLang="zh-TW" sz="2800" dirty="0">
                <a:latin typeface="Arial" panose="020B0604020202020204" pitchFamily="34" charset="0"/>
              </a:rPr>
              <a:t>Welcome</a:t>
            </a:r>
          </a:p>
          <a:p>
            <a:pPr marL="457200" indent="-457200">
              <a:buFont typeface="+mj-lt"/>
              <a:buAutoNum type="arabicPeriod"/>
            </a:pPr>
            <a:r>
              <a:rPr lang="en-US" altLang="zh-TW" sz="2800" dirty="0">
                <a:latin typeface="Arial" panose="020B0604020202020204" pitchFamily="34" charset="0"/>
              </a:rPr>
              <a:t>football</a:t>
            </a:r>
          </a:p>
          <a:p>
            <a:pPr marL="457200" indent="-457200">
              <a:buFont typeface="+mj-lt"/>
              <a:buAutoNum type="arabicPeriod"/>
            </a:pPr>
            <a:r>
              <a:rPr lang="en-US" altLang="zh-TW" sz="2800" dirty="0">
                <a:latin typeface="Arial" panose="020B0604020202020204" pitchFamily="34" charset="0"/>
              </a:rPr>
              <a:t>12345</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4211960" y="727060"/>
            <a:ext cx="2826415"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indent="-457200">
              <a:buFont typeface="+mj-lt"/>
              <a:buAutoNum type="arabicPeriod" startAt="13"/>
            </a:pPr>
            <a:r>
              <a:rPr lang="en-US" altLang="zh-TW" sz="2800" dirty="0">
                <a:latin typeface="+mj-lt"/>
              </a:rPr>
              <a:t>1234</a:t>
            </a:r>
          </a:p>
          <a:p>
            <a:pPr marL="457200" indent="-457200">
              <a:buFont typeface="+mj-lt"/>
              <a:buAutoNum type="arabicPeriod" startAt="13"/>
            </a:pPr>
            <a:r>
              <a:rPr lang="en-US" altLang="zh-TW" sz="2800" dirty="0">
                <a:latin typeface="+mj-lt"/>
              </a:rPr>
              <a:t>2025</a:t>
            </a:r>
          </a:p>
          <a:p>
            <a:pPr marL="457200" indent="-457200">
              <a:buFont typeface="+mj-lt"/>
              <a:buAutoNum type="arabicPeriod" startAt="13"/>
            </a:pPr>
            <a:r>
              <a:rPr lang="en-US" altLang="zh-TW" sz="2800" dirty="0">
                <a:latin typeface="+mj-lt"/>
              </a:rPr>
              <a:t>baseball</a:t>
            </a:r>
          </a:p>
          <a:p>
            <a:pPr marL="457200" indent="-457200">
              <a:buFont typeface="+mj-lt"/>
              <a:buAutoNum type="arabicPeriod" startAt="13"/>
            </a:pPr>
            <a:r>
              <a:rPr lang="en-US" altLang="zh-TW" sz="2800" dirty="0">
                <a:latin typeface="+mj-lt"/>
              </a:rPr>
              <a:t>superman</a:t>
            </a:r>
          </a:p>
          <a:p>
            <a:pPr marL="457200" indent="-457200">
              <a:buFont typeface="+mj-lt"/>
              <a:buAutoNum type="arabicPeriod" startAt="13"/>
            </a:pPr>
            <a:r>
              <a:rPr lang="en-US" altLang="zh-TW" sz="2800" dirty="0">
                <a:latin typeface="+mj-lt"/>
              </a:rPr>
              <a:t>princess</a:t>
            </a:r>
          </a:p>
          <a:p>
            <a:pPr marL="457200" indent="-457200">
              <a:buFont typeface="+mj-lt"/>
              <a:buAutoNum type="arabicPeriod" startAt="13"/>
            </a:pPr>
            <a:r>
              <a:rPr lang="en-US" altLang="zh-TW" sz="2800" dirty="0">
                <a:latin typeface="+mj-lt"/>
              </a:rPr>
              <a:t>Dragon</a:t>
            </a:r>
          </a:p>
          <a:p>
            <a:pPr marL="457200" indent="-457200">
              <a:buFont typeface="+mj-lt"/>
              <a:buAutoNum type="arabicPeriod" startAt="13"/>
            </a:pPr>
            <a:r>
              <a:rPr lang="en-US" altLang="zh-TW" sz="2800" dirty="0">
                <a:latin typeface="+mj-lt"/>
              </a:rPr>
              <a:t>harry potter</a:t>
            </a:r>
          </a:p>
          <a:p>
            <a:pPr marL="457200" indent="-457200">
              <a:buFont typeface="+mj-lt"/>
              <a:buAutoNum type="arabicPeriod" startAt="13"/>
            </a:pPr>
            <a:r>
              <a:rPr lang="en-US" altLang="zh-TW" sz="2800" dirty="0">
                <a:latin typeface="+mj-lt"/>
              </a:rPr>
              <a:t>star wars</a:t>
            </a:r>
          </a:p>
          <a:p>
            <a:pPr marL="457200" indent="-457200">
              <a:buFont typeface="+mj-lt"/>
              <a:buAutoNum type="arabicPeriod" startAt="13"/>
            </a:pPr>
            <a:r>
              <a:rPr lang="en-US" altLang="zh-TW" sz="2800" dirty="0" err="1">
                <a:latin typeface="+mj-lt"/>
              </a:rPr>
              <a:t>iloveyou</a:t>
            </a:r>
            <a:endParaRPr lang="en-US" altLang="zh-TW" sz="2800" dirty="0">
              <a:latin typeface="+mj-lt"/>
            </a:endParaRPr>
          </a:p>
          <a:p>
            <a:pPr marL="457200" indent="-457200">
              <a:buFont typeface="+mj-lt"/>
              <a:buAutoNum type="arabicPeriod" startAt="13"/>
            </a:pPr>
            <a:r>
              <a:rPr lang="en-US" altLang="zh-TW" sz="2800" dirty="0">
                <a:latin typeface="+mj-lt"/>
              </a:rPr>
              <a:t>123</a:t>
            </a:r>
          </a:p>
          <a:p>
            <a:pPr marL="457200" indent="-457200">
              <a:buFont typeface="+mj-lt"/>
              <a:buAutoNum type="arabicPeriod" startAt="13"/>
            </a:pPr>
            <a:r>
              <a:rPr lang="en-US" altLang="zh-TW" sz="2800" dirty="0">
                <a:latin typeface="+mj-lt"/>
              </a:rPr>
              <a:t>master</a:t>
            </a:r>
          </a:p>
          <a:p>
            <a:pPr marL="457200" indent="-457200">
              <a:buFont typeface="+mj-lt"/>
              <a:buAutoNum type="arabicPeriod" startAt="13"/>
            </a:pPr>
            <a:r>
              <a:rPr lang="en-US" altLang="zh-TW" sz="2800" dirty="0">
                <a:latin typeface="+mj-lt"/>
              </a:rPr>
              <a:t>sunshine</a:t>
            </a:r>
          </a:p>
          <a:p>
            <a:pPr marL="457200" indent="-457200">
              <a:buFont typeface="+mj-lt"/>
              <a:buAutoNum type="arabicPeriod" startAt="13"/>
            </a:pPr>
            <a:r>
              <a:rPr lang="en-US" altLang="zh-TW" sz="2800" dirty="0">
                <a:latin typeface="+mj-lt"/>
              </a:rPr>
              <a:t>password123</a:t>
            </a:r>
          </a:p>
        </p:txBody>
      </p:sp>
    </p:spTree>
    <p:extLst>
      <p:ext uri="{BB962C8B-B14F-4D97-AF65-F5344CB8AC3E}">
        <p14:creationId xmlns:p14="http://schemas.microsoft.com/office/powerpoint/2010/main" val="67910892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3"/>
          <p:cNvSpPr>
            <a:spLocks noGrp="1"/>
          </p:cNvSpPr>
          <p:nvPr>
            <p:ph type="title"/>
          </p:nvPr>
        </p:nvSpPr>
        <p:spPr>
          <a:xfrm>
            <a:off x="406081" y="219240"/>
            <a:ext cx="8411040" cy="858240"/>
          </a:xfrm>
        </p:spPr>
        <p:txBody>
          <a:bodyPr/>
          <a:lstStyle/>
          <a:p>
            <a:r>
              <a:rPr lang="zh-TW" altLang="en-US"/>
              <a:t>密碼設定</a:t>
            </a:r>
          </a:p>
        </p:txBody>
      </p:sp>
      <p:sp>
        <p:nvSpPr>
          <p:cNvPr id="68611" name="內容版面配置區 5"/>
          <p:cNvSpPr txBox="1">
            <a:spLocks/>
          </p:cNvSpPr>
          <p:nvPr/>
        </p:nvSpPr>
        <p:spPr bwMode="auto">
          <a:xfrm>
            <a:off x="4141475" y="1543505"/>
            <a:ext cx="4832640" cy="41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05" tIns="42434" rIns="81605" bIns="42434"/>
          <a:lstStyle>
            <a:lvl1pPr marL="457200" indent="-457200">
              <a:lnSpc>
                <a:spcPct val="110000"/>
              </a:lnSpc>
              <a:spcBef>
                <a:spcPts val="700"/>
              </a:spcBef>
              <a:buClr>
                <a:srgbClr val="000000"/>
              </a:buClr>
              <a:buSzPct val="100000"/>
              <a:buFont typeface="Symbol" panose="05050102010706020507" pitchFamily="18" charset="2"/>
              <a:buChar char=""/>
              <a:defRPr sz="3200">
                <a:solidFill>
                  <a:srgbClr val="000000"/>
                </a:solidFill>
                <a:latin typeface="標楷體" panose="03000509000000000000" pitchFamily="65" charset="-120"/>
                <a:ea typeface="標楷體" panose="03000509000000000000" pitchFamily="65" charset="-120"/>
              </a:defRPr>
            </a:lvl1pPr>
            <a:lvl2pPr marL="400050">
              <a:lnSpc>
                <a:spcPct val="110000"/>
              </a:lnSpc>
              <a:spcBef>
                <a:spcPts val="600"/>
              </a:spcBef>
              <a:buClr>
                <a:srgbClr val="000000"/>
              </a:buClr>
              <a:buSzPct val="100000"/>
              <a:buFont typeface="Symbol" panose="05050102010706020507" pitchFamily="18" charset="2"/>
              <a:buChar char=""/>
              <a:defRPr sz="2800">
                <a:solidFill>
                  <a:srgbClr val="000000"/>
                </a:solidFill>
                <a:latin typeface="標楷體" panose="03000509000000000000" pitchFamily="65" charset="-120"/>
                <a:ea typeface="標楷體" panose="03000509000000000000" pitchFamily="65" charset="-120"/>
              </a:defRPr>
            </a:lvl2pPr>
            <a:lvl3pPr marL="1141413" indent="-227013">
              <a:lnSpc>
                <a:spcPct val="110000"/>
              </a:lnSpc>
              <a:spcBef>
                <a:spcPts val="550"/>
              </a:spcBef>
              <a:buClr>
                <a:srgbClr val="000000"/>
              </a:buClr>
              <a:buSzPct val="100000"/>
              <a:buFont typeface="Symbol" panose="05050102010706020507" pitchFamily="18" charset="2"/>
              <a:buChar char=""/>
              <a:defRPr sz="2400">
                <a:solidFill>
                  <a:srgbClr val="000000"/>
                </a:solidFill>
                <a:latin typeface="標楷體" panose="03000509000000000000" pitchFamily="65" charset="-120"/>
                <a:ea typeface="標楷體" panose="03000509000000000000" pitchFamily="65" charset="-120"/>
              </a:defRPr>
            </a:lvl3pPr>
            <a:lvl4pPr marL="1598613" indent="-227013">
              <a:lnSpc>
                <a:spcPct val="110000"/>
              </a:lnSpc>
              <a:spcBef>
                <a:spcPts val="500"/>
              </a:spcBef>
              <a:buClr>
                <a:srgbClr val="000000"/>
              </a:buClr>
              <a:buSzPct val="100000"/>
              <a:buFont typeface="Symbol" panose="05050102010706020507" pitchFamily="18" charset="2"/>
              <a:buChar char=""/>
              <a:defRPr sz="2200">
                <a:solidFill>
                  <a:srgbClr val="000000"/>
                </a:solidFill>
                <a:latin typeface="標楷體" panose="03000509000000000000" pitchFamily="65" charset="-120"/>
                <a:ea typeface="標楷體" panose="03000509000000000000" pitchFamily="65" charset="-120"/>
              </a:defRPr>
            </a:lvl4pPr>
            <a:lvl5pPr marL="2055813" indent="-227013">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5pPr>
            <a:lvl6pPr marL="25130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6pPr>
            <a:lvl7pPr marL="29702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7pPr>
            <a:lvl8pPr marL="34274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8pPr>
            <a:lvl9pPr marL="38846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9pPr>
          </a:lstStyle>
          <a:p>
            <a:pPr>
              <a:buFont typeface="標楷體" panose="03000509000000000000" pitchFamily="65" charset="-120"/>
              <a:buAutoNum type="arabicPeriod"/>
            </a:pPr>
            <a:r>
              <a:rPr lang="zh-TW" altLang="en-US" sz="2177" dirty="0">
                <a:latin typeface="SimHei" pitchFamily="49" charset="-122"/>
                <a:ea typeface="SimHei" pitchFamily="49" charset="-122"/>
              </a:rPr>
              <a:t>包含</a:t>
            </a:r>
            <a:r>
              <a:rPr lang="en-US" altLang="zh-TW" sz="2177" dirty="0">
                <a:latin typeface="SimHei" pitchFamily="49" charset="-122"/>
                <a:ea typeface="SimHei" pitchFamily="49" charset="-122"/>
              </a:rPr>
              <a:t>10</a:t>
            </a:r>
            <a:r>
              <a:rPr lang="zh-TW" altLang="en-US" sz="2177" dirty="0">
                <a:latin typeface="SimHei" pitchFamily="49" charset="-122"/>
                <a:ea typeface="SimHei" pitchFamily="49" charset="-122"/>
              </a:rPr>
              <a:t>個以上的大小寫字母</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數字</a:t>
            </a:r>
          </a:p>
          <a:p>
            <a:pPr>
              <a:buFont typeface="標楷體" panose="03000509000000000000" pitchFamily="65" charset="-120"/>
              <a:buAutoNum type="arabicPeriod"/>
            </a:pPr>
            <a:r>
              <a:rPr lang="zh-TW" altLang="en-US" sz="2177" dirty="0">
                <a:latin typeface="SimHei" pitchFamily="49" charset="-122"/>
                <a:ea typeface="SimHei" pitchFamily="49" charset="-122"/>
              </a:rPr>
              <a:t>不要使用字典找得到的字</a:t>
            </a:r>
            <a:r>
              <a:rPr lang="en-US" altLang="zh-TW" sz="2177" dirty="0">
                <a:latin typeface="SimHei" pitchFamily="49" charset="-122"/>
                <a:ea typeface="SimHei" pitchFamily="49" charset="-122"/>
              </a:rPr>
              <a:t>, </a:t>
            </a:r>
            <a:r>
              <a:rPr lang="zh-TW" altLang="en-US" sz="2177" dirty="0">
                <a:latin typeface="SimHei" pitchFamily="49" charset="-122"/>
                <a:ea typeface="SimHei" pitchFamily="49" charset="-122"/>
              </a:rPr>
              <a:t>且「</a:t>
            </a:r>
            <a:r>
              <a:rPr lang="en-US" altLang="zh-TW" sz="2177" dirty="0">
                <a:latin typeface="SimHei" pitchFamily="49" charset="-122"/>
                <a:ea typeface="SimHei" pitchFamily="49" charset="-122"/>
              </a:rPr>
              <a:t>cakes years birthday</a:t>
            </a:r>
            <a:r>
              <a:rPr lang="zh-TW" altLang="en-US" sz="2177" dirty="0">
                <a:latin typeface="SimHei" pitchFamily="49" charset="-122"/>
                <a:ea typeface="SimHei" pitchFamily="49" charset="-122"/>
              </a:rPr>
              <a:t>」比「</a:t>
            </a:r>
            <a:r>
              <a:rPr lang="en-US" altLang="zh-TW" sz="2177" dirty="0">
                <a:latin typeface="SimHei" pitchFamily="49" charset="-122"/>
                <a:ea typeface="SimHei" pitchFamily="49" charset="-122"/>
              </a:rPr>
              <a:t>birthday cake</a:t>
            </a:r>
            <a:r>
              <a:rPr lang="zh-TW" altLang="en-US" sz="2177" dirty="0">
                <a:latin typeface="SimHei" pitchFamily="49" charset="-122"/>
                <a:ea typeface="SimHei" pitchFamily="49" charset="-122"/>
              </a:rPr>
              <a:t>」好</a:t>
            </a:r>
            <a:endParaRPr lang="en-US" altLang="zh-TW" sz="2177" dirty="0">
              <a:latin typeface="SimHei" pitchFamily="49" charset="-122"/>
              <a:ea typeface="SimHei" pitchFamily="49" charset="-122"/>
            </a:endParaRPr>
          </a:p>
          <a:p>
            <a:pPr lvl="1">
              <a:buNone/>
            </a:pP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b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I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r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T </a:t>
            </a:r>
            <a:r>
              <a:rPr lang="en-US" altLang="zh-TW" sz="1814" dirty="0">
                <a:solidFill>
                  <a:srgbClr val="FF0000"/>
                </a:solidFill>
                <a:latin typeface="SimHei" pitchFamily="49" charset="-122"/>
                <a:ea typeface="SimHei" pitchFamily="49" charset="-122"/>
              </a:rPr>
              <a:t>E</a:t>
            </a:r>
            <a:r>
              <a:rPr lang="en-US" altLang="zh-TW" sz="1814" dirty="0">
                <a:latin typeface="SimHei" pitchFamily="49" charset="-122"/>
                <a:ea typeface="SimHei" pitchFamily="49" charset="-122"/>
              </a:rPr>
              <a:t> h </a:t>
            </a:r>
            <a:r>
              <a:rPr lang="en-US" altLang="zh-TW" sz="1814" dirty="0">
                <a:solidFill>
                  <a:srgbClr val="FF0000"/>
                </a:solidFill>
                <a:latin typeface="SimHei" pitchFamily="49" charset="-122"/>
                <a:ea typeface="SimHei" pitchFamily="49" charset="-122"/>
              </a:rPr>
              <a:t>K</a:t>
            </a:r>
            <a:r>
              <a:rPr lang="en-US" altLang="zh-TW" sz="1814" dirty="0">
                <a:latin typeface="SimHei" pitchFamily="49" charset="-122"/>
                <a:ea typeface="SimHei" pitchFamily="49" charset="-122"/>
              </a:rPr>
              <a:t> d </a:t>
            </a:r>
            <a:r>
              <a:rPr lang="en-US" altLang="zh-TW" sz="1814" dirty="0">
                <a:solidFill>
                  <a:srgbClr val="FF0000"/>
                </a:solidFill>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err="1">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a:solidFill>
                  <a:srgbClr val="FF0000"/>
                </a:solidFill>
                <a:latin typeface="SimHei" pitchFamily="49" charset="-122"/>
                <a:ea typeface="SimHei" pitchFamily="49" charset="-122"/>
              </a:rPr>
              <a:t>C</a:t>
            </a:r>
            <a:r>
              <a:rPr lang="en-US" altLang="zh-TW" sz="1814" dirty="0">
                <a:latin typeface="SimHei" pitchFamily="49" charset="-122"/>
                <a:ea typeface="SimHei" pitchFamily="49" charset="-122"/>
              </a:rPr>
              <a:t> y</a:t>
            </a:r>
            <a:endParaRPr lang="zh-TW" altLang="en-US" sz="1814"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工作與娛樂，設定不同的密碼</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可用注音、大易</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在英文狀況下打</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不要設一個連自己都記不得的密碼（如「</a:t>
            </a:r>
            <a:r>
              <a:rPr lang="en-US" altLang="zh-TW" sz="2177" dirty="0">
                <a:latin typeface="SimHei" pitchFamily="49" charset="-122"/>
                <a:ea typeface="SimHei" pitchFamily="49" charset="-122"/>
              </a:rPr>
              <a:t>j%7K&amp;yPx$</a:t>
            </a:r>
            <a:r>
              <a:rPr lang="zh-TW" altLang="en-US" sz="2177" dirty="0">
                <a:latin typeface="SimHei" pitchFamily="49" charset="-122"/>
                <a:ea typeface="SimHei" pitchFamily="49" charset="-122"/>
              </a:rPr>
              <a:t>」）</a:t>
            </a:r>
          </a:p>
          <a:p>
            <a:pPr>
              <a:buFont typeface="標楷體" panose="03000509000000000000" pitchFamily="65" charset="-120"/>
              <a:buAutoNum type="arabicPeriod"/>
            </a:pPr>
            <a:r>
              <a:rPr lang="zh-TW" altLang="en-US" sz="2177" dirty="0">
                <a:solidFill>
                  <a:srgbClr val="C00000"/>
                </a:solidFill>
                <a:latin typeface="SimHei" pitchFamily="49" charset="-122"/>
                <a:ea typeface="SimHei" pitchFamily="49" charset="-122"/>
              </a:rPr>
              <a:t>高醫規定</a:t>
            </a:r>
            <a:r>
              <a:rPr lang="en-US" altLang="zh-TW" sz="2177" dirty="0">
                <a:solidFill>
                  <a:srgbClr val="C00000"/>
                </a:solidFill>
                <a:latin typeface="SimHei" pitchFamily="49" charset="-122"/>
                <a:ea typeface="SimHei" pitchFamily="49" charset="-122"/>
              </a:rPr>
              <a:t>6</a:t>
            </a:r>
            <a:r>
              <a:rPr lang="zh-TW" altLang="en-US" sz="2177" dirty="0">
                <a:solidFill>
                  <a:srgbClr val="C00000"/>
                </a:solidFill>
                <a:latin typeface="SimHei" pitchFamily="49" charset="-122"/>
                <a:ea typeface="SimHei" pitchFamily="49" charset="-122"/>
              </a:rPr>
              <a:t>個月必須換密碼</a:t>
            </a:r>
            <a:endParaRPr lang="en-US" altLang="zh-TW" sz="2177" dirty="0">
              <a:solidFill>
                <a:srgbClr val="C00000"/>
              </a:solidFill>
              <a:latin typeface="SimHei" pitchFamily="49" charset="-122"/>
              <a:ea typeface="SimHei" pitchFamily="49" charset="-122"/>
            </a:endParaRPr>
          </a:p>
        </p:txBody>
      </p:sp>
      <p:pic>
        <p:nvPicPr>
          <p:cNvPr id="4" name="圖片 3">
            <a:extLst>
              <a:ext uri="{FF2B5EF4-FFF2-40B4-BE49-F238E27FC236}">
                <a16:creationId xmlns:a16="http://schemas.microsoft.com/office/drawing/2014/main" id="{68DB4FF0-0A45-4232-91EB-5F01298A5F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19" y="1556792"/>
            <a:ext cx="4153746" cy="4153746"/>
          </a:xfrm>
          <a:prstGeom prst="rect">
            <a:avLst/>
          </a:prstGeom>
          <a:ln>
            <a:noFill/>
          </a:ln>
          <a:effectLst>
            <a:softEdge rad="112500"/>
          </a:effectLst>
        </p:spPr>
      </p:pic>
    </p:spTree>
    <p:extLst>
      <p:ext uri="{BB962C8B-B14F-4D97-AF65-F5344CB8AC3E}">
        <p14:creationId xmlns:p14="http://schemas.microsoft.com/office/powerpoint/2010/main" val="321794921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標題 1"/>
          <p:cNvSpPr>
            <a:spLocks noGrp="1" noChangeArrowheads="1"/>
          </p:cNvSpPr>
          <p:nvPr>
            <p:ph type="title"/>
          </p:nvPr>
        </p:nvSpPr>
        <p:spPr/>
        <p:txBody>
          <a:bodyPr/>
          <a:lstStyle/>
          <a:p>
            <a:r>
              <a:rPr lang="en-US" altLang="zh-TW"/>
              <a:t>www.insecam.org</a:t>
            </a:r>
            <a:endParaRPr lang="zh-TW" altLang="en-US"/>
          </a:p>
        </p:txBody>
      </p:sp>
      <p:pic>
        <p:nvPicPr>
          <p:cNvPr id="10854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1" y="1402921"/>
            <a:ext cx="7757280" cy="51739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04909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Noto Sans CJK TC Regular" pitchFamily="34"/>
              </a:rPr>
              <a:t>https://haveibeenpwned.com</a:t>
            </a:r>
            <a:endParaRPr lang="zh-TW" altLang="en-US" dirty="0"/>
          </a:p>
        </p:txBody>
      </p:sp>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115" y="1556792"/>
            <a:ext cx="8746658" cy="5017393"/>
          </a:xfrm>
          <a:prstGeom prst="rect">
            <a:avLst/>
          </a:prstGeom>
        </p:spPr>
      </p:pic>
      <p:sp>
        <p:nvSpPr>
          <p:cNvPr id="7" name="圓角矩形圖說文字 6"/>
          <p:cNvSpPr/>
          <p:nvPr/>
        </p:nvSpPr>
        <p:spPr bwMode="auto">
          <a:xfrm>
            <a:off x="4788024" y="2636912"/>
            <a:ext cx="4031680" cy="1152128"/>
          </a:xfrm>
          <a:prstGeom prst="wedgeRoundRectCallout">
            <a:avLst>
              <a:gd name="adj1" fmla="val -60117"/>
              <a:gd name="adj2" fmla="val -51439"/>
              <a:gd name="adj3" fmla="val 16667"/>
            </a:avLst>
          </a:prstGeom>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spcAft>
                <a:spcPts val="0"/>
              </a:spcAft>
            </a:pPr>
            <a:r>
              <a:rPr lang="en-US" altLang="zh-TW" sz="3000" dirty="0"/>
              <a:t>2013Hunt</a:t>
            </a:r>
            <a:r>
              <a:rPr lang="zh-TW" altLang="en-US" sz="3000" dirty="0"/>
              <a:t>創立</a:t>
            </a:r>
            <a:r>
              <a:rPr lang="en-US" altLang="zh-TW" sz="3000" dirty="0"/>
              <a:t>HIBP,</a:t>
            </a:r>
            <a:r>
              <a:rPr lang="zh-TW" altLang="en-US" sz="3000" dirty="0"/>
              <a:t>收集</a:t>
            </a:r>
            <a:r>
              <a:rPr lang="en-US" altLang="zh-TW" sz="3000" dirty="0"/>
              <a:t>78</a:t>
            </a:r>
            <a:r>
              <a:rPr lang="zh-TW" altLang="en-US" sz="3000" dirty="0"/>
              <a:t>億筆外洩紀錄</a:t>
            </a:r>
            <a:endParaRPr lang="zh-TW" altLang="en-US" sz="3000" dirty="0">
              <a:latin typeface="Noto Sans CJK TC Regular" pitchFamily="34"/>
            </a:endParaRPr>
          </a:p>
        </p:txBody>
      </p:sp>
      <p:sp>
        <p:nvSpPr>
          <p:cNvPr id="10" name="矩形 9">
            <a:extLst>
              <a:ext uri="{FF2B5EF4-FFF2-40B4-BE49-F238E27FC236}">
                <a16:creationId xmlns:a16="http://schemas.microsoft.com/office/drawing/2014/main" id="{8219E90A-40AC-466A-AFD3-55A59A9FCD69}"/>
              </a:ext>
            </a:extLst>
          </p:cNvPr>
          <p:cNvSpPr/>
          <p:nvPr/>
        </p:nvSpPr>
        <p:spPr>
          <a:xfrm>
            <a:off x="5890424" y="6491248"/>
            <a:ext cx="3191451" cy="307777"/>
          </a:xfrm>
          <a:prstGeom prst="rect">
            <a:avLst/>
          </a:prstGeom>
        </p:spPr>
        <p:txBody>
          <a:bodyPr wrap="none">
            <a:spAutoFit/>
          </a:bodyPr>
          <a:lstStyle/>
          <a:p>
            <a:r>
              <a:rPr lang="zh-TW" altLang="en-US" sz="1400" dirty="0"/>
              <a:t>https://www.ithome.com.tw/news/131230</a:t>
            </a:r>
          </a:p>
        </p:txBody>
      </p:sp>
    </p:spTree>
    <p:extLst>
      <p:ext uri="{BB962C8B-B14F-4D97-AF65-F5344CB8AC3E}">
        <p14:creationId xmlns:p14="http://schemas.microsoft.com/office/powerpoint/2010/main" val="227463754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2">
            <a:extLst>
              <a:ext uri="{FF2B5EF4-FFF2-40B4-BE49-F238E27FC236}">
                <a16:creationId xmlns:a16="http://schemas.microsoft.com/office/drawing/2014/main" id="{1F4520C9-1727-4F33-8915-351CFF2CC958}"/>
              </a:ext>
            </a:extLst>
          </p:cNvPr>
          <p:cNvSpPr>
            <a:spLocks noGrp="1"/>
          </p:cNvSpPr>
          <p:nvPr>
            <p:ph type="title"/>
          </p:nvPr>
        </p:nvSpPr>
        <p:spPr>
          <a:xfrm>
            <a:off x="406081" y="219240"/>
            <a:ext cx="8477280" cy="1152000"/>
          </a:xfrm>
        </p:spPr>
        <p:txBody>
          <a:bodyPr/>
          <a:lstStyle/>
          <a:p>
            <a:r>
              <a:rPr lang="zh-TW" altLang="zh-TW"/>
              <a:t>行政院資安辦協助處理</a:t>
            </a:r>
            <a:endParaRPr lang="zh-TW" altLang="en-US"/>
          </a:p>
        </p:txBody>
      </p:sp>
      <p:sp>
        <p:nvSpPr>
          <p:cNvPr id="4" name="內容版面配置區 3">
            <a:extLst>
              <a:ext uri="{FF2B5EF4-FFF2-40B4-BE49-F238E27FC236}">
                <a16:creationId xmlns:a16="http://schemas.microsoft.com/office/drawing/2014/main" id="{0E483B5A-A3C7-41E1-90B1-713C761C3CCB}"/>
              </a:ext>
            </a:extLst>
          </p:cNvPr>
          <p:cNvSpPr>
            <a:spLocks noGrp="1"/>
          </p:cNvSpPr>
          <p:nvPr>
            <p:ph idx="1"/>
          </p:nvPr>
        </p:nvSpPr>
        <p:spPr>
          <a:xfrm>
            <a:off x="456481" y="1752841"/>
            <a:ext cx="8426880" cy="4419360"/>
          </a:xfrm>
        </p:spPr>
        <p:txBody>
          <a:bodyPr/>
          <a:lstStyle/>
          <a:p>
            <a:pPr marL="0" indent="0">
              <a:buNone/>
              <a:defRPr/>
            </a:pPr>
            <a:r>
              <a:rPr lang="zh-TW" altLang="zh-TW" dirty="0"/>
              <a:t>可以請行政院資安辦協助處理</a:t>
            </a:r>
          </a:p>
          <a:p>
            <a:pPr marL="466567" indent="-466567">
              <a:buFont typeface="+mj-lt"/>
              <a:buAutoNum type="arabicPeriod"/>
              <a:defRPr/>
            </a:pPr>
            <a:r>
              <a:rPr lang="zh-TW" altLang="zh-TW" dirty="0"/>
              <a:t>登入搭配使用一次性密碼（</a:t>
            </a:r>
            <a:r>
              <a:rPr lang="en-US" altLang="zh-TW" dirty="0"/>
              <a:t>One Time Password</a:t>
            </a:r>
            <a:r>
              <a:rPr lang="zh-TW" altLang="zh-TW" dirty="0"/>
              <a:t>，簡稱</a:t>
            </a:r>
            <a:r>
              <a:rPr lang="en-US" altLang="zh-TW" dirty="0"/>
              <a:t>OTP</a:t>
            </a:r>
            <a:r>
              <a:rPr lang="zh-TW" altLang="zh-TW" dirty="0"/>
              <a:t>）攻擊方都需要測錄使用者密碼後遠端登入植入木馬</a:t>
            </a:r>
            <a:r>
              <a:rPr lang="en-US" altLang="zh-TW" dirty="0"/>
              <a:t>, OTP</a:t>
            </a:r>
            <a:r>
              <a:rPr lang="zh-TW" altLang="zh-TW" dirty="0"/>
              <a:t>可根本解決此問題</a:t>
            </a:r>
            <a:r>
              <a:rPr lang="en-US" altLang="zh-TW" dirty="0"/>
              <a:t>,</a:t>
            </a:r>
            <a:r>
              <a:rPr lang="zh-TW" altLang="zh-TW" dirty="0"/>
              <a:t>且最麻煩的防火牆與伺服主機應先採用</a:t>
            </a:r>
          </a:p>
          <a:p>
            <a:pPr marL="0" indent="0">
              <a:buNone/>
              <a:defRPr/>
            </a:pPr>
            <a:r>
              <a:rPr lang="zh-TW" altLang="zh-TW" dirty="0"/>
              <a:t>郵件系統也可以裝</a:t>
            </a:r>
            <a:r>
              <a:rPr lang="en-US" altLang="zh-TW" dirty="0"/>
              <a:t> OTP</a:t>
            </a:r>
            <a:endParaRPr lang="zh-TW" altLang="zh-TW" dirty="0"/>
          </a:p>
        </p:txBody>
      </p:sp>
      <p:pic>
        <p:nvPicPr>
          <p:cNvPr id="69636" name="Picture 4">
            <a:extLst>
              <a:ext uri="{FF2B5EF4-FFF2-40B4-BE49-F238E27FC236}">
                <a16:creationId xmlns:a16="http://schemas.microsoft.com/office/drawing/2014/main" id="{59A2602D-BDD7-4A50-84BC-6707A3E977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64001" y="4539241"/>
            <a:ext cx="3758400" cy="124128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D82BCF-6910-4056-8A87-3E7A1CB6233B}"/>
              </a:ext>
            </a:extLst>
          </p:cNvPr>
          <p:cNvSpPr>
            <a:spLocks noGrp="1"/>
          </p:cNvSpPr>
          <p:nvPr>
            <p:ph type="title"/>
          </p:nvPr>
        </p:nvSpPr>
        <p:spPr/>
        <p:txBody>
          <a:bodyPr/>
          <a:lstStyle/>
          <a:p>
            <a:r>
              <a:rPr lang="en-US" altLang="zh-TW" dirty="0"/>
              <a:t>IoT </a:t>
            </a:r>
            <a:r>
              <a:rPr lang="zh-TW" altLang="en-US" dirty="0"/>
              <a:t>監控設備</a:t>
            </a:r>
          </a:p>
        </p:txBody>
      </p:sp>
      <p:sp>
        <p:nvSpPr>
          <p:cNvPr id="3" name="內容版面配置區 2">
            <a:extLst>
              <a:ext uri="{FF2B5EF4-FFF2-40B4-BE49-F238E27FC236}">
                <a16:creationId xmlns:a16="http://schemas.microsoft.com/office/drawing/2014/main" id="{7A71BE91-19E6-480F-BEF8-6DD09AF25E99}"/>
              </a:ext>
            </a:extLst>
          </p:cNvPr>
          <p:cNvSpPr>
            <a:spLocks noGrp="1"/>
          </p:cNvSpPr>
          <p:nvPr>
            <p:ph idx="1"/>
          </p:nvPr>
        </p:nvSpPr>
        <p:spPr>
          <a:xfrm>
            <a:off x="457200" y="1222425"/>
            <a:ext cx="8229600" cy="5102175"/>
          </a:xfrm>
        </p:spPr>
        <p:txBody>
          <a:bodyPr/>
          <a:lstStyle/>
          <a:p>
            <a:r>
              <a:rPr lang="zh-TW" altLang="en-US" dirty="0"/>
              <a:t>教學</a:t>
            </a:r>
            <a:r>
              <a:rPr lang="en-US" altLang="zh-TW" dirty="0"/>
              <a:t>/</a:t>
            </a:r>
            <a:r>
              <a:rPr lang="zh-TW" altLang="en-US" dirty="0"/>
              <a:t>衛教</a:t>
            </a:r>
            <a:r>
              <a:rPr lang="en-US" altLang="zh-TW" dirty="0"/>
              <a:t>/</a:t>
            </a:r>
            <a:r>
              <a:rPr lang="zh-TW" altLang="en-US" dirty="0"/>
              <a:t>復健</a:t>
            </a:r>
            <a:r>
              <a:rPr lang="en-US" altLang="zh-TW" dirty="0"/>
              <a:t>/</a:t>
            </a:r>
            <a:r>
              <a:rPr lang="zh-TW" altLang="en-US" dirty="0"/>
              <a:t>監控</a:t>
            </a:r>
            <a:endParaRPr lang="en-US" altLang="zh-TW" dirty="0"/>
          </a:p>
          <a:p>
            <a:pPr lvl="1"/>
            <a:r>
              <a:rPr lang="en-US" altLang="zh-TW" dirty="0" err="1"/>
              <a:t>OpenPose</a:t>
            </a:r>
            <a:endParaRPr lang="en-US" altLang="zh-TW" dirty="0"/>
          </a:p>
          <a:p>
            <a:pPr lvl="1"/>
            <a:r>
              <a:rPr lang="en-US" altLang="zh-TW" dirty="0"/>
              <a:t>AR/VR</a:t>
            </a:r>
          </a:p>
          <a:p>
            <a:pPr lvl="1"/>
            <a:r>
              <a:rPr lang="en-US" altLang="zh-TW" dirty="0"/>
              <a:t>RPPG</a:t>
            </a:r>
          </a:p>
          <a:p>
            <a:endParaRPr lang="zh-TW" altLang="en-US" dirty="0"/>
          </a:p>
        </p:txBody>
      </p:sp>
      <p:pic>
        <p:nvPicPr>
          <p:cNvPr id="5" name="圖片 4">
            <a:extLst>
              <a:ext uri="{FF2B5EF4-FFF2-40B4-BE49-F238E27FC236}">
                <a16:creationId xmlns:a16="http://schemas.microsoft.com/office/drawing/2014/main" id="{9B4F0321-4EC6-4581-852F-5F4810D450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91880" y="3054417"/>
            <a:ext cx="5544616" cy="3638622"/>
          </a:xfrm>
          <a:prstGeom prst="rect">
            <a:avLst/>
          </a:prstGeom>
          <a:ln>
            <a:noFill/>
          </a:ln>
          <a:effectLst>
            <a:softEdge rad="112500"/>
          </a:effectLst>
        </p:spPr>
      </p:pic>
      <p:sp>
        <p:nvSpPr>
          <p:cNvPr id="7" name="文字方塊 6">
            <a:extLst>
              <a:ext uri="{FF2B5EF4-FFF2-40B4-BE49-F238E27FC236}">
                <a16:creationId xmlns:a16="http://schemas.microsoft.com/office/drawing/2014/main" id="{78B3BCC3-78C8-4919-9506-0C44A62BED97}"/>
              </a:ext>
            </a:extLst>
          </p:cNvPr>
          <p:cNvSpPr txBox="1"/>
          <p:nvPr/>
        </p:nvSpPr>
        <p:spPr>
          <a:xfrm>
            <a:off x="5561856" y="6550223"/>
            <a:ext cx="3582144" cy="307777"/>
          </a:xfrm>
          <a:prstGeom prst="rect">
            <a:avLst/>
          </a:prstGeom>
          <a:noFill/>
        </p:spPr>
        <p:txBody>
          <a:bodyPr wrap="square">
            <a:spAutoFit/>
          </a:bodyPr>
          <a:lstStyle/>
          <a:p>
            <a:r>
              <a:rPr lang="zh-TW" altLang="en-US" sz="1400" dirty="0">
                <a:solidFill>
                  <a:schemeClr val="bg1">
                    <a:lumMod val="50000"/>
                  </a:schemeClr>
                </a:solidFill>
              </a:rPr>
              <a:t>https://cmu-perceptual-computing-lab.github.io</a:t>
            </a:r>
          </a:p>
        </p:txBody>
      </p:sp>
      <p:pic>
        <p:nvPicPr>
          <p:cNvPr id="8" name="圖片 7">
            <a:extLst>
              <a:ext uri="{FF2B5EF4-FFF2-40B4-BE49-F238E27FC236}">
                <a16:creationId xmlns:a16="http://schemas.microsoft.com/office/drawing/2014/main" id="{75CC2CC4-EB64-46A0-8170-84FD63FD94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849" y="3005974"/>
            <a:ext cx="2664296" cy="3687065"/>
          </a:xfrm>
          <a:prstGeom prst="rect">
            <a:avLst/>
          </a:prstGeom>
          <a:ln>
            <a:noFill/>
          </a:ln>
          <a:effectLst>
            <a:softEdge rad="112500"/>
          </a:effectLst>
        </p:spPr>
      </p:pic>
      <p:pic>
        <p:nvPicPr>
          <p:cNvPr id="11" name="圖片 10">
            <a:extLst>
              <a:ext uri="{FF2B5EF4-FFF2-40B4-BE49-F238E27FC236}">
                <a16:creationId xmlns:a16="http://schemas.microsoft.com/office/drawing/2014/main" id="{D0ED1C54-2514-4E7B-8FEF-5A165DA88F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0072" y="1139735"/>
            <a:ext cx="3772315" cy="1991034"/>
          </a:xfrm>
          <a:prstGeom prst="rect">
            <a:avLst/>
          </a:prstGeom>
          <a:ln>
            <a:noFill/>
          </a:ln>
          <a:effectLst>
            <a:softEdge rad="112500"/>
          </a:effectLst>
        </p:spPr>
      </p:pic>
    </p:spTree>
    <p:extLst>
      <p:ext uri="{BB962C8B-B14F-4D97-AF65-F5344CB8AC3E}">
        <p14:creationId xmlns:p14="http://schemas.microsoft.com/office/powerpoint/2010/main" val="283912374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Multi-factor authentication</a:t>
            </a:r>
            <a:endParaRPr lang="zh-TW" altLang="en-US" dirty="0"/>
          </a:p>
        </p:txBody>
      </p:sp>
      <p:sp>
        <p:nvSpPr>
          <p:cNvPr id="4" name="內容版面配置區 3"/>
          <p:cNvSpPr>
            <a:spLocks noGrp="1"/>
          </p:cNvSpPr>
          <p:nvPr>
            <p:ph idx="1"/>
          </p:nvPr>
        </p:nvSpPr>
        <p:spPr>
          <a:xfrm>
            <a:off x="4788024" y="1371600"/>
            <a:ext cx="3960440" cy="4953000"/>
          </a:xfrm>
        </p:spPr>
        <p:txBody>
          <a:bodyPr/>
          <a:lstStyle/>
          <a:p>
            <a:r>
              <a:rPr lang="en-US" altLang="zh-TW" dirty="0"/>
              <a:t>Account/password</a:t>
            </a:r>
          </a:p>
          <a:p>
            <a:r>
              <a:rPr lang="en-US" altLang="zh-TW" dirty="0"/>
              <a:t>Face</a:t>
            </a:r>
          </a:p>
          <a:p>
            <a:r>
              <a:rPr lang="en-US" altLang="zh-TW" dirty="0"/>
              <a:t>Finger printer</a:t>
            </a:r>
          </a:p>
          <a:p>
            <a:r>
              <a:rPr lang="en-US" altLang="zh-TW" dirty="0"/>
              <a:t>Certification card</a:t>
            </a:r>
          </a:p>
          <a:p>
            <a:endParaRPr lang="en-US" altLang="zh-TW" dirty="0"/>
          </a:p>
          <a:p>
            <a:r>
              <a:rPr lang="en-US" altLang="zh-TW" dirty="0"/>
              <a:t>Mutual Authentication</a:t>
            </a:r>
            <a:endParaRPr lang="zh-TW" altLang="en-US" dirty="0"/>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925" y="3645024"/>
            <a:ext cx="3974913" cy="2543944"/>
          </a:xfrm>
          <a:prstGeom prst="rect">
            <a:avLst/>
          </a:prstGeom>
        </p:spPr>
      </p:pic>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5925" y="1556792"/>
            <a:ext cx="4120631" cy="1916236"/>
          </a:xfrm>
          <a:prstGeom prst="rect">
            <a:avLst/>
          </a:prstGeom>
        </p:spPr>
      </p:pic>
      <p:sp>
        <p:nvSpPr>
          <p:cNvPr id="7" name="矩形 6"/>
          <p:cNvSpPr/>
          <p:nvPr/>
        </p:nvSpPr>
        <p:spPr>
          <a:xfrm>
            <a:off x="7256239" y="6546793"/>
            <a:ext cx="1887761" cy="307777"/>
          </a:xfrm>
          <a:prstGeom prst="rect">
            <a:avLst/>
          </a:prstGeom>
        </p:spPr>
        <p:txBody>
          <a:bodyPr wrap="none">
            <a:spAutoFit/>
          </a:bodyPr>
          <a:lstStyle/>
          <a:p>
            <a:r>
              <a:rPr lang="zh-TW" altLang="en-US" sz="1400" dirty="0"/>
              <a:t>https://www.cmoney.tw</a:t>
            </a:r>
          </a:p>
        </p:txBody>
      </p:sp>
    </p:spTree>
    <p:extLst>
      <p:ext uri="{BB962C8B-B14F-4D97-AF65-F5344CB8AC3E}">
        <p14:creationId xmlns:p14="http://schemas.microsoft.com/office/powerpoint/2010/main" val="372549485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mj-lt"/>
                <a:ea typeface="標楷體" panose="03000509000000000000" pitchFamily="65" charset="-120"/>
              </a:rPr>
              <a:t>Smart patient room</a:t>
            </a:r>
            <a:endParaRPr lang="zh-TW" altLang="en-US" dirty="0">
              <a:latin typeface="+mj-lt"/>
            </a:endParaRPr>
          </a:p>
        </p:txBody>
      </p:sp>
      <p:pic>
        <p:nvPicPr>
          <p:cNvPr id="7" name="image2.png">
            <a:extLst>
              <a:ext uri="{FF2B5EF4-FFF2-40B4-BE49-F238E27FC236}">
                <a16:creationId xmlns:a16="http://schemas.microsoft.com/office/drawing/2014/main" id="{75B96969-A2A7-44E3-A8E5-7966CAF8523F}"/>
              </a:ext>
            </a:extLst>
          </p:cNvPr>
          <p:cNvPicPr/>
          <p:nvPr/>
        </p:nvPicPr>
        <p:blipFill>
          <a:blip r:embed="rId2" cstate="email">
            <a:extLst>
              <a:ext uri="{28A0092B-C50C-407E-A947-70E740481C1C}">
                <a14:useLocalDpi xmlns:a14="http://schemas.microsoft.com/office/drawing/2010/main"/>
              </a:ext>
            </a:extLst>
          </a:blip>
          <a:stretch>
            <a:fillRect/>
          </a:stretch>
        </p:blipFill>
        <p:spPr>
          <a:xfrm>
            <a:off x="137952" y="1484784"/>
            <a:ext cx="8856984" cy="4967758"/>
          </a:xfrm>
          <a:prstGeom prst="rect">
            <a:avLst/>
          </a:prstGeom>
          <a:ln>
            <a:noFill/>
          </a:ln>
          <a:effectLst>
            <a:softEdge rad="112500"/>
          </a:effectLst>
        </p:spPr>
      </p:pic>
    </p:spTree>
    <p:extLst>
      <p:ext uri="{BB962C8B-B14F-4D97-AF65-F5344CB8AC3E}">
        <p14:creationId xmlns:p14="http://schemas.microsoft.com/office/powerpoint/2010/main" val="154563153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PKI solution</a:t>
            </a:r>
            <a:endParaRPr lang="zh-TW" altLang="en-US" dirty="0">
              <a:latin typeface="+mj-lt"/>
            </a:endParaRPr>
          </a:p>
        </p:txBody>
      </p:sp>
      <p:pic>
        <p:nvPicPr>
          <p:cNvPr id="3" name="Picture 2" descr="E:\Documents and Settings\ZengHuanSong\My Documents\研究所\論文\圖片\階層式公開金鑰基礎建設與權限管理基礎建設架構、伺服器與IoT 裝置關係.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4273" y="1268760"/>
            <a:ext cx="7964341" cy="54726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6" name="Picture 2" descr="IoTAttrSerialNumbe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7504" y="2238598"/>
            <a:ext cx="2880320" cy="165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31696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Complete &amp; Lightweight Authentication</a:t>
            </a:r>
            <a:endParaRPr lang="zh-TW" altLang="en-US" dirty="0">
              <a:latin typeface="+mj-lt"/>
            </a:endParaRPr>
          </a:p>
        </p:txBody>
      </p:sp>
      <p:pic>
        <p:nvPicPr>
          <p:cNvPr id="3" name="圖片 2" descr="一張含有 文字, 音樂 的圖片&#10;&#10;自動產生的描述">
            <a:extLst>
              <a:ext uri="{FF2B5EF4-FFF2-40B4-BE49-F238E27FC236}">
                <a16:creationId xmlns:a16="http://schemas.microsoft.com/office/drawing/2014/main" id="{48275EE2-89B5-4D12-97F8-88626FA9F3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916832"/>
            <a:ext cx="8197472" cy="3744416"/>
          </a:xfrm>
          <a:prstGeom prst="rect">
            <a:avLst/>
          </a:prstGeom>
        </p:spPr>
      </p:pic>
    </p:spTree>
    <p:extLst>
      <p:ext uri="{BB962C8B-B14F-4D97-AF65-F5344CB8AC3E}">
        <p14:creationId xmlns:p14="http://schemas.microsoft.com/office/powerpoint/2010/main" val="269066640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標題 1"/>
          <p:cNvSpPr>
            <a:spLocks noGrp="1"/>
          </p:cNvSpPr>
          <p:nvPr>
            <p:ph type="title"/>
          </p:nvPr>
        </p:nvSpPr>
        <p:spPr>
          <a:xfrm>
            <a:off x="251520" y="0"/>
            <a:ext cx="8892479" cy="1143000"/>
          </a:xfrm>
        </p:spPr>
        <p:txBody>
          <a:bodyPr/>
          <a:lstStyle/>
          <a:p>
            <a:r>
              <a:rPr lang="en-US" altLang="zh-TW" sz="4200" dirty="0"/>
              <a:t>Lightweight Authentication structure</a:t>
            </a:r>
            <a:endParaRPr lang="zh-TW" altLang="en-US" sz="4200" dirty="0">
              <a:ea typeface="標楷體" pitchFamily="65" charset="-120"/>
            </a:endParaRPr>
          </a:p>
        </p:txBody>
      </p:sp>
      <p:sp>
        <p:nvSpPr>
          <p:cNvPr id="4" name="頁尾版面配置區 3"/>
          <p:cNvSpPr>
            <a:spLocks noGrp="1"/>
          </p:cNvSpPr>
          <p:nvPr>
            <p:ph type="ftr" sz="quarter" idx="4294967295"/>
          </p:nvPr>
        </p:nvSpPr>
        <p:spPr/>
        <p:txBody>
          <a:bodyPr/>
          <a:lstStyle/>
          <a:p>
            <a:pPr>
              <a:defRPr/>
            </a:pPr>
            <a:endParaRPr lang="zh-TW" altLang="en-US" dirty="0"/>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197</a:t>
            </a:fld>
            <a:endParaRPr lang="zh-TW" altLang="en-US" dirty="0"/>
          </a:p>
        </p:txBody>
      </p:sp>
      <p:pic>
        <p:nvPicPr>
          <p:cNvPr id="3074" name="Picture 2" descr="E:\Documents and Settings\ZengHuanSong\My Documents\研究所\論文\圖片\物聯網裝置與授權伺服器端產生Session Key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520" y="1628800"/>
            <a:ext cx="8639000" cy="45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7050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TLS 1.2 Encrypted channel</a:t>
            </a:r>
            <a:endParaRPr lang="zh-TW" altLang="en-US" dirty="0">
              <a:latin typeface="+mj-lt"/>
            </a:endParaRPr>
          </a:p>
        </p:txBody>
      </p:sp>
      <p:pic>
        <p:nvPicPr>
          <p:cNvPr id="5122" name="Picture 2" descr="WireShark_20200617-0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4532" y="1772816"/>
            <a:ext cx="8623824"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60711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標題 1"/>
          <p:cNvSpPr>
            <a:spLocks noGrp="1"/>
          </p:cNvSpPr>
          <p:nvPr>
            <p:ph type="title"/>
          </p:nvPr>
        </p:nvSpPr>
        <p:spPr>
          <a:xfrm>
            <a:off x="428625" y="0"/>
            <a:ext cx="8247831" cy="1143000"/>
          </a:xfrm>
        </p:spPr>
        <p:txBody>
          <a:bodyPr/>
          <a:lstStyle/>
          <a:p>
            <a:r>
              <a:rPr lang="en-US" altLang="zh-TW" sz="4000" dirty="0"/>
              <a:t>Complete Authentication</a:t>
            </a:r>
            <a:endParaRPr lang="zh-TW" altLang="en-US" sz="3800" dirty="0">
              <a:latin typeface="標楷體" pitchFamily="65" charset="-120"/>
              <a:ea typeface="標楷體" pitchFamily="65" charset="-120"/>
            </a:endParaRPr>
          </a:p>
        </p:txBody>
      </p:sp>
      <p:sp>
        <p:nvSpPr>
          <p:cNvPr id="4" name="頁尾版面配置區 3"/>
          <p:cNvSpPr>
            <a:spLocks noGrp="1"/>
          </p:cNvSpPr>
          <p:nvPr>
            <p:ph type="ftr" sz="quarter" idx="4294967295"/>
          </p:nvPr>
        </p:nvSpPr>
        <p:spPr/>
        <p:txBody>
          <a:bodyPr/>
          <a:lstStyle/>
          <a:p>
            <a:pPr>
              <a:defRPr/>
            </a:pPr>
            <a:r>
              <a:rPr lang="en-US" altLang="zh-TW"/>
              <a:t>/22</a:t>
            </a:r>
            <a:endParaRPr lang="zh-TW" altLang="en-US"/>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199</a:t>
            </a:fld>
            <a:endParaRPr lang="zh-TW" altLang="en-US" dirty="0"/>
          </a:p>
        </p:txBody>
      </p:sp>
      <p:pic>
        <p:nvPicPr>
          <p:cNvPr id="4098" name="Picture 2" descr="E:\Documents and Settings\ZengHuanSong\My Documents\研究所\論文\圖片\物聯網裝置與授權伺服器端完整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17" y="1700808"/>
            <a:ext cx="9049187"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28683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標題 1"/>
          <p:cNvSpPr>
            <a:spLocks noGrp="1"/>
          </p:cNvSpPr>
          <p:nvPr>
            <p:ph type="title"/>
          </p:nvPr>
        </p:nvSpPr>
        <p:spPr>
          <a:xfrm>
            <a:off x="179513" y="0"/>
            <a:ext cx="8496944" cy="1143000"/>
          </a:xfrm>
        </p:spPr>
        <p:txBody>
          <a:bodyPr/>
          <a:lstStyle/>
          <a:p>
            <a:r>
              <a:rPr lang="en-US" altLang="zh-TW" sz="4000" dirty="0"/>
              <a:t>Lightweight Authentication</a:t>
            </a:r>
            <a:endParaRPr lang="zh-TW" altLang="en-US" sz="3800" dirty="0">
              <a:ea typeface="標楷體" pitchFamily="65" charset="-120"/>
            </a:endParaRPr>
          </a:p>
        </p:txBody>
      </p:sp>
      <p:pic>
        <p:nvPicPr>
          <p:cNvPr id="7" name="Picture 2" descr="E:\Documents and Settings\ZengHuanSong\My Documents\研究所\論文\圖片\物聯網裝置與授權伺服器端隨機數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1916831"/>
            <a:ext cx="9078252" cy="400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04997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FHIR</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149080"/>
            <a:ext cx="9158044" cy="2028187"/>
          </a:xfrm>
          <a:prstGeom prst="rect">
            <a:avLst/>
          </a:prstGeom>
          <a:ln>
            <a:noFill/>
          </a:ln>
          <a:effectLst>
            <a:softEdge rad="112500"/>
          </a:effectLst>
        </p:spPr>
      </p:pic>
    </p:spTree>
    <p:extLst>
      <p:ext uri="{BB962C8B-B14F-4D97-AF65-F5344CB8AC3E}">
        <p14:creationId xmlns:p14="http://schemas.microsoft.com/office/powerpoint/2010/main" val="380191801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From </a:t>
            </a:r>
            <a:r>
              <a:rPr lang="en-US" altLang="zh-TW" dirty="0" err="1"/>
              <a:t>ICD</a:t>
            </a:r>
            <a:r>
              <a:rPr lang="en-US" altLang="zh-TW" dirty="0"/>
              <a:t> to </a:t>
            </a:r>
            <a:r>
              <a:rPr lang="en-US" altLang="zh-TW" dirty="0" err="1"/>
              <a:t>FHIR</a:t>
            </a:r>
            <a:endParaRPr lang="zh-TW" altLang="en-US" dirty="0"/>
          </a:p>
        </p:txBody>
      </p:sp>
      <p:pic>
        <p:nvPicPr>
          <p:cNvPr id="4" name="內容版面配置區 3" descr="http://www.tpms.org.tw/wp-content/uploads/2018/01/%E5%BF%AB%E9%80%9F%E5%81%A5%E5%BA%B7%E7%85%A7%E8%AD%B7%E4%BA%92%E9%80%9A%E8%B3%87%E6%BA%90-FHIR_3.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79512" y="1772816"/>
            <a:ext cx="8784976" cy="4392488"/>
          </a:xfrm>
          <a:prstGeom prst="rect">
            <a:avLst/>
          </a:prstGeom>
          <a:ln>
            <a:noFill/>
          </a:ln>
          <a:effectLst>
            <a:softEdge rad="112500"/>
          </a:effectLst>
        </p:spPr>
      </p:pic>
    </p:spTree>
    <p:extLst>
      <p:ext uri="{BB962C8B-B14F-4D97-AF65-F5344CB8AC3E}">
        <p14:creationId xmlns:p14="http://schemas.microsoft.com/office/powerpoint/2010/main" val="94290726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940152" y="304800"/>
            <a:ext cx="2735536" cy="2044080"/>
          </a:xfrm>
        </p:spPr>
        <p:txBody>
          <a:bodyPr/>
          <a:lstStyle/>
          <a:p>
            <a:pPr algn="l"/>
            <a:r>
              <a:rPr lang="en-US" altLang="zh-TW" dirty="0"/>
              <a:t>FHIR</a:t>
            </a:r>
            <a:br>
              <a:rPr lang="en-US" altLang="zh-TW" dirty="0"/>
            </a:br>
            <a:r>
              <a:rPr lang="en-US" altLang="zh-TW" dirty="0"/>
              <a:t>5 Levels</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8631" y="44624"/>
            <a:ext cx="5747505" cy="6813376"/>
          </a:xfrm>
          <a:prstGeom prst="rect">
            <a:avLst/>
          </a:prstGeom>
          <a:noFill/>
          <a:ln>
            <a:noFill/>
          </a:ln>
        </p:spPr>
      </p:pic>
    </p:spTree>
    <p:extLst>
      <p:ext uri="{BB962C8B-B14F-4D97-AF65-F5344CB8AC3E}">
        <p14:creationId xmlns:p14="http://schemas.microsoft.com/office/powerpoint/2010/main" val="144457653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2756" y="127114"/>
            <a:ext cx="8218488" cy="637590"/>
          </a:xfrm>
        </p:spPr>
        <p:txBody>
          <a:bodyPr/>
          <a:lstStyle/>
          <a:p>
            <a:r>
              <a:rPr lang="en-US" altLang="zh-TW" dirty="0"/>
              <a:t>6.1.0 FHIR Security</a:t>
            </a:r>
            <a:endParaRPr lang="zh-TW" altLang="en-US" dirty="0"/>
          </a:p>
        </p:txBody>
      </p:sp>
      <p:sp>
        <p:nvSpPr>
          <p:cNvPr id="3" name="內容版面配置區 2"/>
          <p:cNvSpPr>
            <a:spLocks noGrp="1"/>
          </p:cNvSpPr>
          <p:nvPr>
            <p:ph idx="1"/>
          </p:nvPr>
        </p:nvSpPr>
        <p:spPr>
          <a:xfrm>
            <a:off x="0" y="781606"/>
            <a:ext cx="9144000" cy="6031770"/>
          </a:xfrm>
        </p:spPr>
        <p:txBody>
          <a:bodyPr/>
          <a:lstStyle/>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Time Keeping - all clocks should be synchronized using NTP/SNTP, and the design of the system should be robust against a system clock with the wrong value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2"/>
              </a:rPr>
              <a:t>Communications Security</a:t>
            </a:r>
            <a:r>
              <a:rPr lang="zh-TW" altLang="zh-TW" sz="1500" dirty="0">
                <a:solidFill>
                  <a:srgbClr val="333333"/>
                </a:solidFill>
                <a:latin typeface="Verdana" panose="020B0604030504040204" pitchFamily="34" charset="0"/>
                <a:ea typeface="Helvetica Neue"/>
              </a:rPr>
              <a:t> - all exchange of production data should be secured using TLS</a:t>
            </a:r>
            <a:endParaRPr lang="en-US" altLang="zh-TW" sz="1500" dirty="0">
              <a:solidFill>
                <a:srgbClr val="333333"/>
              </a:solidFill>
              <a:latin typeface="Verdana" panose="020B0604030504040204" pitchFamily="34" charset="0"/>
              <a:ea typeface="Helvetica Neue"/>
            </a:endParaRP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3"/>
              </a:rPr>
              <a:t>Authentication</a:t>
            </a:r>
            <a:r>
              <a:rPr lang="zh-TW" altLang="zh-TW" sz="1500" dirty="0">
                <a:solidFill>
                  <a:srgbClr val="333333"/>
                </a:solidFill>
                <a:latin typeface="Verdana" panose="020B0604030504040204" pitchFamily="34" charset="0"/>
                <a:ea typeface="Helvetica Neue"/>
              </a:rPr>
              <a:t> - Users/Clients must be authenticated. For web-centric, OAuth is recommended. When using OAuth, a profile of OAuth will be needed. Consider use of </a:t>
            </a:r>
            <a:r>
              <a:rPr lang="zh-TW" altLang="zh-TW" sz="1500" dirty="0">
                <a:solidFill>
                  <a:srgbClr val="428BCA"/>
                </a:solidFill>
                <a:latin typeface="Verdana" panose="020B0604030504040204" pitchFamily="34" charset="0"/>
                <a:ea typeface="Helvetica Neue"/>
                <a:hlinkClick r:id="rId4"/>
              </a:rPr>
              <a:t>Smart-On-FHIR</a:t>
            </a:r>
            <a:r>
              <a:rPr lang="zh-TW" altLang="zh-TW" sz="1500" dirty="0">
                <a:solidFill>
                  <a:srgbClr val="333333"/>
                </a:solidFill>
                <a:latin typeface="Verdana" panose="020B0604030504040204" pitchFamily="34" charset="0"/>
                <a:ea typeface="Helvetica Neue"/>
              </a:rPr>
              <a:t> where appropriate.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5"/>
              </a:rPr>
              <a:t>Authorization/Access Control</a:t>
            </a:r>
            <a:r>
              <a:rPr lang="zh-TW" altLang="zh-TW" sz="1500" dirty="0">
                <a:solidFill>
                  <a:srgbClr val="333333"/>
                </a:solidFill>
                <a:latin typeface="Verdana" panose="020B0604030504040204" pitchFamily="34" charset="0"/>
                <a:ea typeface="Helvetica Neue"/>
              </a:rPr>
              <a:t> - FHIR defines a Security Label infrastructure to support access control management. FHIR may also define a set of resources to administer access control management, but does not define any at present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6"/>
              </a:rPr>
              <a:t>Audit</a:t>
            </a:r>
            <a:r>
              <a:rPr lang="zh-TW" altLang="zh-TW" sz="1500" dirty="0">
                <a:solidFill>
                  <a:srgbClr val="333333"/>
                </a:solidFill>
                <a:latin typeface="Verdana" panose="020B0604030504040204" pitchFamily="34" charset="0"/>
                <a:ea typeface="Helvetica Neue"/>
              </a:rPr>
              <a:t> - FHIR defines </a:t>
            </a:r>
            <a:r>
              <a:rPr lang="zh-TW" altLang="zh-TW" sz="1500" dirty="0">
                <a:solidFill>
                  <a:srgbClr val="428BCA"/>
                </a:solidFill>
                <a:latin typeface="Verdana" panose="020B0604030504040204" pitchFamily="34" charset="0"/>
                <a:ea typeface="Helvetica Neue"/>
                <a:hlinkClick r:id="rId7"/>
              </a:rPr>
              <a:t>provenance</a:t>
            </a:r>
            <a:r>
              <a:rPr lang="zh-TW" altLang="zh-TW" sz="1500" dirty="0">
                <a:solidFill>
                  <a:srgbClr val="333333"/>
                </a:solidFill>
                <a:latin typeface="Verdana" panose="020B0604030504040204" pitchFamily="34" charset="0"/>
                <a:ea typeface="Helvetica Neue"/>
              </a:rPr>
              <a:t> and </a:t>
            </a:r>
            <a:r>
              <a:rPr lang="zh-TW" altLang="zh-TW" sz="1500" dirty="0">
                <a:solidFill>
                  <a:srgbClr val="428BCA"/>
                </a:solidFill>
                <a:latin typeface="Verdana" panose="020B0604030504040204" pitchFamily="34" charset="0"/>
                <a:ea typeface="Helvetica Neue"/>
                <a:hlinkClick r:id="rId8"/>
              </a:rPr>
              <a:t>audit event</a:t>
            </a:r>
            <a:r>
              <a:rPr lang="zh-TW" altLang="zh-TW" sz="1500" dirty="0">
                <a:solidFill>
                  <a:srgbClr val="333333"/>
                </a:solidFill>
                <a:latin typeface="Verdana" panose="020B0604030504040204" pitchFamily="34" charset="0"/>
                <a:ea typeface="Helvetica Neue"/>
              </a:rPr>
              <a:t> resources suitable for tracking the origins, authorship, history, status, and access of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9"/>
              </a:rPr>
              <a:t>Digital Signatures</a:t>
            </a:r>
            <a:r>
              <a:rPr lang="zh-TW" altLang="zh-TW" sz="1500" dirty="0">
                <a:solidFill>
                  <a:srgbClr val="333333"/>
                </a:solidFill>
                <a:latin typeface="Verdana" panose="020B0604030504040204" pitchFamily="34" charset="0"/>
                <a:ea typeface="Helvetica Neue"/>
              </a:rPr>
              <a:t> - FHIR includes several specifically reserved locations for digital signatures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0"/>
              </a:rPr>
              <a:t>Attachments</a:t>
            </a:r>
            <a:r>
              <a:rPr lang="zh-TW" altLang="zh-TW" sz="1500" dirty="0">
                <a:solidFill>
                  <a:srgbClr val="333333"/>
                </a:solidFill>
                <a:latin typeface="Verdana" panose="020B0604030504040204" pitchFamily="34" charset="0"/>
                <a:ea typeface="Helvetica Neue"/>
              </a:rPr>
              <a:t> - FHIR allows for binary resources and attachments. These have their own concerns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1"/>
              </a:rPr>
              <a:t>Labels</a:t>
            </a:r>
            <a:r>
              <a:rPr lang="zh-TW" altLang="zh-TW" sz="1500" dirty="0">
                <a:solidFill>
                  <a:srgbClr val="333333"/>
                </a:solidFill>
                <a:latin typeface="Verdana" panose="020B0604030504040204" pitchFamily="34" charset="0"/>
                <a:ea typeface="Helvetica Neue"/>
              </a:rPr>
              <a:t> - FHIR allows for set of security related tags that affect the way resources are handled</a:t>
            </a:r>
          </a:p>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Data Management Policies - FHIR defines a set of capabilities to support data exchange. Not all the capabilities that FHIR enables may be appropriate or legal for use in some combinations of context and jurisdiction (e.g. HIPAA, GDPR). It is the responsibility of implementers to ensure that relevant regulations and other requirements are met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Narrative</a:t>
            </a:r>
            <a:r>
              <a:rPr lang="zh-TW" altLang="zh-TW" sz="1500" dirty="0">
                <a:solidFill>
                  <a:srgbClr val="333333"/>
                </a:solidFill>
                <a:latin typeface="Verdana" panose="020B0604030504040204" pitchFamily="34" charset="0"/>
                <a:ea typeface="Helvetica Neue"/>
              </a:rPr>
              <a:t> - Care must be taken when displaying the narrative from FHIR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Input Validation</a:t>
            </a:r>
            <a:r>
              <a:rPr lang="zh-TW" altLang="zh-TW" sz="1500" dirty="0">
                <a:solidFill>
                  <a:srgbClr val="333333"/>
                </a:solidFill>
                <a:latin typeface="Verdana" panose="020B0604030504040204" pitchFamily="34" charset="0"/>
                <a:ea typeface="Helvetica Neue"/>
              </a:rPr>
              <a:t> - Validate all input received from other actors to assure the data is well formed and does not contain content that would cause unwanted system behaviour. Testing ensures that the input is not susceptible to data input validation errors by using techniques such as fuzzing, invalid input attacks, and injection attacks.</a:t>
            </a:r>
            <a:endParaRPr lang="zh-TW" altLang="zh-TW" sz="1500" dirty="0">
              <a:solidFill>
                <a:srgbClr val="333333"/>
              </a:solidFill>
              <a:ea typeface="Helvetica Neue"/>
            </a:endParaRPr>
          </a:p>
        </p:txBody>
      </p:sp>
      <p:sp>
        <p:nvSpPr>
          <p:cNvPr id="5" name="Rectangle 3"/>
          <p:cNvSpPr>
            <a:spLocks noChangeArrowheads="1"/>
          </p:cNvSpPr>
          <p:nvPr/>
        </p:nvSpPr>
        <p:spPr bwMode="auto">
          <a:xfrm>
            <a:off x="0" y="-109312"/>
            <a:ext cx="184731" cy="2186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793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900" b="0" i="0" u="none" strike="noStrike" cap="none" normalizeH="0" baseline="0" dirty="0">
              <a:ln>
                <a:noFill/>
              </a:ln>
              <a:solidFill>
                <a:srgbClr val="428BCA"/>
              </a:solidFill>
              <a:effectLst/>
              <a:latin typeface="Verdana" panose="020B0604030504040204" pitchFamily="34" charset="0"/>
              <a:ea typeface="Helvetica Neue"/>
            </a:endParaRPr>
          </a:p>
        </p:txBody>
      </p:sp>
      <p:pic>
        <p:nvPicPr>
          <p:cNvPr id="16388" name="Picture 4" descr="http://hl7.org/fhir/R4/external.png">
            <a:hlinkClick r:id="rId4"/>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704513" y="-544513"/>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8725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EEC -&gt; FHIR Exchange Center</a:t>
            </a:r>
            <a:endParaRPr lang="zh-TW" altLang="en-US" dirty="0"/>
          </a:p>
        </p:txBody>
      </p:sp>
      <p:sp>
        <p:nvSpPr>
          <p:cNvPr id="3" name="內容版面配置區 2"/>
          <p:cNvSpPr>
            <a:spLocks noGrp="1"/>
          </p:cNvSpPr>
          <p:nvPr>
            <p:ph idx="1"/>
          </p:nvPr>
        </p:nvSpPr>
        <p:spPr/>
        <p:txBody>
          <a:bodyPr/>
          <a:lstStyle/>
          <a:p>
            <a:r>
              <a:rPr lang="zh-TW" altLang="zh-TW" dirty="0"/>
              <a:t>龐一鳴，</a:t>
            </a:r>
            <a:r>
              <a:rPr lang="en-US" altLang="zh-TW" dirty="0"/>
              <a:t>2021/5/6</a:t>
            </a:r>
            <a:r>
              <a:rPr lang="zh-TW" altLang="zh-TW" dirty="0"/>
              <a:t>在臺灣資安大會上也宣布，將電子病歷交換中心</a:t>
            </a:r>
            <a:r>
              <a:rPr lang="en-US" altLang="zh-TW" dirty="0"/>
              <a:t>EEC</a:t>
            </a:r>
            <a:r>
              <a:rPr lang="zh-TW" altLang="zh-TW" dirty="0"/>
              <a:t>改為</a:t>
            </a:r>
            <a:r>
              <a:rPr lang="en-US" altLang="zh-TW" dirty="0" err="1"/>
              <a:t>FHIR</a:t>
            </a:r>
            <a:r>
              <a:rPr lang="en-US" altLang="zh-TW" dirty="0"/>
              <a:t> </a:t>
            </a:r>
            <a:r>
              <a:rPr lang="zh-TW" altLang="zh-TW" dirty="0"/>
              <a:t>交換中心</a:t>
            </a:r>
            <a:endParaRPr lang="zh-TW" altLang="en-US" dirty="0"/>
          </a:p>
        </p:txBody>
      </p:sp>
      <p:pic>
        <p:nvPicPr>
          <p:cNvPr id="6" name="內容版面配置區 3" descr="https://s4.itho.me/sites/default/files/images/IMG_6549.jp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340768"/>
            <a:ext cx="821848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30896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Next generation FHIR EMR</a:t>
            </a:r>
            <a:endParaRPr lang="zh-TW" altLang="en-US" dirty="0"/>
          </a:p>
        </p:txBody>
      </p:sp>
      <p:pic>
        <p:nvPicPr>
          <p:cNvPr id="7" name="內容版面配置區 6" descr="https://s4.itho.me/sites/default/files/styles/picture_size_large/public/field/image/img_6551_copy.jpg?itok=Ehcd5bOP"/>
          <p:cNvPicPr>
            <a:picLocks noGrp="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245964" y="1484784"/>
            <a:ext cx="8640960" cy="5040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269749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Resource</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01948" y="2615210"/>
            <a:ext cx="8928992" cy="4233256"/>
          </a:xfrm>
          <a:prstGeom prst="rect">
            <a:avLst/>
          </a:prstGeom>
          <a:noFill/>
          <a:ln>
            <a:noFill/>
          </a:ln>
        </p:spPr>
      </p:pic>
      <p:sp>
        <p:nvSpPr>
          <p:cNvPr id="5" name="文字方塊 4"/>
          <p:cNvSpPr txBox="1"/>
          <p:nvPr/>
        </p:nvSpPr>
        <p:spPr>
          <a:xfrm>
            <a:off x="-36512" y="1052736"/>
            <a:ext cx="9253863" cy="1446550"/>
          </a:xfrm>
          <a:prstGeom prst="rect">
            <a:avLst/>
          </a:prstGeom>
          <a:noFill/>
        </p:spPr>
        <p:txBody>
          <a:bodyPr wrap="square" rtlCol="0">
            <a:spAutoFit/>
          </a:bodyPr>
          <a:lstStyle/>
          <a:p>
            <a:pPr marL="342900" indent="-342900">
              <a:buFont typeface="Arial" panose="020B0604020202020204" pitchFamily="34" charset="0"/>
              <a:buChar char="•"/>
            </a:pPr>
            <a:r>
              <a:rPr lang="en-US" altLang="zh-TW" sz="2200" dirty="0"/>
              <a:t>145 types of Resources </a:t>
            </a:r>
          </a:p>
          <a:p>
            <a:pPr marL="342900" indent="-342900">
              <a:buFont typeface="Arial" panose="020B0604020202020204" pitchFamily="34" charset="0"/>
              <a:buChar char="•"/>
            </a:pPr>
            <a:r>
              <a:rPr lang="en-US" altLang="zh-TW" sz="2200" dirty="0"/>
              <a:t>5 major categories: Foundation, Base, Clinical, Financial and Specialized</a:t>
            </a:r>
          </a:p>
          <a:p>
            <a:pPr marL="342900" indent="-342900">
              <a:buFont typeface="Arial" panose="020B0604020202020204" pitchFamily="34" charset="0"/>
              <a:buChar char="•"/>
            </a:pPr>
            <a:r>
              <a:rPr lang="en-US" altLang="zh-TW" sz="2200" dirty="0"/>
              <a:t>Subdivided into 24 categories, Ex. specialized vocabulary, safety, workflow, diagnosis, medication, payment, public health research, quality testing, etc.</a:t>
            </a:r>
            <a:endParaRPr lang="en-US" altLang="zh-TW" sz="2200" b="1" dirty="0"/>
          </a:p>
        </p:txBody>
      </p:sp>
    </p:spTree>
    <p:extLst>
      <p:ext uri="{BB962C8B-B14F-4D97-AF65-F5344CB8AC3E}">
        <p14:creationId xmlns:p14="http://schemas.microsoft.com/office/powerpoint/2010/main" val="316434433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304800"/>
            <a:ext cx="8928992" cy="820738"/>
          </a:xfrm>
        </p:spPr>
        <p:txBody>
          <a:bodyPr/>
          <a:lstStyle/>
          <a:p>
            <a:r>
              <a:rPr lang="en-US" altLang="zh-TW" dirty="0"/>
              <a:t>FHIR Joint Testing (</a:t>
            </a:r>
            <a:r>
              <a:rPr lang="en-US" altLang="zh-TW" dirty="0" err="1"/>
              <a:t>Connectathon</a:t>
            </a:r>
            <a:r>
              <a:rPr lang="en-US" altLang="zh-TW" dirty="0"/>
              <a:t> )</a:t>
            </a:r>
            <a:endParaRPr lang="zh-TW" altLang="en-US" dirty="0"/>
          </a:p>
        </p:txBody>
      </p:sp>
      <p:sp>
        <p:nvSpPr>
          <p:cNvPr id="3" name="內容版面配置區 2"/>
          <p:cNvSpPr>
            <a:spLocks noGrp="1"/>
          </p:cNvSpPr>
          <p:nvPr>
            <p:ph idx="1"/>
          </p:nvPr>
        </p:nvSpPr>
        <p:spPr>
          <a:xfrm>
            <a:off x="457200" y="1371600"/>
            <a:ext cx="8686800" cy="4953000"/>
          </a:xfrm>
        </p:spPr>
        <p:txBody>
          <a:bodyPr/>
          <a:lstStyle/>
          <a:p>
            <a:r>
              <a:rPr lang="en-US" altLang="zh-TW" dirty="0"/>
              <a:t>Since 2012, the United States has held a </a:t>
            </a:r>
            <a:r>
              <a:rPr lang="en-US" altLang="zh-TW" dirty="0" err="1"/>
              <a:t>Connectathon</a:t>
            </a:r>
            <a:r>
              <a:rPr lang="en-US" altLang="zh-TW" dirty="0"/>
              <a:t> every 4 months</a:t>
            </a:r>
          </a:p>
          <a:p>
            <a:r>
              <a:rPr lang="en-US" altLang="zh-TW" dirty="0"/>
              <a:t>Taiwan’s 1st joint test in 2021 covers 4 major types of medical data</a:t>
            </a:r>
          </a:p>
          <a:p>
            <a:pPr lvl="1"/>
            <a:r>
              <a:rPr lang="en-US" altLang="zh-TW" dirty="0"/>
              <a:t>Basic patient information</a:t>
            </a:r>
          </a:p>
          <a:p>
            <a:pPr lvl="1"/>
            <a:r>
              <a:rPr lang="en-US" altLang="zh-TW" dirty="0"/>
              <a:t>Physiological measurement data</a:t>
            </a:r>
          </a:p>
          <a:p>
            <a:pPr lvl="1"/>
            <a:r>
              <a:rPr lang="en-US" altLang="zh-TW" dirty="0"/>
              <a:t>Drug prescriptions and medication records </a:t>
            </a:r>
          </a:p>
          <a:p>
            <a:pPr lvl="1"/>
            <a:r>
              <a:rPr lang="en-US" altLang="zh-TW" dirty="0"/>
              <a:t>Medical image AI annotation </a:t>
            </a:r>
          </a:p>
          <a:p>
            <a:r>
              <a:rPr lang="en-US" altLang="zh-TW" dirty="0"/>
              <a:t>2022, add Digital pathology and Genetic data types</a:t>
            </a:r>
          </a:p>
          <a:p>
            <a:r>
              <a:rPr lang="en-US" altLang="zh-TW" dirty="0"/>
              <a:t>2023, Apply to join the International Joint Testing Organization</a:t>
            </a:r>
            <a:endParaRPr lang="zh-TW" altLang="en-US" dirty="0"/>
          </a:p>
        </p:txBody>
      </p:sp>
    </p:spTree>
    <p:extLst>
      <p:ext uri="{BB962C8B-B14F-4D97-AF65-F5344CB8AC3E}">
        <p14:creationId xmlns:p14="http://schemas.microsoft.com/office/powerpoint/2010/main" val="134870915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server open source</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1844824"/>
            <a:ext cx="8779508" cy="4032448"/>
          </a:xfrm>
          <a:prstGeom prst="rect">
            <a:avLst/>
          </a:prstGeom>
        </p:spPr>
      </p:pic>
      <p:sp>
        <p:nvSpPr>
          <p:cNvPr id="5" name="矩形 4"/>
          <p:cNvSpPr/>
          <p:nvPr/>
        </p:nvSpPr>
        <p:spPr>
          <a:xfrm>
            <a:off x="3678506" y="5939988"/>
            <a:ext cx="5472608" cy="523220"/>
          </a:xfrm>
          <a:prstGeom prst="rect">
            <a:avLst/>
          </a:prstGeom>
        </p:spPr>
        <p:txBody>
          <a:bodyPr wrap="square">
            <a:spAutoFit/>
          </a:bodyPr>
          <a:lstStyle/>
          <a:p>
            <a:r>
              <a:rPr lang="zh-TW" altLang="en-US" sz="1400" dirty="0">
                <a:hlinkClick r:id="rId3"/>
              </a:rPr>
              <a:t>https://confluence.hl7.org/display/FHIR/Open+Source+Implementations</a:t>
            </a:r>
            <a:endParaRPr lang="en-US" altLang="zh-TW" sz="1400" dirty="0"/>
          </a:p>
          <a:p>
            <a:r>
              <a:rPr lang="zh-TW" altLang="en-US" sz="1400" dirty="0"/>
              <a:t>商業版</a:t>
            </a:r>
            <a:r>
              <a:rPr lang="en-US" altLang="zh-TW" sz="1400" dirty="0" err="1"/>
              <a:t>HL7</a:t>
            </a:r>
            <a:r>
              <a:rPr lang="en-US" altLang="zh-TW" sz="1400" dirty="0"/>
              <a:t> </a:t>
            </a:r>
            <a:r>
              <a:rPr lang="en-US" altLang="zh-TW" sz="1400" dirty="0" err="1"/>
              <a:t>FHIR</a:t>
            </a:r>
            <a:r>
              <a:rPr lang="en-US" altLang="zh-TW" sz="1400" dirty="0"/>
              <a:t> Server </a:t>
            </a:r>
            <a:r>
              <a:rPr lang="en-US" altLang="zh-TW" sz="1400" dirty="0" err="1"/>
              <a:t>Vonk</a:t>
            </a:r>
            <a:r>
              <a:rPr lang="en-US" altLang="zh-TW" sz="1400" dirty="0"/>
              <a:t> </a:t>
            </a:r>
            <a:r>
              <a:rPr lang="zh-TW" altLang="en-US" sz="1400" dirty="0"/>
              <a:t>官方網站：</a:t>
            </a:r>
            <a:r>
              <a:rPr lang="en-US" altLang="zh-TW" sz="1400" dirty="0">
                <a:hlinkClick r:id="rId4"/>
              </a:rPr>
              <a:t>https://</a:t>
            </a:r>
            <a:r>
              <a:rPr lang="en-US" altLang="zh-TW" sz="1400" dirty="0" err="1">
                <a:hlinkClick r:id="rId4"/>
              </a:rPr>
              <a:t>fire.ly</a:t>
            </a:r>
            <a:r>
              <a:rPr lang="en-US" altLang="zh-TW" sz="1400" dirty="0">
                <a:hlinkClick r:id="rId4"/>
              </a:rPr>
              <a:t>/</a:t>
            </a:r>
            <a:r>
              <a:rPr lang="en-US" altLang="zh-TW" sz="1400" dirty="0" err="1">
                <a:hlinkClick r:id="rId4"/>
              </a:rPr>
              <a:t>vonk</a:t>
            </a:r>
            <a:endParaRPr lang="zh-TW" altLang="en-US" sz="1400" dirty="0"/>
          </a:p>
        </p:txBody>
      </p:sp>
      <p:sp>
        <p:nvSpPr>
          <p:cNvPr id="7" name="文字方塊 6"/>
          <p:cNvSpPr txBox="1"/>
          <p:nvPr/>
        </p:nvSpPr>
        <p:spPr>
          <a:xfrm>
            <a:off x="251520" y="1412776"/>
            <a:ext cx="1963102" cy="369332"/>
          </a:xfrm>
          <a:prstGeom prst="rect">
            <a:avLst/>
          </a:prstGeom>
          <a:noFill/>
        </p:spPr>
        <p:txBody>
          <a:bodyPr wrap="none" rtlCol="0">
            <a:spAutoFit/>
          </a:bodyPr>
          <a:lstStyle/>
          <a:p>
            <a:r>
              <a:rPr lang="en-US" altLang="zh-TW" dirty="0"/>
              <a:t>https://</a:t>
            </a:r>
            <a:r>
              <a:rPr lang="en-US" altLang="zh-TW" dirty="0" err="1"/>
              <a:t>hapi.fhir.org</a:t>
            </a:r>
            <a:endParaRPr lang="zh-TW" altLang="en-US" dirty="0"/>
          </a:p>
        </p:txBody>
      </p:sp>
    </p:spTree>
    <p:extLst>
      <p:ext uri="{BB962C8B-B14F-4D97-AF65-F5344CB8AC3E}">
        <p14:creationId xmlns:p14="http://schemas.microsoft.com/office/powerpoint/2010/main" val="172634289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459171" y="1556792"/>
            <a:ext cx="8435280" cy="5184576"/>
          </a:xfrm>
          <a:prstGeom prst="rect">
            <a:avLst/>
          </a:prstGeom>
          <a:ln>
            <a:noFill/>
          </a:ln>
          <a:effectLst>
            <a:softEdge rad="112500"/>
          </a:effectLst>
        </p:spPr>
      </p:pic>
    </p:spTree>
    <p:extLst>
      <p:ext uri="{BB962C8B-B14F-4D97-AF65-F5344CB8AC3E}">
        <p14:creationId xmlns:p14="http://schemas.microsoft.com/office/powerpoint/2010/main" val="92766380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5" name="圖片 4" descr="一張含有 文字, 螢幕擷取畫面, 字型, 設計 的圖片&#10;&#10;自動產生的描述">
            <a:extLst>
              <a:ext uri="{FF2B5EF4-FFF2-40B4-BE49-F238E27FC236}">
                <a16:creationId xmlns:a16="http://schemas.microsoft.com/office/drawing/2014/main" id="{2EE685A1-73FB-4658-8195-895BC928547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1974156" y="1484784"/>
            <a:ext cx="5184576" cy="53732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542479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WebAuthn</a:t>
            </a:r>
            <a:r>
              <a:rPr lang="en-US" altLang="zh-TW" dirty="0"/>
              <a:t> </a:t>
            </a:r>
            <a:r>
              <a:rPr lang="zh-TW" altLang="zh-TW" dirty="0"/>
              <a:t>登入隨機字串</a:t>
            </a:r>
            <a:endParaRPr lang="zh-TW" altLang="en-US" dirty="0"/>
          </a:p>
        </p:txBody>
      </p:sp>
      <p:pic>
        <p:nvPicPr>
          <p:cNvPr id="4" name="內容版面配置區 3" descr="一張含有 文字, 螢幕擷取畫面, 字型, 軟體 的圖片&#10;&#10;自動產生的描述">
            <a:extLst>
              <a:ext uri="{FF2B5EF4-FFF2-40B4-BE49-F238E27FC236}">
                <a16:creationId xmlns:a16="http://schemas.microsoft.com/office/drawing/2014/main" id="{9B16F6BD-93C8-C1B5-3507-84BE62E6D0DA}"/>
              </a:ext>
            </a:extLst>
          </p:cNvPr>
          <p:cNvPicPr>
            <a:picLocks noGrp="1"/>
          </p:cNvPicPr>
          <p:nvPr>
            <p:ph idx="1"/>
          </p:nvPr>
        </p:nvPicPr>
        <p:blipFill>
          <a:blip r:embed="rId2"/>
          <a:stretch>
            <a:fillRect/>
          </a:stretch>
        </p:blipFill>
        <p:spPr>
          <a:xfrm>
            <a:off x="348804" y="1484784"/>
            <a:ext cx="8435280" cy="5184576"/>
          </a:xfrm>
          <a:prstGeom prst="rect">
            <a:avLst/>
          </a:prstGeom>
        </p:spPr>
      </p:pic>
    </p:spTree>
    <p:extLst>
      <p:ext uri="{BB962C8B-B14F-4D97-AF65-F5344CB8AC3E}">
        <p14:creationId xmlns:p14="http://schemas.microsoft.com/office/powerpoint/2010/main" val="37815161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FIDO FHIR</a:t>
            </a:r>
            <a:r>
              <a:rPr lang="zh-TW" altLang="zh-TW" dirty="0"/>
              <a:t>系統流程架構圖</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76796" y="1484784"/>
            <a:ext cx="8579296" cy="5149802"/>
          </a:xfrm>
          <a:prstGeom prst="rect">
            <a:avLst/>
          </a:prstGeom>
          <a:noFill/>
          <a:ln>
            <a:noFill/>
          </a:ln>
        </p:spPr>
      </p:pic>
    </p:spTree>
    <p:extLst>
      <p:ext uri="{BB962C8B-B14F-4D97-AF65-F5344CB8AC3E}">
        <p14:creationId xmlns:p14="http://schemas.microsoft.com/office/powerpoint/2010/main" val="224026620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Wireshark </a:t>
            </a:r>
            <a:r>
              <a:rPr lang="zh-TW" altLang="zh-TW" dirty="0"/>
              <a:t>封包內容</a:t>
            </a:r>
            <a:endParaRPr lang="zh-TW" altLang="en-US" dirty="0"/>
          </a:p>
        </p:txBody>
      </p:sp>
      <p:pic>
        <p:nvPicPr>
          <p:cNvPr id="4" name="內容版面配置區 3" descr="一張含有 文字, 螢幕擷取畫面, 軟體, 電腦圖示 的圖片&#10;&#10;自動產生的描述">
            <a:extLst>
              <a:ext uri="{FF2B5EF4-FFF2-40B4-BE49-F238E27FC236}">
                <a16:creationId xmlns:a16="http://schemas.microsoft.com/office/drawing/2014/main" id="{AB8E80C5-5662-4DC0-F293-96146B398A56}"/>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173956" y="1412776"/>
            <a:ext cx="8784976" cy="5112568"/>
          </a:xfrm>
          <a:prstGeom prst="rect">
            <a:avLst/>
          </a:prstGeom>
        </p:spPr>
      </p:pic>
    </p:spTree>
    <p:extLst>
      <p:ext uri="{BB962C8B-B14F-4D97-AF65-F5344CB8AC3E}">
        <p14:creationId xmlns:p14="http://schemas.microsoft.com/office/powerpoint/2010/main" val="331927496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Sita.tech</a:t>
            </a:r>
            <a:endParaRPr lang="zh-TW" altLang="en-US" dirty="0"/>
          </a:p>
        </p:txBody>
      </p:sp>
      <p:pic>
        <p:nvPicPr>
          <p:cNvPr id="5" name="內容版面配置區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98"/>
          <a:stretch/>
        </p:blipFill>
        <p:spPr>
          <a:xfrm>
            <a:off x="58642" y="1340768"/>
            <a:ext cx="9049862" cy="4968552"/>
          </a:xfrm>
          <a:prstGeom prst="rect">
            <a:avLst/>
          </a:prstGeom>
        </p:spPr>
      </p:pic>
      <p:sp>
        <p:nvSpPr>
          <p:cNvPr id="4" name="矩形 3"/>
          <p:cNvSpPr/>
          <p:nvPr/>
        </p:nvSpPr>
        <p:spPr>
          <a:xfrm>
            <a:off x="7524328" y="6453336"/>
            <a:ext cx="1327608" cy="307777"/>
          </a:xfrm>
          <a:prstGeom prst="rect">
            <a:avLst/>
          </a:prstGeom>
        </p:spPr>
        <p:txBody>
          <a:bodyPr wrap="none">
            <a:spAutoFit/>
          </a:bodyPr>
          <a:lstStyle/>
          <a:p>
            <a:r>
              <a:rPr lang="en-US" altLang="zh-TW" sz="1400" dirty="0"/>
              <a:t>https://sita.tech</a:t>
            </a:r>
            <a:endParaRPr lang="zh-TW" altLang="en-US" sz="1400" dirty="0"/>
          </a:p>
        </p:txBody>
      </p:sp>
    </p:spTree>
    <p:extLst>
      <p:ext uri="{BB962C8B-B14F-4D97-AF65-F5344CB8AC3E}">
        <p14:creationId xmlns:p14="http://schemas.microsoft.com/office/powerpoint/2010/main" val="333949010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范士展</a:t>
            </a:r>
          </a:p>
        </p:txBody>
      </p:sp>
      <p:sp>
        <p:nvSpPr>
          <p:cNvPr id="4" name="矩形 3"/>
          <p:cNvSpPr/>
          <p:nvPr/>
        </p:nvSpPr>
        <p:spPr>
          <a:xfrm>
            <a:off x="6814516" y="6453336"/>
            <a:ext cx="2329484" cy="307777"/>
          </a:xfrm>
          <a:prstGeom prst="rect">
            <a:avLst/>
          </a:prstGeom>
        </p:spPr>
        <p:txBody>
          <a:bodyPr wrap="none">
            <a:spAutoFit/>
          </a:bodyPr>
          <a:lstStyle/>
          <a:p>
            <a:r>
              <a:rPr lang="en-US" altLang="zh-TW" sz="1400" dirty="0"/>
              <a:t>https://emrtech.blogspot.com</a:t>
            </a:r>
            <a:endParaRPr lang="zh-TW" altLang="en-US" sz="1400"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109" y="1118290"/>
            <a:ext cx="8130915" cy="5335046"/>
          </a:xfrm>
          <a:prstGeom prst="rect">
            <a:avLst/>
          </a:prstGeom>
        </p:spPr>
      </p:pic>
    </p:spTree>
    <p:extLst>
      <p:ext uri="{BB962C8B-B14F-4D97-AF65-F5344CB8AC3E}">
        <p14:creationId xmlns:p14="http://schemas.microsoft.com/office/powerpoint/2010/main" val="212414469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dirty="0"/>
              <a:t>參考文獻</a:t>
            </a:r>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p:txBody>
          <a:bodyPr/>
          <a:lstStyle/>
          <a:p>
            <a:r>
              <a:rPr lang="en-US" altLang="zh-TW" sz="2400" dirty="0"/>
              <a:t>https://www.imedtac.com</a:t>
            </a:r>
          </a:p>
          <a:p>
            <a:r>
              <a:rPr lang="en-US" altLang="zh-TW" sz="2400" dirty="0"/>
              <a:t>https://www.intel.com.tw/content/www/tw/zh/healthcare-it/smart-hospital.html</a:t>
            </a:r>
          </a:p>
          <a:p>
            <a:r>
              <a:rPr lang="en-US" altLang="zh-TW" sz="2400" dirty="0"/>
              <a:t>https://www.imedtac.com/news/</a:t>
            </a:r>
            <a:r>
              <a:rPr lang="zh-TW" altLang="en-US" sz="2400" dirty="0"/>
              <a:t>智慧醫院</a:t>
            </a:r>
            <a:r>
              <a:rPr lang="en-US" altLang="zh-TW" sz="2400" dirty="0"/>
              <a:t>-</a:t>
            </a:r>
            <a:r>
              <a:rPr lang="zh-TW" altLang="en-US" sz="2400" dirty="0"/>
              <a:t>啟動五大創新布局</a:t>
            </a:r>
            <a:endParaRPr lang="en-US" altLang="zh-TW" sz="2400" dirty="0"/>
          </a:p>
          <a:p>
            <a:r>
              <a:rPr lang="en-US" altLang="zh-TW" sz="2400" dirty="0"/>
              <a:t>https://futurecity.cw.com.tw/article/1916</a:t>
            </a:r>
          </a:p>
          <a:p>
            <a:r>
              <a:rPr lang="en-US" altLang="zh-TW" sz="2400" dirty="0"/>
              <a:t>https://futurecity.cw.com.tw/article/2384</a:t>
            </a:r>
          </a:p>
          <a:p>
            <a:r>
              <a:rPr lang="en-US" altLang="zh-TW" sz="2400" dirty="0"/>
              <a:t>https://dmc.nycu.edu.tw</a:t>
            </a:r>
          </a:p>
          <a:p>
            <a:r>
              <a:rPr lang="en-US" altLang="zh-TW" sz="2400" dirty="0"/>
              <a:t>https://www.newsweek.com/rankings/worlds-best-smart-hospitals-2023</a:t>
            </a:r>
          </a:p>
          <a:p>
            <a:r>
              <a:rPr lang="en-US" altLang="zh-TW" sz="2400" dirty="0"/>
              <a:t>https://www.ithome.com.tw/news/155378</a:t>
            </a:r>
          </a:p>
          <a:p>
            <a:r>
              <a:rPr lang="zh-TW" altLang="en-US" sz="2400" dirty="0"/>
              <a:t>鴻海、廣達、宏碁、華碩、慧誠智醫、</a:t>
            </a:r>
            <a:r>
              <a:rPr lang="en-US" altLang="zh-TW" sz="2400"/>
              <a:t>IBM</a:t>
            </a:r>
            <a:endParaRPr lang="zh-TW" altLang="en-US" sz="2400" dirty="0"/>
          </a:p>
        </p:txBody>
      </p:sp>
    </p:spTree>
    <p:extLst>
      <p:ext uri="{BB962C8B-B14F-4D97-AF65-F5344CB8AC3E}">
        <p14:creationId xmlns:p14="http://schemas.microsoft.com/office/powerpoint/2010/main" val="361308071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a:xfrm>
            <a:off x="611560" y="908720"/>
            <a:ext cx="7772400" cy="1500187"/>
          </a:xfrm>
        </p:spPr>
        <p:txBody>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604" y="2492896"/>
            <a:ext cx="7380312" cy="4151426"/>
          </a:xfrm>
          <a:prstGeom prst="rect">
            <a:avLst/>
          </a:prstGeom>
          <a:ln>
            <a:noFill/>
          </a:ln>
          <a:effectLst>
            <a:softEdge rad="112500"/>
          </a:effectLst>
        </p:spPr>
      </p:pic>
    </p:spTree>
    <p:extLst>
      <p:ext uri="{BB962C8B-B14F-4D97-AF65-F5344CB8AC3E}">
        <p14:creationId xmlns:p14="http://schemas.microsoft.com/office/powerpoint/2010/main" val="116422915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2025 Quantum Computing</a:t>
            </a:r>
            <a:endParaRPr lang="zh-TW" altLang="en-US"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17901741"/>
              </p:ext>
            </p:extLst>
          </p:nvPr>
        </p:nvGraphicFramePr>
        <p:xfrm>
          <a:off x="101948" y="1484784"/>
          <a:ext cx="8928992" cy="4694592"/>
        </p:xfrm>
        <a:graphic>
          <a:graphicData uri="http://schemas.openxmlformats.org/drawingml/2006/table">
            <a:tbl>
              <a:tblPr>
                <a:tableStyleId>{5C22544A-7EE6-4342-B048-85BDC9FD1C3A}</a:tableStyleId>
              </a:tblPr>
              <a:tblGrid>
                <a:gridCol w="1584176">
                  <a:extLst>
                    <a:ext uri="{9D8B030D-6E8A-4147-A177-3AD203B41FA5}">
                      <a16:colId xmlns:a16="http://schemas.microsoft.com/office/drawing/2014/main" val="1060670661"/>
                    </a:ext>
                  </a:extLst>
                </a:gridCol>
                <a:gridCol w="1368152">
                  <a:extLst>
                    <a:ext uri="{9D8B030D-6E8A-4147-A177-3AD203B41FA5}">
                      <a16:colId xmlns:a16="http://schemas.microsoft.com/office/drawing/2014/main" val="1095472587"/>
                    </a:ext>
                  </a:extLst>
                </a:gridCol>
                <a:gridCol w="1013668">
                  <a:extLst>
                    <a:ext uri="{9D8B030D-6E8A-4147-A177-3AD203B41FA5}">
                      <a16:colId xmlns:a16="http://schemas.microsoft.com/office/drawing/2014/main" val="341331664"/>
                    </a:ext>
                  </a:extLst>
                </a:gridCol>
                <a:gridCol w="1866652">
                  <a:extLst>
                    <a:ext uri="{9D8B030D-6E8A-4147-A177-3AD203B41FA5}">
                      <a16:colId xmlns:a16="http://schemas.microsoft.com/office/drawing/2014/main" val="2112140696"/>
                    </a:ext>
                  </a:extLst>
                </a:gridCol>
                <a:gridCol w="3096344">
                  <a:extLst>
                    <a:ext uri="{9D8B030D-6E8A-4147-A177-3AD203B41FA5}">
                      <a16:colId xmlns:a16="http://schemas.microsoft.com/office/drawing/2014/main" val="2406410859"/>
                    </a:ext>
                  </a:extLst>
                </a:gridCol>
              </a:tblGrid>
              <a:tr h="369818">
                <a:tc>
                  <a:txBody>
                    <a:bodyPr/>
                    <a:lstStyle/>
                    <a:p>
                      <a:pPr algn="ctr" fontAlgn="ctr"/>
                      <a:r>
                        <a:rPr lang="zh-TW" altLang="en-US" sz="1600" u="none" strike="noStrike" dirty="0">
                          <a:effectLst/>
                        </a:rPr>
                        <a:t>公司／機構</a:t>
                      </a:r>
                      <a:endParaRPr lang="zh-TW" alt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系統／處理器名稱</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量子位元數量</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技術平台</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備註</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88975877"/>
                  </a:ext>
                </a:extLst>
              </a:tr>
              <a:tr h="369818">
                <a:tc>
                  <a:txBody>
                    <a:bodyPr/>
                    <a:lstStyle/>
                    <a:p>
                      <a:pPr algn="l" fontAlgn="ctr"/>
                      <a:r>
                        <a:rPr lang="en-US" sz="1600" u="none" strike="noStrike">
                          <a:effectLst/>
                        </a:rPr>
                        <a:t>IBM</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Condor</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1,121</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2023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月發布，為 </a:t>
                      </a:r>
                      <a:r>
                        <a:rPr lang="en-US" altLang="zh-TW" sz="1600" u="none" strike="noStrike" dirty="0">
                          <a:effectLst/>
                        </a:rPr>
                        <a:t>IBM </a:t>
                      </a:r>
                      <a:r>
                        <a:rPr lang="zh-TW" altLang="en-US" sz="1600" u="none" strike="noStrike" dirty="0">
                          <a:effectLst/>
                        </a:rPr>
                        <a:t>最大的量子處理器之一</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71245081"/>
                  </a:ext>
                </a:extLst>
              </a:tr>
              <a:tr h="369818">
                <a:tc>
                  <a:txBody>
                    <a:bodyPr/>
                    <a:lstStyle/>
                    <a:p>
                      <a:pPr algn="l" fontAlgn="ct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dirty="0">
                          <a:effectLst/>
                        </a:rPr>
                        <a:t>Heron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156</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可調耦合器架構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具備高性能和低錯誤率，已部署於 </a:t>
                      </a:r>
                      <a:r>
                        <a:rPr lang="en-US" sz="1600" u="none" strike="noStrike" dirty="0">
                          <a:effectLst/>
                        </a:rPr>
                        <a:t>IBM Quantum System Two </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4206969856"/>
                  </a:ext>
                </a:extLst>
              </a:tr>
              <a:tr h="369818">
                <a:tc>
                  <a:txBody>
                    <a:bodyPr/>
                    <a:lstStyle/>
                    <a:p>
                      <a:pPr algn="l" fontAlgn="ctr"/>
                      <a:r>
                        <a:rPr lang="en-US" sz="1600" u="none" strike="noStrike" dirty="0">
                          <a:effectLst/>
                        </a:rPr>
                        <a:t>Google</a:t>
                      </a:r>
                      <a:endParaRPr 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Willow</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105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2024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月發布，實現了低於錯誤修正閾值的錯誤率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46164455"/>
                  </a:ext>
                </a:extLst>
              </a:tr>
              <a:tr h="369818">
                <a:tc>
                  <a:txBody>
                    <a:bodyPr/>
                    <a:lstStyle/>
                    <a:p>
                      <a:pPr algn="l" fontAlgn="ctr"/>
                      <a:r>
                        <a:rPr lang="en-US" sz="1600" u="none" strike="noStrike">
                          <a:effectLst/>
                        </a:rPr>
                        <a:t>D-Wave</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Advantage2</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1,200+</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量子退火 </a:t>
                      </a:r>
                      <a:r>
                        <a:rPr lang="en-US" sz="1600" u="none" strike="noStrike" dirty="0">
                          <a:effectLst/>
                        </a:rPr>
                        <a:t>Quantum Annealing</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第六代系統，專注於解決優化問題，計劃擴展至 </a:t>
                      </a:r>
                      <a:r>
                        <a:rPr lang="en-US" altLang="zh-TW" sz="1600" u="none" strike="noStrike" dirty="0">
                          <a:effectLst/>
                        </a:rPr>
                        <a:t>7,000 </a:t>
                      </a:r>
                      <a:r>
                        <a:rPr lang="zh-TW" altLang="en-US" sz="1600" u="none" strike="noStrike" dirty="0">
                          <a:effectLst/>
                        </a:rPr>
                        <a:t>量子位元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3834079788"/>
                  </a:ext>
                </a:extLst>
              </a:tr>
              <a:tr h="554728">
                <a:tc>
                  <a:txBody>
                    <a:bodyPr/>
                    <a:lstStyle/>
                    <a:p>
                      <a:pPr algn="l" fontAlgn="ctr"/>
                      <a:r>
                        <a:rPr lang="en-US" sz="1600" u="none" strike="noStrike">
                          <a:effectLst/>
                        </a:rPr>
                        <a:t>IonQ</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35</a:t>
                      </a:r>
                      <a:r>
                        <a:rPr lang="zh-TW" altLang="en-US" sz="1600" u="none" strike="noStrike">
                          <a:effectLst/>
                        </a:rPr>
                        <a:t>（目標）</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捕獲離子 </a:t>
                      </a:r>
                      <a:r>
                        <a:rPr lang="en-US" sz="1600" u="none" strike="noStrike" dirty="0">
                          <a:effectLst/>
                        </a:rPr>
                        <a:t>Trapped Ion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目標在 </a:t>
                      </a:r>
                      <a:r>
                        <a:rPr lang="en-US" altLang="zh-TW" sz="1600" u="none" strike="noStrike" dirty="0">
                          <a:effectLst/>
                        </a:rPr>
                        <a:t>2025 </a:t>
                      </a:r>
                      <a:r>
                        <a:rPr lang="zh-TW" altLang="en-US" sz="1600" u="none" strike="noStrike" dirty="0">
                          <a:effectLst/>
                        </a:rPr>
                        <a:t>年實現 </a:t>
                      </a:r>
                      <a:r>
                        <a:rPr lang="en-US" altLang="zh-TW" sz="1600" u="none" strike="noStrike" dirty="0">
                          <a:effectLst/>
                        </a:rPr>
                        <a:t>35 </a:t>
                      </a:r>
                      <a:r>
                        <a:rPr lang="zh-TW" altLang="en-US" sz="1600" u="none" strike="noStrike" dirty="0">
                          <a:effectLst/>
                        </a:rPr>
                        <a:t>量子位元系統，專注於長相干時間和高精度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03670460"/>
                  </a:ext>
                </a:extLst>
              </a:tr>
              <a:tr h="369818">
                <a:tc>
                  <a:txBody>
                    <a:bodyPr/>
                    <a:lstStyle/>
                    <a:p>
                      <a:pPr algn="l" fontAlgn="ctr"/>
                      <a:r>
                        <a:rPr lang="en-US" sz="1600" u="none" strike="noStrike">
                          <a:effectLst/>
                        </a:rPr>
                        <a:t>Rigetti</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80</a:t>
                      </a:r>
                      <a:r>
                        <a:rPr lang="zh-TW" altLang="en-US" sz="1600" u="none" strike="noStrike">
                          <a:effectLst/>
                        </a:rPr>
                        <a:t>（預估）</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採用模組化晶片設計，致力於擴展性和整合性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88438329"/>
                  </a:ext>
                </a:extLst>
              </a:tr>
              <a:tr h="369818">
                <a:tc>
                  <a:txBody>
                    <a:bodyPr/>
                    <a:lstStyle/>
                    <a:p>
                      <a:pPr algn="l" fontAlgn="ctr"/>
                      <a:r>
                        <a:rPr lang="en-US" sz="1600" u="none" strike="noStrike">
                          <a:effectLst/>
                        </a:rPr>
                        <a:t>Atom Computing</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中性原子 </a:t>
                      </a:r>
                      <a:r>
                        <a:rPr lang="en-US" sz="1600" u="none" strike="noStrike" dirty="0">
                          <a:effectLst/>
                        </a:rPr>
                        <a:t>Neutral Atom</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與微軟合作，計劃於 </a:t>
                      </a:r>
                      <a:r>
                        <a:rPr lang="en-US" altLang="zh-TW" sz="1600" u="none" strike="noStrike" dirty="0">
                          <a:effectLst/>
                        </a:rPr>
                        <a:t>2025 </a:t>
                      </a:r>
                      <a:r>
                        <a:rPr lang="zh-TW" altLang="en-US" sz="1600" u="none" strike="noStrike" dirty="0">
                          <a:effectLst/>
                        </a:rPr>
                        <a:t>年推出商用量子電腦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540370973"/>
                  </a:ext>
                </a:extLst>
              </a:tr>
              <a:tr h="369818">
                <a:tc>
                  <a:txBody>
                    <a:bodyPr/>
                    <a:lstStyle/>
                    <a:p>
                      <a:pPr algn="l" fontAlgn="ctr"/>
                      <a:r>
                        <a:rPr lang="zh-TW" altLang="en-US" sz="1600" u="none" strike="noStrike">
                          <a:effectLst/>
                        </a:rPr>
                        <a:t>中國（研究機構）</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不公開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zh-TW" altLang="en-US" sz="1600" u="none" strike="noStrike">
                          <a:effectLst/>
                        </a:rPr>
                        <a:t>約 </a:t>
                      </a:r>
                      <a:r>
                        <a:rPr lang="en-US" altLang="zh-TW" sz="1600" u="none" strike="noStrike">
                          <a:effectLst/>
                        </a:rPr>
                        <a:t>8</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不明</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百度和阿里巴巴已將其量子研究資產轉移至政府機構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53013583"/>
                  </a:ext>
                </a:extLst>
              </a:tr>
            </a:tbl>
          </a:graphicData>
        </a:graphic>
      </p:graphicFrame>
      <p:sp>
        <p:nvSpPr>
          <p:cNvPr id="6" name="矩形 5"/>
          <p:cNvSpPr/>
          <p:nvPr/>
        </p:nvSpPr>
        <p:spPr>
          <a:xfrm>
            <a:off x="1259632" y="6385996"/>
            <a:ext cx="7776864" cy="369332"/>
          </a:xfrm>
          <a:prstGeom prst="rect">
            <a:avLst/>
          </a:prstGeom>
        </p:spPr>
        <p:txBody>
          <a:bodyPr wrap="square">
            <a:spAutoFit/>
          </a:bodyPr>
          <a:lstStyle/>
          <a:p>
            <a:r>
              <a:rPr lang="zh-TW" altLang="en-US" dirty="0">
                <a:solidFill>
                  <a:schemeClr val="tx1">
                    <a:lumMod val="50000"/>
                    <a:lumOff val="50000"/>
                  </a:schemeClr>
                </a:solidFill>
              </a:rPr>
              <a:t>https://www.spinquanta.com/news-detail/how-many-quantum-computers-are-there</a:t>
            </a:r>
          </a:p>
        </p:txBody>
      </p:sp>
    </p:spTree>
    <p:extLst>
      <p:ext uri="{BB962C8B-B14F-4D97-AF65-F5344CB8AC3E}">
        <p14:creationId xmlns:p14="http://schemas.microsoft.com/office/powerpoint/2010/main" val="210867333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Post-Quantum</a:t>
            </a:r>
            <a:endParaRPr lang="zh-TW" altLang="en-US" dirty="0"/>
          </a:p>
        </p:txBody>
      </p:sp>
      <p:sp>
        <p:nvSpPr>
          <p:cNvPr id="3" name="內容版面配置區 2"/>
          <p:cNvSpPr>
            <a:spLocks noGrp="1"/>
          </p:cNvSpPr>
          <p:nvPr>
            <p:ph idx="1"/>
          </p:nvPr>
        </p:nvSpPr>
        <p:spPr/>
        <p:txBody>
          <a:bodyPr/>
          <a:lstStyle/>
          <a:p>
            <a:r>
              <a:rPr lang="en-US" altLang="zh-TW" sz="3200" b="1" dirty="0"/>
              <a:t>2015 4 </a:t>
            </a:r>
            <a:r>
              <a:rPr lang="en-US" altLang="zh-TW" sz="3200" dirty="0"/>
              <a:t>Workshop on Cybersecurity in a Post-Quantum World, NIST, Gaithersburg</a:t>
            </a:r>
          </a:p>
          <a:p>
            <a:r>
              <a:rPr lang="en-US" altLang="zh-TW" sz="3200" b="1" dirty="0"/>
              <a:t>2024.8 NIST FIPS 203, 204, 205</a:t>
            </a:r>
          </a:p>
          <a:p>
            <a:pPr lvl="1"/>
            <a:r>
              <a:rPr lang="en-US" altLang="zh-TW" b="1" dirty="0"/>
              <a:t>203</a:t>
            </a:r>
            <a:r>
              <a:rPr lang="en-US" altLang="zh-TW" dirty="0"/>
              <a:t> Module-Lattice-Based Key-Encapsulation Mechanism Standard</a:t>
            </a:r>
          </a:p>
          <a:p>
            <a:pPr lvl="1"/>
            <a:r>
              <a:rPr lang="en-US" altLang="zh-TW" b="1" dirty="0"/>
              <a:t>204</a:t>
            </a:r>
            <a:r>
              <a:rPr lang="en-US" altLang="zh-TW" dirty="0"/>
              <a:t> Module-Lattice-Based Digital Signature Standard</a:t>
            </a:r>
          </a:p>
          <a:p>
            <a:pPr lvl="1"/>
            <a:r>
              <a:rPr lang="en-US" altLang="zh-TW" b="1" dirty="0"/>
              <a:t>205</a:t>
            </a:r>
            <a:r>
              <a:rPr lang="en-US" altLang="zh-TW" dirty="0"/>
              <a:t> Stateless Hash-Based Digital Signature Standard</a:t>
            </a:r>
          </a:p>
          <a:p>
            <a:pPr lvl="1"/>
            <a:r>
              <a:rPr lang="en-US" altLang="zh-TW" b="1" dirty="0"/>
              <a:t>SP 800-227 </a:t>
            </a:r>
            <a:r>
              <a:rPr lang="en-US" altLang="zh-TW" dirty="0"/>
              <a:t>Key-Encapsulation Mechanisms</a:t>
            </a:r>
          </a:p>
          <a:p>
            <a:r>
              <a:rPr lang="en-US" altLang="zh-TW" b="1" dirty="0"/>
              <a:t>2025.3 NIST IR 8545 </a:t>
            </a:r>
          </a:p>
          <a:p>
            <a:pPr lvl="1"/>
            <a:r>
              <a:rPr lang="en-US" altLang="zh-TW" dirty="0"/>
              <a:t>Status Report on 4th Round of the Post-Quantum Cryptography Standardization Process</a:t>
            </a:r>
          </a:p>
        </p:txBody>
      </p:sp>
    </p:spTree>
    <p:extLst>
      <p:ext uri="{BB962C8B-B14F-4D97-AF65-F5344CB8AC3E}">
        <p14:creationId xmlns:p14="http://schemas.microsoft.com/office/powerpoint/2010/main" val="281515303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203 ML-KEM</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Kyber</a:t>
            </a:r>
            <a:r>
              <a:rPr lang="en-US" altLang="zh-TW" dirty="0"/>
              <a:t> </a:t>
            </a:r>
            <a:r>
              <a:rPr lang="zh-TW" altLang="en-US" dirty="0"/>
              <a:t>提案</a:t>
            </a:r>
            <a:endParaRPr lang="en-US" altLang="zh-TW" dirty="0"/>
          </a:p>
          <a:p>
            <a:r>
              <a:rPr lang="en-US" altLang="zh-TW" dirty="0"/>
              <a:t>ML-KEM- 512, 768, 1024</a:t>
            </a:r>
          </a:p>
          <a:p>
            <a:endParaRPr lang="zh-TW" altLang="en-US" dirty="0"/>
          </a:p>
        </p:txBody>
      </p:sp>
    </p:spTree>
    <p:extLst>
      <p:ext uri="{BB962C8B-B14F-4D97-AF65-F5344CB8AC3E}">
        <p14:creationId xmlns:p14="http://schemas.microsoft.com/office/powerpoint/2010/main" val="200779205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204 ML-DSA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Dilithium</a:t>
            </a:r>
            <a:r>
              <a:rPr lang="en-US" altLang="zh-TW" dirty="0"/>
              <a:t> </a:t>
            </a:r>
            <a:r>
              <a:rPr lang="zh-TW" altLang="en-US" dirty="0"/>
              <a:t>提案</a:t>
            </a:r>
            <a:endParaRPr lang="en-US" altLang="zh-TW" dirty="0"/>
          </a:p>
          <a:p>
            <a:r>
              <a:rPr lang="en-US" altLang="zh-TW" dirty="0"/>
              <a:t>ML-KEM- 44, 65, 87</a:t>
            </a:r>
          </a:p>
          <a:p>
            <a:endParaRPr lang="zh-TW" altLang="en-US" dirty="0"/>
          </a:p>
        </p:txBody>
      </p:sp>
    </p:spTree>
    <p:extLst>
      <p:ext uri="{BB962C8B-B14F-4D97-AF65-F5344CB8AC3E}">
        <p14:creationId xmlns:p14="http://schemas.microsoft.com/office/powerpoint/2010/main" val="321630828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205 SLH-DSA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SPHINCS+ </a:t>
            </a:r>
            <a:r>
              <a:rPr lang="zh-TW" altLang="en-US" dirty="0"/>
              <a:t>提案</a:t>
            </a:r>
            <a:endParaRPr lang="en-US" altLang="zh-TW" dirty="0"/>
          </a:p>
          <a:p>
            <a:r>
              <a:rPr lang="en-US" altLang="zh-TW" dirty="0"/>
              <a:t>SLH-DSA-s, f</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1640" y="2294662"/>
            <a:ext cx="6836978" cy="4557985"/>
          </a:xfrm>
          <a:prstGeom prst="rect">
            <a:avLst/>
          </a:prstGeom>
          <a:ln>
            <a:noFill/>
          </a:ln>
          <a:effectLst>
            <a:softEdge rad="112500"/>
          </a:effectLst>
        </p:spPr>
      </p:pic>
    </p:spTree>
    <p:extLst>
      <p:ext uri="{BB962C8B-B14F-4D97-AF65-F5344CB8AC3E}">
        <p14:creationId xmlns:p14="http://schemas.microsoft.com/office/powerpoint/2010/main" val="392145308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SP 800-227</a:t>
            </a:r>
            <a:endParaRPr lang="zh-TW" altLang="en-US" dirty="0"/>
          </a:p>
        </p:txBody>
      </p:sp>
      <p:sp>
        <p:nvSpPr>
          <p:cNvPr id="3" name="內容版面配置區 2"/>
          <p:cNvSpPr>
            <a:spLocks noGrp="1"/>
          </p:cNvSpPr>
          <p:nvPr>
            <p:ph idx="1"/>
          </p:nvPr>
        </p:nvSpPr>
        <p:spPr/>
        <p:txBody>
          <a:bodyPr/>
          <a:lstStyle/>
          <a:p>
            <a:r>
              <a:rPr lang="zh-TW" altLang="en-US" dirty="0"/>
              <a:t>公共通道上安全地建立共享密鑰</a:t>
            </a:r>
            <a:endParaRPr lang="en-US" altLang="zh-TW" dirty="0"/>
          </a:p>
          <a:p>
            <a:pPr marL="400050" lvl="1" indent="0" eaLnBrk="0" hangingPunct="0">
              <a:spcBef>
                <a:spcPct val="0"/>
              </a:spcBef>
              <a:buClrTx/>
              <a:buSzTx/>
              <a:buNone/>
            </a:pPr>
            <a:r>
              <a:rPr lang="zh-TW" altLang="zh-TW" b="1" dirty="0">
                <a:latin typeface="Arial" panose="020B0604020202020204" pitchFamily="34" charset="0"/>
              </a:rPr>
              <a:t>KeyGen()</a:t>
            </a:r>
            <a:r>
              <a:rPr lang="zh-TW" altLang="zh-TW" dirty="0">
                <a:latin typeface="Arial" panose="020B0604020202020204" pitchFamily="34" charset="0"/>
              </a:rPr>
              <a:t>：生成公鑰 (pk) 和私鑰 (sk)</a:t>
            </a:r>
          </a:p>
          <a:p>
            <a:pPr marL="400050" lvl="1" indent="0" eaLnBrk="0" hangingPunct="0">
              <a:spcBef>
                <a:spcPct val="0"/>
              </a:spcBef>
              <a:buClrTx/>
              <a:buSzTx/>
              <a:buNone/>
            </a:pPr>
            <a:r>
              <a:rPr lang="zh-TW" altLang="zh-TW" b="1" dirty="0">
                <a:latin typeface="Arial" panose="020B0604020202020204" pitchFamily="34" charset="0"/>
              </a:rPr>
              <a:t>Encaps(pk)</a:t>
            </a:r>
            <a:r>
              <a:rPr lang="zh-TW" altLang="zh-TW" dirty="0">
                <a:latin typeface="Arial" panose="020B0604020202020204" pitchFamily="34" charset="0"/>
              </a:rPr>
              <a:t>：使用接收方的公鑰封裝一個隨機生成的對稱密鑰，產生密文 (ct) 和共享密鑰 (K)</a:t>
            </a:r>
          </a:p>
          <a:p>
            <a:pPr marL="400050" lvl="1" indent="0" eaLnBrk="0" hangingPunct="0">
              <a:spcBef>
                <a:spcPct val="0"/>
              </a:spcBef>
              <a:buClrTx/>
              <a:buSzTx/>
              <a:buNone/>
            </a:pPr>
            <a:r>
              <a:rPr lang="zh-TW" altLang="zh-TW" b="1" dirty="0">
                <a:latin typeface="Arial" panose="020B0604020202020204" pitchFamily="34" charset="0"/>
              </a:rPr>
              <a:t>Decaps(sk, ct)</a:t>
            </a:r>
            <a:r>
              <a:rPr lang="zh-TW" altLang="zh-TW" dirty="0">
                <a:latin typeface="Arial" panose="020B0604020202020204" pitchFamily="34" charset="0"/>
              </a:rPr>
              <a:t>：接收方使用私鑰解封裝密文，恢復共享密鑰 (K)</a:t>
            </a:r>
          </a:p>
          <a:p>
            <a:endParaRPr lang="en-US" altLang="zh-TW" dirty="0"/>
          </a:p>
          <a:p>
            <a:endParaRPr lang="zh-TW" altLang="en-US" dirty="0"/>
          </a:p>
        </p:txBody>
      </p:sp>
    </p:spTree>
    <p:extLst>
      <p:ext uri="{BB962C8B-B14F-4D97-AF65-F5344CB8AC3E}">
        <p14:creationId xmlns:p14="http://schemas.microsoft.com/office/powerpoint/2010/main" val="404926727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IR 8545</a:t>
            </a:r>
            <a:endParaRPr lang="zh-TW" altLang="en-US" dirty="0"/>
          </a:p>
        </p:txBody>
      </p:sp>
      <p:sp>
        <p:nvSpPr>
          <p:cNvPr id="3" name="內容版面配置區 2"/>
          <p:cNvSpPr>
            <a:spLocks noGrp="1"/>
          </p:cNvSpPr>
          <p:nvPr>
            <p:ph idx="1"/>
          </p:nvPr>
        </p:nvSpPr>
        <p:spPr>
          <a:xfrm>
            <a:off x="457200" y="1371600"/>
            <a:ext cx="8291264" cy="4953000"/>
          </a:xfrm>
        </p:spPr>
        <p:txBody>
          <a:bodyPr/>
          <a:lstStyle/>
          <a:p>
            <a:r>
              <a:rPr lang="en-US" altLang="zh-TW" dirty="0"/>
              <a:t>NIST </a:t>
            </a:r>
            <a:r>
              <a:rPr lang="zh-TW" altLang="en-US" dirty="0"/>
              <a:t>後量子密碼學標準化 </a:t>
            </a:r>
            <a:r>
              <a:rPr lang="en-US" altLang="zh-TW" dirty="0"/>
              <a:t>4</a:t>
            </a:r>
            <a:r>
              <a:rPr lang="en-US" altLang="zh-TW" baseline="30000" dirty="0"/>
              <a:t>th </a:t>
            </a:r>
            <a:r>
              <a:rPr lang="zh-TW" altLang="en-US" dirty="0"/>
              <a:t>的進展與決策</a:t>
            </a:r>
            <a:endParaRPr lang="en-US" altLang="zh-TW" dirty="0"/>
          </a:p>
          <a:p>
            <a:r>
              <a:rPr lang="zh-TW" altLang="en-US" b="1" dirty="0"/>
              <a:t>選定演算法</a:t>
            </a:r>
            <a:r>
              <a:rPr lang="zh-TW" altLang="en-US" dirty="0"/>
              <a:t>：</a:t>
            </a:r>
            <a:r>
              <a:rPr lang="en-US" altLang="zh-TW" dirty="0"/>
              <a:t>HQC</a:t>
            </a:r>
            <a:r>
              <a:rPr lang="zh-TW" altLang="en-US" dirty="0"/>
              <a:t>（</a:t>
            </a:r>
            <a:r>
              <a:rPr lang="en-US" altLang="zh-TW" dirty="0"/>
              <a:t>Hamming Quasi-Cyclic</a:t>
            </a:r>
            <a:r>
              <a:rPr lang="zh-TW" altLang="en-US" dirty="0"/>
              <a:t>）</a:t>
            </a:r>
            <a:endParaRPr lang="en-US" altLang="zh-TW" dirty="0"/>
          </a:p>
          <a:p>
            <a:r>
              <a:rPr lang="zh-TW" altLang="en-US" b="1" dirty="0"/>
              <a:t>未選定演算法</a:t>
            </a:r>
            <a:r>
              <a:rPr lang="zh-TW" altLang="en-US" dirty="0"/>
              <a:t>：</a:t>
            </a:r>
          </a:p>
          <a:p>
            <a:pPr lvl="1"/>
            <a:r>
              <a:rPr lang="en-US" altLang="zh-TW" dirty="0"/>
              <a:t>BIKE</a:t>
            </a:r>
            <a:r>
              <a:rPr lang="zh-TW" altLang="en-US" dirty="0"/>
              <a:t>：因安全性問題未被選定</a:t>
            </a:r>
          </a:p>
          <a:p>
            <a:pPr lvl="1"/>
            <a:r>
              <a:rPr lang="en-US" altLang="zh-TW" dirty="0"/>
              <a:t>Classic </a:t>
            </a:r>
            <a:r>
              <a:rPr lang="en-US" altLang="zh-TW" dirty="0" err="1"/>
              <a:t>McEliece</a:t>
            </a:r>
            <a:r>
              <a:rPr lang="zh-TW" altLang="en-US" dirty="0"/>
              <a:t>：因實施困難與密鑰大小問題未被選定</a:t>
            </a:r>
          </a:p>
          <a:p>
            <a:pPr lvl="1"/>
            <a:r>
              <a:rPr lang="en-US" altLang="zh-TW" dirty="0"/>
              <a:t>SIKE</a:t>
            </a:r>
            <a:r>
              <a:rPr lang="zh-TW" altLang="en-US" dirty="0"/>
              <a:t>：因被成功攻破而未被選定</a:t>
            </a:r>
            <a:endParaRPr lang="en-US" altLang="zh-TW" dirty="0"/>
          </a:p>
          <a:p>
            <a:endParaRPr lang="zh-TW" altLang="en-US" dirty="0"/>
          </a:p>
        </p:txBody>
      </p:sp>
    </p:spTree>
    <p:extLst>
      <p:ext uri="{BB962C8B-B14F-4D97-AF65-F5344CB8AC3E}">
        <p14:creationId xmlns:p14="http://schemas.microsoft.com/office/powerpoint/2010/main" val="162272531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HQC(Hamming Quasi-Cyclic)</a:t>
            </a:r>
            <a:endParaRPr lang="zh-TW" altLang="en-US" b="1" dirty="0"/>
          </a:p>
        </p:txBody>
      </p:sp>
      <p:sp>
        <p:nvSpPr>
          <p:cNvPr id="3" name="內容版面配置區 2"/>
          <p:cNvSpPr>
            <a:spLocks noGrp="1"/>
          </p:cNvSpPr>
          <p:nvPr>
            <p:ph idx="1"/>
          </p:nvPr>
        </p:nvSpPr>
        <p:spPr/>
        <p:txBody>
          <a:bodyPr/>
          <a:lstStyle/>
          <a:p>
            <a:r>
              <a:rPr lang="zh-TW" altLang="en-US" b="1" dirty="0"/>
              <a:t>安全性基礎</a:t>
            </a:r>
            <a:r>
              <a:rPr lang="zh-TW" altLang="en-US" dirty="0"/>
              <a:t>：隨機線性碼的綜合解碼問題（</a:t>
            </a:r>
            <a:r>
              <a:rPr lang="en-US" altLang="zh-TW" dirty="0"/>
              <a:t>Syndrome Decoding Problem</a:t>
            </a:r>
            <a:r>
              <a:rPr lang="zh-TW" altLang="en-US" dirty="0"/>
              <a:t>）</a:t>
            </a:r>
            <a:endParaRPr lang="en-US" altLang="zh-TW" dirty="0"/>
          </a:p>
          <a:p>
            <a:r>
              <a:rPr lang="zh-TW" altLang="en-US" dirty="0"/>
              <a:t>利用錯誤更正碼，特別是準循環碼</a:t>
            </a:r>
            <a:r>
              <a:rPr lang="en-US" altLang="zh-TW" dirty="0"/>
              <a:t>(Quasi-Cyclic Codes)</a:t>
            </a:r>
            <a:r>
              <a:rPr lang="zh-TW" altLang="en-US" dirty="0"/>
              <a:t>，來實現加</a:t>
            </a:r>
            <a:r>
              <a:rPr lang="en-US" altLang="zh-TW" dirty="0"/>
              <a:t>/</a:t>
            </a:r>
            <a:r>
              <a:rPr lang="zh-TW" altLang="en-US" dirty="0"/>
              <a:t>解密</a:t>
            </a:r>
            <a:endParaRPr lang="en-US" altLang="zh-TW" dirty="0"/>
          </a:p>
          <a:p>
            <a:r>
              <a:rPr lang="en-US" altLang="zh-TW" dirty="0"/>
              <a:t>HQC-128, 192, 256</a:t>
            </a:r>
          </a:p>
          <a:p>
            <a:endParaRPr lang="zh-TW" altLang="en-US" dirty="0"/>
          </a:p>
        </p:txBody>
      </p:sp>
    </p:spTree>
    <p:extLst>
      <p:ext uri="{BB962C8B-B14F-4D97-AF65-F5344CB8AC3E}">
        <p14:creationId xmlns:p14="http://schemas.microsoft.com/office/powerpoint/2010/main" val="69408590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密鑰生成</a:t>
            </a:r>
          </a:p>
        </p:txBody>
      </p:sp>
      <p:sp>
        <p:nvSpPr>
          <p:cNvPr id="3" name="內容版面配置區 2"/>
          <p:cNvSpPr>
            <a:spLocks noGrp="1"/>
          </p:cNvSpPr>
          <p:nvPr>
            <p:ph idx="1"/>
          </p:nvPr>
        </p:nvSpPr>
        <p:spPr/>
        <p:txBody>
          <a:bodyPr/>
          <a:lstStyle/>
          <a:p>
            <a:pPr marL="0" indent="0">
              <a:buNone/>
            </a:pPr>
            <a:r>
              <a:rPr lang="zh-TW" altLang="en-US" sz="3200" b="1" dirty="0"/>
              <a:t>（</a:t>
            </a:r>
            <a:r>
              <a:rPr lang="en-US" altLang="zh-TW" sz="3200" b="1" dirty="0" err="1"/>
              <a:t>KeyGen</a:t>
            </a:r>
            <a:r>
              <a:rPr lang="zh-TW" altLang="en-US" sz="3200" b="1" dirty="0"/>
              <a:t>）</a:t>
            </a:r>
            <a:r>
              <a:rPr lang="en-US" altLang="zh-TW" sz="3200" b="1" dirty="0"/>
              <a:t>:</a:t>
            </a:r>
            <a:r>
              <a:rPr lang="zh-TW" altLang="en-US" sz="3200" b="1" dirty="0"/>
              <a:t>公鑰 </a:t>
            </a:r>
            <a:r>
              <a:rPr lang="en-US" altLang="zh-TW" sz="3200" b="1" dirty="0"/>
              <a:t>(</a:t>
            </a:r>
            <a:r>
              <a:rPr lang="en-US" altLang="zh-TW" sz="3200" b="1" dirty="0" err="1"/>
              <a:t>pk</a:t>
            </a:r>
            <a:r>
              <a:rPr lang="en-US" altLang="zh-TW" sz="3200" b="1" dirty="0"/>
              <a:t>)</a:t>
            </a:r>
            <a:r>
              <a:rPr lang="zh-TW" altLang="en-US" sz="3200" b="1" dirty="0"/>
              <a:t>、私鑰 </a:t>
            </a:r>
            <a:r>
              <a:rPr lang="en-US" altLang="zh-TW" sz="3200" b="1" dirty="0"/>
              <a:t>(</a:t>
            </a:r>
            <a:r>
              <a:rPr lang="en-US" altLang="zh-TW" sz="3200" b="1" dirty="0" err="1"/>
              <a:t>sk</a:t>
            </a:r>
            <a:r>
              <a:rPr lang="en-US" altLang="zh-TW" sz="3200" b="1" dirty="0"/>
              <a:t>)</a:t>
            </a:r>
          </a:p>
          <a:p>
            <a:pPr marL="514350" indent="-514350" eaLnBrk="0" hangingPunct="0">
              <a:spcBef>
                <a:spcPct val="0"/>
              </a:spcBef>
              <a:buClrTx/>
              <a:buSzTx/>
              <a:buFont typeface="+mj-lt"/>
              <a:buAutoNum type="arabicPeriod"/>
            </a:pPr>
            <a:r>
              <a:rPr lang="zh-TW" altLang="zh-TW" dirty="0">
                <a:latin typeface="Arial" panose="020B0604020202020204" pitchFamily="34" charset="0"/>
              </a:rPr>
              <a:t>選擇一個準循環碼的生成矩陣 </a:t>
            </a:r>
            <a:r>
              <a:rPr lang="zh-TW" altLang="zh-TW" i="1" dirty="0">
                <a:latin typeface="Arial" panose="020B0604020202020204" pitchFamily="34" charset="0"/>
              </a:rPr>
              <a:t>G</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生成一個隨機向量 </a:t>
            </a:r>
            <a:r>
              <a:rPr lang="zh-TW" altLang="zh-TW" i="1" dirty="0">
                <a:latin typeface="Arial" panose="020B0604020202020204" pitchFamily="34" charset="0"/>
              </a:rPr>
              <a:t>h</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生成兩個具有固定漢明重量的隨機向量 </a:t>
            </a:r>
            <a:r>
              <a:rPr lang="zh-TW" altLang="zh-TW" i="1" dirty="0">
                <a:latin typeface="Arial" panose="020B0604020202020204" pitchFamily="34" charset="0"/>
              </a:rPr>
              <a:t>x</a:t>
            </a:r>
            <a:r>
              <a:rPr lang="zh-TW" altLang="zh-TW" dirty="0">
                <a:latin typeface="Arial" panose="020B0604020202020204" pitchFamily="34" charset="0"/>
              </a:rPr>
              <a:t> 和 </a:t>
            </a:r>
            <a:r>
              <a:rPr lang="zh-TW"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計算 </a:t>
            </a:r>
            <a:r>
              <a:rPr lang="zh-TW" altLang="zh-TW" i="1" dirty="0">
                <a:latin typeface="Arial" panose="020B0604020202020204" pitchFamily="34" charset="0"/>
              </a:rPr>
              <a:t>s</a:t>
            </a:r>
            <a:r>
              <a:rPr lang="zh-TW" altLang="zh-TW" dirty="0">
                <a:latin typeface="Arial" panose="020B0604020202020204" pitchFamily="34" charset="0"/>
              </a:rPr>
              <a:t>=</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h</a:t>
            </a:r>
            <a:r>
              <a:rPr lang="zh-TW" altLang="zh-TW" dirty="0">
                <a:latin typeface="Arial" panose="020B0604020202020204" pitchFamily="34" charset="0"/>
              </a:rPr>
              <a:t>⋅</a:t>
            </a:r>
            <a:r>
              <a:rPr lang="en-US"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公鑰為 (</a:t>
            </a:r>
            <a:r>
              <a:rPr lang="zh-TW" altLang="zh-TW" i="1" dirty="0">
                <a:latin typeface="Arial" panose="020B0604020202020204" pitchFamily="34" charset="0"/>
              </a:rPr>
              <a:t>h</a:t>
            </a:r>
            <a:r>
              <a:rPr lang="zh-TW" altLang="zh-TW" dirty="0">
                <a:latin typeface="Arial" panose="020B0604020202020204" pitchFamily="34" charset="0"/>
              </a:rPr>
              <a:t>,</a:t>
            </a:r>
            <a:r>
              <a:rPr lang="zh-TW" altLang="zh-TW" i="1" dirty="0">
                <a:latin typeface="Arial" panose="020B0604020202020204" pitchFamily="34" charset="0"/>
              </a:rPr>
              <a:t>s</a:t>
            </a:r>
            <a:r>
              <a:rPr lang="zh-TW" altLang="zh-TW" dirty="0">
                <a:latin typeface="Arial" panose="020B0604020202020204" pitchFamily="34" charset="0"/>
              </a:rPr>
              <a:t>)，私鑰為 (</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y</a:t>
            </a:r>
            <a:r>
              <a:rPr lang="zh-TW" altLang="zh-TW" dirty="0">
                <a:latin typeface="Arial" panose="020B0604020202020204" pitchFamily="34" charset="0"/>
              </a:rPr>
              <a:t>)</a:t>
            </a:r>
            <a:endParaRPr lang="en-US" altLang="zh-TW" dirty="0"/>
          </a:p>
          <a:p>
            <a:endParaRPr lang="zh-TW" altLang="en-US" dirty="0"/>
          </a:p>
        </p:txBody>
      </p:sp>
    </p:spTree>
    <p:extLst>
      <p:ext uri="{BB962C8B-B14F-4D97-AF65-F5344CB8AC3E}">
        <p14:creationId xmlns:p14="http://schemas.microsoft.com/office/powerpoint/2010/main" val="237147015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加密</a:t>
            </a:r>
          </a:p>
        </p:txBody>
      </p:sp>
      <p:sp>
        <p:nvSpPr>
          <p:cNvPr id="5" name="內容版面配置區 4"/>
          <p:cNvSpPr>
            <a:spLocks noGrp="1"/>
          </p:cNvSpPr>
          <p:nvPr>
            <p:ph idx="1"/>
          </p:nvPr>
        </p:nvSpPr>
        <p:spPr/>
        <p:txBody>
          <a:bodyPr/>
          <a:lstStyle/>
          <a:p>
            <a:pPr eaLnBrk="0" hangingPunct="0">
              <a:spcBef>
                <a:spcPct val="0"/>
              </a:spcBef>
              <a:buClrTx/>
              <a:buSzTx/>
            </a:pPr>
            <a:r>
              <a:rPr lang="zh-TW" altLang="en-US" dirty="0">
                <a:latin typeface="Arial" panose="020B0604020202020204" pitchFamily="34" charset="0"/>
              </a:rPr>
              <a:t>明文</a:t>
            </a:r>
            <a:r>
              <a:rPr lang="zh-TW" altLang="zh-TW" dirty="0">
                <a:latin typeface="Arial" panose="020B0604020202020204" pitchFamily="34" charset="0"/>
              </a:rPr>
              <a:t> m</a:t>
            </a:r>
            <a:r>
              <a:rPr lang="en-US" altLang="zh-TW" dirty="0">
                <a:latin typeface="Arial" panose="020B0604020202020204" pitchFamily="34" charset="0"/>
              </a:rPr>
              <a:t>, </a:t>
            </a:r>
            <a:r>
              <a:rPr lang="zh-TW" altLang="zh-TW" dirty="0">
                <a:latin typeface="Arial" panose="020B0604020202020204" pitchFamily="34" charset="0"/>
              </a:rPr>
              <a:t>生成一個隨機鹽值</a:t>
            </a:r>
          </a:p>
          <a:p>
            <a:pPr eaLnBrk="0" hangingPunct="0">
              <a:spcBef>
                <a:spcPct val="0"/>
              </a:spcBef>
              <a:buClrTx/>
              <a:buSzTx/>
            </a:pPr>
            <a:r>
              <a:rPr lang="zh-TW" altLang="zh-TW" dirty="0">
                <a:latin typeface="Arial" panose="020B0604020202020204" pitchFamily="34" charset="0"/>
              </a:rPr>
              <a:t>根據 m 和鹽值生成錯誤向量 e 以及隨機向量 </a:t>
            </a:r>
            <a:r>
              <a:rPr lang="en-US" altLang="zh-TW" dirty="0"/>
              <a:t>r</a:t>
            </a:r>
            <a:r>
              <a:rPr lang="en-US" altLang="zh-TW" baseline="-25000" dirty="0"/>
              <a:t>1</a:t>
            </a:r>
            <a:r>
              <a:rPr lang="en-US" altLang="zh-TW" dirty="0">
                <a:latin typeface="Arial" panose="020B0604020202020204" pitchFamily="34" charset="0"/>
              </a:rPr>
              <a:t>, </a:t>
            </a:r>
            <a:r>
              <a:rPr lang="en-US" altLang="zh-TW" dirty="0"/>
              <a:t>r</a:t>
            </a:r>
            <a:r>
              <a:rPr lang="en-US" altLang="zh-TW" baseline="-25000" dirty="0"/>
              <a:t>2</a:t>
            </a:r>
            <a:r>
              <a:rPr lang="zh-TW" altLang="zh-TW" dirty="0">
                <a:latin typeface="Arial" panose="020B0604020202020204" pitchFamily="34" charset="0"/>
              </a:rPr>
              <a:t>，它們具有固定的漢明重量</a:t>
            </a:r>
          </a:p>
          <a:p>
            <a:pPr eaLnBrk="0" hangingPunct="0">
              <a:spcBef>
                <a:spcPct val="0"/>
              </a:spcBef>
              <a:buClrTx/>
              <a:buSzTx/>
            </a:pPr>
            <a:r>
              <a:rPr lang="zh-TW" altLang="zh-TW" dirty="0">
                <a:latin typeface="Arial" panose="020B0604020202020204" pitchFamily="34" charset="0"/>
              </a:rPr>
              <a:t>計算 </a:t>
            </a:r>
            <a:r>
              <a:rPr lang="en-US" altLang="zh-TW" dirty="0"/>
              <a:t>u=r</a:t>
            </a:r>
            <a:r>
              <a:rPr lang="en-US" altLang="zh-TW" baseline="-25000" dirty="0"/>
              <a:t>1</a:t>
            </a:r>
            <a:r>
              <a:rPr lang="en-US" altLang="zh-TW" dirty="0"/>
              <a:t>​+h⋅r</a:t>
            </a:r>
            <a:r>
              <a:rPr lang="en-US" altLang="zh-TW" baseline="-25000" dirty="0"/>
              <a:t>2</a:t>
            </a:r>
          </a:p>
          <a:p>
            <a:pPr eaLnBrk="0" hangingPunct="0">
              <a:spcBef>
                <a:spcPct val="0"/>
              </a:spcBef>
              <a:buClrTx/>
              <a:buSzTx/>
            </a:pPr>
            <a:r>
              <a:rPr lang="zh-TW" altLang="zh-TW" dirty="0">
                <a:latin typeface="Arial" panose="020B0604020202020204" pitchFamily="34" charset="0"/>
              </a:rPr>
              <a:t>計算 </a:t>
            </a:r>
            <a:r>
              <a:rPr lang="en-US" altLang="zh-TW" dirty="0"/>
              <a:t>v=m⋅G+s⋅r</a:t>
            </a:r>
            <a:r>
              <a:rPr lang="en-US" altLang="zh-TW" baseline="-25000" dirty="0"/>
              <a:t>2</a:t>
            </a:r>
            <a:r>
              <a:rPr lang="en-US" altLang="zh-TW" dirty="0"/>
              <a:t>+e</a:t>
            </a:r>
          </a:p>
          <a:p>
            <a:pPr eaLnBrk="0" hangingPunct="0">
              <a:spcBef>
                <a:spcPct val="0"/>
              </a:spcBef>
              <a:buClrTx/>
              <a:buSzTx/>
            </a:pPr>
            <a:r>
              <a:rPr lang="zh-TW" altLang="zh-TW" dirty="0">
                <a:latin typeface="Arial" panose="020B0604020202020204" pitchFamily="34" charset="0"/>
              </a:rPr>
              <a:t>密文為 (u,v)，</a:t>
            </a:r>
            <a:endParaRPr lang="en-US" altLang="zh-TW" dirty="0">
              <a:latin typeface="Arial" panose="020B0604020202020204" pitchFamily="34" charset="0"/>
            </a:endParaRPr>
          </a:p>
          <a:p>
            <a:pPr eaLnBrk="0" hangingPunct="0">
              <a:spcBef>
                <a:spcPct val="0"/>
              </a:spcBef>
              <a:buClrTx/>
              <a:buSzTx/>
            </a:pPr>
            <a:r>
              <a:rPr lang="zh-TW" altLang="zh-TW" dirty="0">
                <a:latin typeface="Arial" panose="020B0604020202020204" pitchFamily="34" charset="0"/>
              </a:rPr>
              <a:t>共享密鑰 K</a:t>
            </a:r>
            <a:r>
              <a:rPr lang="en-US" altLang="zh-TW" dirty="0"/>
              <a:t>=Hash(m, u, v), Hash </a:t>
            </a:r>
            <a:r>
              <a:rPr lang="zh-TW" altLang="en-US" dirty="0"/>
              <a:t>可以為</a:t>
            </a:r>
            <a:r>
              <a:rPr lang="en-US" altLang="zh-TW" dirty="0"/>
              <a:t>Sha-3</a:t>
            </a:r>
            <a:endParaRPr lang="zh-TW" altLang="en-US" dirty="0"/>
          </a:p>
        </p:txBody>
      </p:sp>
    </p:spTree>
    <p:extLst>
      <p:ext uri="{BB962C8B-B14F-4D97-AF65-F5344CB8AC3E}">
        <p14:creationId xmlns:p14="http://schemas.microsoft.com/office/powerpoint/2010/main" val="348541570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解密</a:t>
            </a:r>
          </a:p>
        </p:txBody>
      </p:sp>
      <p:sp>
        <p:nvSpPr>
          <p:cNvPr id="5" name="內容版面配置區 4"/>
          <p:cNvSpPr>
            <a:spLocks noGrp="1"/>
          </p:cNvSpPr>
          <p:nvPr>
            <p:ph idx="1"/>
          </p:nvPr>
        </p:nvSpPr>
        <p:spPr/>
        <p:txBody>
          <a:bodyPr/>
          <a:lstStyle/>
          <a:p>
            <a:r>
              <a:rPr lang="zh-TW" altLang="en-US" dirty="0"/>
              <a:t>從密文中提取 </a:t>
            </a:r>
            <a:r>
              <a:rPr lang="en-US" altLang="zh-TW" dirty="0"/>
              <a:t>u </a:t>
            </a:r>
            <a:r>
              <a:rPr lang="zh-TW" altLang="en-US" dirty="0"/>
              <a:t>和 </a:t>
            </a:r>
            <a:r>
              <a:rPr lang="en-US" altLang="zh-TW" dirty="0"/>
              <a:t>v, </a:t>
            </a:r>
            <a:r>
              <a:rPr lang="zh-TW" altLang="en-US" dirty="0"/>
              <a:t>收方有 </a:t>
            </a:r>
            <a:r>
              <a:rPr lang="en-US" altLang="zh-TW" dirty="0"/>
              <a:t>y</a:t>
            </a:r>
          </a:p>
          <a:p>
            <a:r>
              <a:rPr lang="zh-TW" altLang="en-US" dirty="0"/>
              <a:t>計算 </a:t>
            </a:r>
            <a:r>
              <a:rPr lang="en-US" altLang="zh-TW" dirty="0"/>
              <a:t>v’=</a:t>
            </a:r>
            <a:r>
              <a:rPr lang="en-US" altLang="zh-TW" dirty="0" err="1"/>
              <a:t>v−u⋅y</a:t>
            </a:r>
            <a:r>
              <a:rPr lang="en-US" altLang="zh-TW" dirty="0"/>
              <a:t> </a:t>
            </a:r>
          </a:p>
          <a:p>
            <a:pPr lvl="1"/>
            <a:r>
              <a:rPr lang="zh-TW" altLang="en-US" dirty="0"/>
              <a:t>因為 </a:t>
            </a:r>
            <a:r>
              <a:rPr lang="en-US" altLang="zh-TW" dirty="0"/>
              <a:t>v=m⋅G+s⋅r2​+e, u=r</a:t>
            </a:r>
            <a:r>
              <a:rPr lang="en-US" altLang="zh-TW" baseline="-25000" dirty="0"/>
              <a:t>1</a:t>
            </a:r>
            <a:r>
              <a:rPr lang="en-US" altLang="zh-TW" dirty="0"/>
              <a:t>​+h⋅r</a:t>
            </a:r>
            <a:r>
              <a:rPr lang="en-US" altLang="zh-TW" baseline="-25000" dirty="0"/>
              <a:t>2</a:t>
            </a:r>
          </a:p>
          <a:p>
            <a:pPr lvl="1"/>
            <a:r>
              <a:rPr lang="en-US" altLang="zh-TW" dirty="0"/>
              <a:t>s=</a:t>
            </a:r>
            <a:r>
              <a:rPr lang="en-US" altLang="zh-TW" dirty="0" err="1"/>
              <a:t>x+h⋅y</a:t>
            </a:r>
            <a:r>
              <a:rPr lang="en-US" altLang="zh-TW" dirty="0"/>
              <a:t> ⇒ s⋅r</a:t>
            </a:r>
            <a:r>
              <a:rPr lang="en-US" altLang="zh-TW" baseline="-25000" dirty="0"/>
              <a:t>2</a:t>
            </a:r>
            <a:r>
              <a:rPr lang="en-US" altLang="zh-TW" dirty="0"/>
              <a:t>​=x⋅r</a:t>
            </a:r>
            <a:r>
              <a:rPr lang="en-US" altLang="zh-TW" baseline="-25000" dirty="0"/>
              <a:t>2</a:t>
            </a:r>
            <a:r>
              <a:rPr lang="en-US" altLang="zh-TW" dirty="0"/>
              <a:t>​+h⋅y⋅r</a:t>
            </a:r>
            <a:r>
              <a:rPr lang="en-US" altLang="zh-TW" baseline="-25000" dirty="0"/>
              <a:t>2</a:t>
            </a:r>
            <a:r>
              <a:rPr lang="en-US" altLang="zh-TW" dirty="0"/>
              <a:t>​</a:t>
            </a:r>
          </a:p>
          <a:p>
            <a:pPr lvl="1"/>
            <a:r>
              <a:rPr lang="pt-BR" altLang="zh-TW" dirty="0"/>
              <a:t>u⋅y=r</a:t>
            </a:r>
            <a:r>
              <a:rPr lang="pt-BR" altLang="zh-TW" baseline="-25000" dirty="0"/>
              <a:t>1</a:t>
            </a:r>
            <a:r>
              <a:rPr lang="pt-BR" altLang="zh-TW" dirty="0"/>
              <a:t>​⋅y+h⋅r</a:t>
            </a:r>
            <a:r>
              <a:rPr lang="pt-BR" altLang="zh-TW" baseline="-25000" dirty="0"/>
              <a:t>2</a:t>
            </a:r>
            <a:r>
              <a:rPr lang="pt-BR" altLang="zh-TW" dirty="0"/>
              <a:t>​⋅y</a:t>
            </a:r>
          </a:p>
          <a:p>
            <a:pPr lvl="1"/>
            <a:r>
              <a:rPr lang="en-US" altLang="zh-TW" dirty="0" err="1"/>
              <a:t>v−u⋅y</a:t>
            </a:r>
            <a:r>
              <a:rPr lang="en-US" altLang="zh-TW" dirty="0"/>
              <a:t>=</a:t>
            </a:r>
            <a:r>
              <a:rPr lang="en-US" altLang="zh-TW" dirty="0" err="1"/>
              <a:t>m⋅G</a:t>
            </a:r>
            <a:r>
              <a:rPr lang="en-US" altLang="zh-TW" dirty="0"/>
              <a:t>+(x⋅r</a:t>
            </a:r>
            <a:r>
              <a:rPr lang="en-US" altLang="zh-TW" baseline="-25000" dirty="0"/>
              <a:t>2</a:t>
            </a:r>
            <a:r>
              <a:rPr lang="en-US" altLang="zh-TW" dirty="0"/>
              <a:t>​+h⋅y⋅r</a:t>
            </a:r>
            <a:r>
              <a:rPr lang="en-US" altLang="zh-TW" baseline="-25000" dirty="0"/>
              <a:t>2</a:t>
            </a:r>
            <a:r>
              <a:rPr lang="en-US" altLang="zh-TW" dirty="0"/>
              <a:t>​)+e-(</a:t>
            </a:r>
            <a:r>
              <a:rPr lang="pt-BR" altLang="zh-TW" dirty="0"/>
              <a:t>r</a:t>
            </a:r>
            <a:r>
              <a:rPr lang="pt-BR" altLang="zh-TW" baseline="-25000" dirty="0"/>
              <a:t>1</a:t>
            </a:r>
            <a:r>
              <a:rPr lang="pt-BR" altLang="zh-TW" dirty="0"/>
              <a:t>​⋅y+h⋅r</a:t>
            </a:r>
            <a:r>
              <a:rPr lang="pt-BR" altLang="zh-TW" baseline="-25000" dirty="0"/>
              <a:t>2</a:t>
            </a:r>
            <a:r>
              <a:rPr lang="pt-BR" altLang="zh-TW" dirty="0"/>
              <a:t>​⋅y</a:t>
            </a:r>
            <a:r>
              <a:rPr lang="en-US" altLang="zh-TW" dirty="0"/>
              <a:t>)</a:t>
            </a:r>
            <a:endParaRPr lang="pt-BR" altLang="zh-TW" dirty="0"/>
          </a:p>
          <a:p>
            <a:pPr marL="457200" lvl="1" indent="0">
              <a:buNone/>
            </a:pPr>
            <a:r>
              <a:rPr lang="pt-BR" altLang="zh-TW" dirty="0"/>
              <a:t>	       =</a:t>
            </a:r>
            <a:r>
              <a:rPr lang="en-US" altLang="zh-TW" dirty="0"/>
              <a:t>m⋅G+x⋅r</a:t>
            </a:r>
            <a:r>
              <a:rPr lang="en-US" altLang="zh-TW" baseline="-25000" dirty="0"/>
              <a:t>2</a:t>
            </a:r>
            <a:r>
              <a:rPr lang="en-US" altLang="zh-TW" dirty="0"/>
              <a:t>​+e−r</a:t>
            </a:r>
            <a:r>
              <a:rPr lang="en-US" altLang="zh-TW" baseline="-25000" dirty="0"/>
              <a:t>1</a:t>
            </a:r>
            <a:r>
              <a:rPr lang="en-US" altLang="zh-TW" dirty="0"/>
              <a:t>​⋅y</a:t>
            </a:r>
          </a:p>
          <a:p>
            <a:pPr marL="457200" lvl="1" indent="0">
              <a:buNone/>
            </a:pPr>
            <a:r>
              <a:rPr lang="zh-TW" altLang="en-US" dirty="0"/>
              <a:t>我們讓</a:t>
            </a:r>
            <a:r>
              <a:rPr lang="en-US" altLang="zh-TW" dirty="0"/>
              <a:t>weight(x⋅r2​+e−r1​⋅y)≤t, </a:t>
            </a:r>
            <a:r>
              <a:rPr lang="zh-TW" altLang="en-US" dirty="0"/>
              <a:t>透過</a:t>
            </a:r>
            <a:r>
              <a:rPr lang="en-US" altLang="zh-TW" dirty="0" err="1"/>
              <a:t>codeword</a:t>
            </a:r>
            <a:r>
              <a:rPr lang="en-US" altLang="zh-TW" dirty="0"/>
              <a:t> decoding</a:t>
            </a:r>
            <a:r>
              <a:rPr lang="zh-TW" altLang="en-US" dirty="0"/>
              <a:t>進行解碼</a:t>
            </a:r>
            <a:r>
              <a:rPr lang="en-US" altLang="zh-TW" dirty="0"/>
              <a:t>, </a:t>
            </a:r>
            <a:r>
              <a:rPr lang="zh-TW" altLang="en-US" dirty="0"/>
              <a:t>更正到正確的</a:t>
            </a:r>
            <a:r>
              <a:rPr lang="en-US" altLang="zh-TW" dirty="0" err="1"/>
              <a:t>m⋅G</a:t>
            </a:r>
            <a:r>
              <a:rPr lang="en-US" altLang="zh-TW" dirty="0"/>
              <a:t>, </a:t>
            </a:r>
            <a:r>
              <a:rPr lang="zh-TW" altLang="en-US" dirty="0"/>
              <a:t>再回推 </a:t>
            </a:r>
            <a:r>
              <a:rPr lang="en-US" altLang="zh-TW" dirty="0"/>
              <a:t>m</a:t>
            </a:r>
          </a:p>
          <a:p>
            <a:r>
              <a:rPr lang="zh-TW" altLang="en-US" dirty="0"/>
              <a:t>驗證 </a:t>
            </a:r>
            <a:r>
              <a:rPr lang="en-US" altLang="zh-TW" dirty="0"/>
              <a:t>m′</a:t>
            </a:r>
            <a:r>
              <a:rPr lang="zh-TW" altLang="en-US" dirty="0"/>
              <a:t>的雜湊值是否與密文中的一致，若一致，則計算共享密鑰 </a:t>
            </a:r>
            <a:r>
              <a:rPr lang="en-US" altLang="zh-TW" dirty="0"/>
              <a:t>K=Hash(m, u, v)</a:t>
            </a:r>
            <a:endParaRPr lang="zh-TW" altLang="en-US" dirty="0"/>
          </a:p>
        </p:txBody>
      </p:sp>
      <p:cxnSp>
        <p:nvCxnSpPr>
          <p:cNvPr id="4" name="直線單箭頭接點 3"/>
          <p:cNvCxnSpPr/>
          <p:nvPr/>
        </p:nvCxnSpPr>
        <p:spPr bwMode="auto">
          <a:xfrm flipH="1">
            <a:off x="3635896" y="3212976"/>
            <a:ext cx="144016" cy="648072"/>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線單箭頭接點 5"/>
          <p:cNvCxnSpPr/>
          <p:nvPr/>
        </p:nvCxnSpPr>
        <p:spPr bwMode="auto">
          <a:xfrm>
            <a:off x="3347864" y="3524064"/>
            <a:ext cx="2304256" cy="2649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680617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light_presentation">
  <a:themeElements>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fontScheme name="light_presenta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ight_presentation 1">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light_presentation</Template>
  <TotalTime>8190</TotalTime>
  <Words>12945</Words>
  <Application>Microsoft Office PowerPoint</Application>
  <PresentationFormat>如螢幕大小 (4:3)</PresentationFormat>
  <Paragraphs>1589</Paragraphs>
  <Slides>229</Slides>
  <Notes>19</Notes>
  <HiddenSlides>0</HiddenSlides>
  <MMClips>0</MMClips>
  <ScaleCrop>false</ScaleCrop>
  <HeadingPairs>
    <vt:vector size="8" baseType="variant">
      <vt:variant>
        <vt:lpstr>使用字型</vt:lpstr>
      </vt:variant>
      <vt:variant>
        <vt:i4>32</vt:i4>
      </vt:variant>
      <vt:variant>
        <vt:lpstr>佈景主題</vt:lpstr>
      </vt:variant>
      <vt:variant>
        <vt:i4>1</vt:i4>
      </vt:variant>
      <vt:variant>
        <vt:lpstr>內嵌 OLE 伺服程式</vt:lpstr>
      </vt:variant>
      <vt:variant>
        <vt:i4>1</vt:i4>
      </vt:variant>
      <vt:variant>
        <vt:lpstr>投影片標題</vt:lpstr>
      </vt:variant>
      <vt:variant>
        <vt:i4>229</vt:i4>
      </vt:variant>
    </vt:vector>
  </HeadingPairs>
  <TitlesOfParts>
    <vt:vector size="263" baseType="lpstr">
      <vt:lpstr>-apple-system</vt:lpstr>
      <vt:lpstr>DFKaiShu-SB-Estd-BF</vt:lpstr>
      <vt:lpstr>Gulim</vt:lpstr>
      <vt:lpstr>Helvetica Neue</vt:lpstr>
      <vt:lpstr>Liberation Sans</vt:lpstr>
      <vt:lpstr>MicrosoftJhengHeiBold</vt:lpstr>
      <vt:lpstr>Montserrat</vt:lpstr>
      <vt:lpstr>Montserrat Light</vt:lpstr>
      <vt:lpstr>Noto Sans CJK TC</vt:lpstr>
      <vt:lpstr>Noto Sans CJK TC Medium</vt:lpstr>
      <vt:lpstr>Noto Sans CJK TC Regular</vt:lpstr>
      <vt:lpstr>NotoSansTC-Bold-Identity-H</vt:lpstr>
      <vt:lpstr>NotoSansTC-Regular-Identity-H</vt:lpstr>
      <vt:lpstr>Poppins</vt:lpstr>
      <vt:lpstr>SimHei</vt:lpstr>
      <vt:lpstr>宋体</vt:lpstr>
      <vt:lpstr>TrebuchetMS</vt:lpstr>
      <vt:lpstr>TrebuchetMS-Bold</vt:lpstr>
      <vt:lpstr>文鼎ＰＬ新宋</vt:lpstr>
      <vt:lpstr>華康勘亭流</vt:lpstr>
      <vt:lpstr>微軟正黑體</vt:lpstr>
      <vt:lpstr>新細明體</vt:lpstr>
      <vt:lpstr>標楷體</vt:lpstr>
      <vt:lpstr>Arial</vt:lpstr>
      <vt:lpstr>Arial Black</vt:lpstr>
      <vt:lpstr>Calibri</vt:lpstr>
      <vt:lpstr>Segoe UI Semibold</vt:lpstr>
      <vt:lpstr>Symbol</vt:lpstr>
      <vt:lpstr>Tahoma</vt:lpstr>
      <vt:lpstr>Times New Roman</vt:lpstr>
      <vt:lpstr>Verdana</vt:lpstr>
      <vt:lpstr>Wingdings</vt:lpstr>
      <vt:lpstr>light_presentation</vt:lpstr>
      <vt:lpstr>多媒體項目</vt:lpstr>
      <vt:lpstr>醫療資訊安全</vt:lpstr>
      <vt:lpstr>學  歷</vt:lpstr>
      <vt:lpstr>經  歷</vt:lpstr>
      <vt:lpstr>Google Yiter or 陳以德</vt:lpstr>
      <vt:lpstr>PowerPoint 簡報</vt:lpstr>
      <vt:lpstr>資安演講</vt:lpstr>
      <vt:lpstr>醫院資安演講</vt:lpstr>
      <vt:lpstr>Outline</vt:lpstr>
      <vt:lpstr>國發會:六大核心戰略產業</vt:lpstr>
      <vt:lpstr>2024.7.8 Taipei-1 (57名) 在高雄</vt:lpstr>
      <vt:lpstr>2024.11.14 台灣最快電腦Ubilink(31名)</vt:lpstr>
      <vt:lpstr>AI - ChapGPT</vt:lpstr>
      <vt:lpstr>Good Prompts</vt:lpstr>
      <vt:lpstr>Good Prompts</vt:lpstr>
      <vt:lpstr>Good Prompts</vt:lpstr>
      <vt:lpstr>AI會寫程式，誰來審？</vt:lpstr>
      <vt:lpstr>PowerPoint 簡報</vt:lpstr>
      <vt:lpstr>AI Risk Management Framework</vt:lpstr>
      <vt:lpstr>AI Lifecycle</vt:lpstr>
      <vt:lpstr>Permission Manager</vt:lpstr>
      <vt:lpstr>PowerPoint 簡報</vt:lpstr>
      <vt:lpstr>PowerPoint 簡報</vt:lpstr>
      <vt:lpstr>       的安全性</vt:lpstr>
      <vt:lpstr>Line 連到那國去?</vt:lpstr>
      <vt:lpstr>PowerPoint 簡報</vt:lpstr>
      <vt:lpstr>PowerPoint 簡報</vt:lpstr>
      <vt:lpstr>PowerPoint 簡報</vt:lpstr>
      <vt:lpstr>PowerPoint 簡報</vt:lpstr>
      <vt:lpstr>PowerPoint 簡報</vt:lpstr>
      <vt:lpstr>PowerPoint 簡報</vt:lpstr>
      <vt:lpstr>PowerPoint 簡報</vt:lpstr>
      <vt:lpstr>PowerPoint 簡報</vt:lpstr>
      <vt:lpstr>5P醫學</vt:lpstr>
      <vt:lpstr>關鍵驅動5P醫學技術</vt:lpstr>
      <vt:lpstr>未來醫學在全球面臨的共通挑戰</vt:lpstr>
      <vt:lpstr>健保署署長石崇良</vt:lpstr>
      <vt:lpstr>微軟2025.10不支援Windows 10更新</vt:lpstr>
      <vt:lpstr>智慧醫療 6 大科技應用</vt:lpstr>
      <vt:lpstr>智慧醫療產業</vt:lpstr>
      <vt:lpstr>AI醫療在台灣的發展</vt:lpstr>
      <vt:lpstr>AI 取代重複性工作&amp;協助診斷</vt:lpstr>
      <vt:lpstr>聯邦式學習</vt:lpstr>
      <vt:lpstr>Homomorphic Encryption</vt:lpstr>
      <vt:lpstr>系統流程</vt:lpstr>
      <vt:lpstr>原始矩陣M1 &amp; M2</vt:lpstr>
      <vt:lpstr>Aggregator domain a的KEMA1, KEMA2 </vt:lpstr>
      <vt:lpstr>Aggregator domain a的CKEMA</vt:lpstr>
      <vt:lpstr> </vt:lpstr>
      <vt:lpstr>原本M1+M2        P1, P2 分別解回來的M1&amp;M2</vt:lpstr>
      <vt:lpstr>高榮、萬芳等24家：保險區塊鏈</vt:lpstr>
      <vt:lpstr>2023~2025 WEF  全球風險評估報告</vt:lpstr>
      <vt:lpstr>PowerPoint 簡報</vt:lpstr>
      <vt:lpstr>PowerPoint 簡報</vt:lpstr>
      <vt:lpstr>PowerPoint 簡報</vt:lpstr>
      <vt:lpstr>PowerPoint 簡報</vt:lpstr>
      <vt:lpstr>PowerPoint 簡報</vt:lpstr>
      <vt:lpstr>PowerPoint 簡報</vt:lpstr>
      <vt:lpstr>PowerPoint 簡報</vt:lpstr>
      <vt:lpstr>PowerPoint 簡報</vt:lpstr>
      <vt:lpstr>2023 Acronis Top 5 reports</vt:lpstr>
      <vt:lpstr>OWASP Top 10 Vulnerabilities in 2021</vt:lpstr>
      <vt:lpstr>OWASP Top 10 Vulnerabilities in 2022</vt:lpstr>
      <vt:lpstr>OWASP Top 10 Vulnerabilities in 2023</vt:lpstr>
      <vt:lpstr>OWASP Top 10 Vulnerabilities in 2024</vt:lpstr>
      <vt:lpstr>OWASP Top 10 2025</vt:lpstr>
      <vt:lpstr>ISO/IEC</vt:lpstr>
      <vt:lpstr>ISO 27001:2022 四個控制項</vt:lpstr>
      <vt:lpstr>四大新增之資訊安全控制措施 參考指引</vt:lpstr>
      <vt:lpstr>五項有助分類和風險處理的控制措施屬性</vt:lpstr>
      <vt:lpstr>資通安全管理法 個資法,GDPR</vt:lpstr>
      <vt:lpstr>最近修的法</vt:lpstr>
      <vt:lpstr>PowerPoint 簡報</vt:lpstr>
      <vt:lpstr>PowerPoint 簡報</vt:lpstr>
      <vt:lpstr>PowerPoint 簡報</vt:lpstr>
      <vt:lpstr>資通安全管理法&amp;施行細則</vt:lpstr>
      <vt:lpstr>資通安全管理法</vt:lpstr>
      <vt:lpstr>個資法112.5.31 修正</vt:lpstr>
      <vt:lpstr>個資法的損害賠償</vt:lpstr>
      <vt:lpstr>刑責</vt:lpstr>
      <vt:lpstr>施行細則110.8.23修訂</vt:lpstr>
      <vt:lpstr>GDPR 2018.5.25 上路</vt:lpstr>
      <vt:lpstr>PDF 加密</vt:lpstr>
      <vt:lpstr>Office 加密碼</vt:lpstr>
      <vt:lpstr>安全 v.s. 方便</vt:lpstr>
      <vt:lpstr>Cyber Attack 網路攻擊</vt:lpstr>
      <vt:lpstr>PowerPoint 簡報</vt:lpstr>
      <vt:lpstr>PowerPoint 簡報</vt:lpstr>
      <vt:lpstr>世界網路攻擊狀態</vt:lpstr>
      <vt:lpstr>www.digitalattackmap.com</vt:lpstr>
      <vt:lpstr>Nmap 移民局</vt:lpstr>
      <vt:lpstr>Nmap KMU</vt:lpstr>
      <vt:lpstr>Nmap KMUH</vt:lpstr>
      <vt:lpstr>Nmap NSYSU</vt:lpstr>
      <vt:lpstr>Nmap VGHKS</vt:lpstr>
      <vt:lpstr>義大醫院</vt:lpstr>
      <vt:lpstr>長庚醫院</vt:lpstr>
      <vt:lpstr>屏基</vt:lpstr>
      <vt:lpstr>屏榮</vt:lpstr>
      <vt:lpstr>部立屏東醫院</vt:lpstr>
      <vt:lpstr>Nmap 台南醫院</vt:lpstr>
      <vt:lpstr>Nessus OpenVAS</vt:lpstr>
      <vt:lpstr>https://zeroday.hitcon.org</vt:lpstr>
      <vt:lpstr>PowerPoint 簡報</vt:lpstr>
      <vt:lpstr>NIST SP 800-207 零信任</vt:lpstr>
      <vt:lpstr>零信任7大原則</vt:lpstr>
      <vt:lpstr>News</vt:lpstr>
      <vt:lpstr>社交攻擊</vt:lpstr>
      <vt:lpstr>KMU107年上半年演練結果</vt:lpstr>
      <vt:lpstr>KMU107上半年校內演練信件</vt:lpstr>
      <vt:lpstr>PowerPoint 簡報</vt:lpstr>
      <vt:lpstr>PowerPoint 簡報</vt:lpstr>
      <vt:lpstr>釣魚網站 (多像官網啊!)</vt:lpstr>
      <vt:lpstr>PowerPoint 簡報</vt:lpstr>
      <vt:lpstr>Facebook/簡訊詐騙</vt:lpstr>
      <vt:lpstr>FB社群詐騙</vt:lpstr>
      <vt:lpstr>PowerPoint 簡報</vt:lpstr>
      <vt:lpstr>社交工程攻擊預防方法</vt:lpstr>
      <vt:lpstr>不小心開啟駭客寄送的郵件</vt:lpstr>
      <vt:lpstr>最新漏洞</vt:lpstr>
      <vt:lpstr>Virus Total 可檢查你檔案是否有毒</vt:lpstr>
      <vt:lpstr>完美APT惡意文件</vt:lpstr>
      <vt:lpstr>Virus Check too</vt:lpstr>
      <vt:lpstr>雲端電子病歷</vt:lpstr>
      <vt:lpstr>電子簽章 v.s. 數位簽章</vt:lpstr>
      <vt:lpstr>PowerPoint 簡報</vt:lpstr>
      <vt:lpstr>醫療機構電子病歷製作及管理辦法</vt:lpstr>
      <vt:lpstr>電子病歷上雲辦法</vt:lpstr>
      <vt:lpstr>通訊診療辦法</vt:lpstr>
      <vt:lpstr>通訊診療辦法</vt:lpstr>
      <vt:lpstr>PowerPoint 簡報</vt:lpstr>
      <vt:lpstr>PowerPoint 簡報</vt:lpstr>
      <vt:lpstr>Medical Devices &amp; System commonly Connected Categories of Equipment</vt:lpstr>
      <vt:lpstr>智慧醫療儀器法規</vt:lpstr>
      <vt:lpstr>美國FDA智慧醫療儀器法規</vt:lpstr>
      <vt:lpstr>HIPAA (Health Insurance Portability and Accountability Act)</vt:lpstr>
      <vt:lpstr>歐盟（EU MDR, IVDR, NIS2, CRA）</vt:lpstr>
      <vt:lpstr>歐盟（Cyber Resilience Act, CRA）</vt:lpstr>
      <vt:lpstr>日本（PMDA, 厚生勞動省）</vt:lpstr>
      <vt:lpstr>台灣TFDA適用於製造業者之醫療器材網路安全指引2021.5.1 </vt:lpstr>
      <vt:lpstr>PowerPoint 簡報</vt:lpstr>
      <vt:lpstr>醫院評鑑</vt:lpstr>
      <vt:lpstr>PowerPoint 簡報</vt:lpstr>
      <vt:lpstr>JCI 8th </vt:lpstr>
      <vt:lpstr>JCI 8th </vt:lpstr>
      <vt:lpstr>2025 Gartner 對雲服務的洞察</vt:lpstr>
      <vt:lpstr>PowerPoint 簡報</vt:lpstr>
      <vt:lpstr>PowerPoint 簡報</vt:lpstr>
      <vt:lpstr>AWS 機房</vt:lpstr>
      <vt:lpstr>Microsoft Azure機房</vt:lpstr>
      <vt:lpstr>Google Data Centers</vt:lpstr>
      <vt:lpstr>世上最危險搜尋器：SHODAN</vt:lpstr>
      <vt:lpstr>Default password</vt:lpstr>
      <vt:lpstr>醫療資安事件</vt:lpstr>
      <vt:lpstr>衛福部：強化醫療資安聯防機制</vt:lpstr>
      <vt:lpstr>Medical Industry Safety Issues 醫療產業資安問題</vt:lpstr>
      <vt:lpstr>2019 USA HSCC</vt:lpstr>
      <vt:lpstr>2020歐盟資安局</vt:lpstr>
      <vt:lpstr>醫療產業資安問題</vt:lpstr>
      <vt:lpstr>2022 Top 5 Healthcare threat</vt:lpstr>
      <vt:lpstr>2023 Top 5 Healthcare threat</vt:lpstr>
      <vt:lpstr>2024 Top 10 Healthcare threat</vt:lpstr>
      <vt:lpstr>2025 Top 10 Healthcare threat</vt:lpstr>
      <vt:lpstr>Vectra</vt:lpstr>
      <vt:lpstr>DICOM 漏洞</vt:lpstr>
      <vt:lpstr>救生設備 or 殺人機器</vt:lpstr>
      <vt:lpstr>醫療用輸液幫浦含遠端攻擊漏洞</vt:lpstr>
      <vt:lpstr>安全漏洞CVE-2019-10959</vt:lpstr>
      <vt:lpstr>Health IT Security</vt:lpstr>
      <vt:lpstr>新加坡SingHealth醫療系統遭駭客入侵，150萬人個資外洩</vt:lpstr>
      <vt:lpstr>加拿大安大略省 電子醫療病歷 爆出外泄圖利</vt:lpstr>
      <vt:lpstr>醫療資安事件1</vt:lpstr>
      <vt:lpstr>醫療資安事件2</vt:lpstr>
      <vt:lpstr>2022.12.7部桃遭駭客入侵 醫護及病患個資外洩</vt:lpstr>
      <vt:lpstr>PowerPoint 簡報</vt:lpstr>
      <vt:lpstr>WannaCry</vt:lpstr>
      <vt:lpstr>Ransomware 於醫療機構</vt:lpstr>
      <vt:lpstr>關閉139,445 port</vt:lpstr>
      <vt:lpstr>防範措施</vt:lpstr>
      <vt:lpstr>IoT Authentication IoT 認證</vt:lpstr>
      <vt:lpstr>2018帳號填充攻擊逾300億次</vt:lpstr>
      <vt:lpstr>PowerPoint 簡報</vt:lpstr>
      <vt:lpstr>2020 爛密碼</vt:lpstr>
      <vt:lpstr>2021 Taiwan 爛密碼</vt:lpstr>
      <vt:lpstr>2022 爛密碼</vt:lpstr>
      <vt:lpstr>2023 爛密碼</vt:lpstr>
      <vt:lpstr>2024 爛密碼</vt:lpstr>
      <vt:lpstr>2025 爛密碼</vt:lpstr>
      <vt:lpstr>密碼設定</vt:lpstr>
      <vt:lpstr>www.insecam.org</vt:lpstr>
      <vt:lpstr>https://haveibeenpwned.com</vt:lpstr>
      <vt:lpstr>行政院資安辦協助處理</vt:lpstr>
      <vt:lpstr>IoT 監控設備</vt:lpstr>
      <vt:lpstr>Multi-factor authentication</vt:lpstr>
      <vt:lpstr>Smart patient room</vt:lpstr>
      <vt:lpstr>PKI solution</vt:lpstr>
      <vt:lpstr>Complete &amp; Lightweight Authentication</vt:lpstr>
      <vt:lpstr>Lightweight Authentication structure</vt:lpstr>
      <vt:lpstr>TLS 1.2 Encrypted channel</vt:lpstr>
      <vt:lpstr>Complete Authentication</vt:lpstr>
      <vt:lpstr>Lightweight Authentication</vt:lpstr>
      <vt:lpstr>FHIR</vt:lpstr>
      <vt:lpstr>From ICD to FHIR</vt:lpstr>
      <vt:lpstr>FHIR 5 Levels</vt:lpstr>
      <vt:lpstr>6.1.0 FHIR Security</vt:lpstr>
      <vt:lpstr>EEC -&gt; FHIR Exchange Center</vt:lpstr>
      <vt:lpstr>Next generation FHIR EMR</vt:lpstr>
      <vt:lpstr>FHIR Resource</vt:lpstr>
      <vt:lpstr>FHIR Joint Testing (Connectathon )</vt:lpstr>
      <vt:lpstr>FHIR server open source</vt:lpstr>
      <vt:lpstr>FIDO認證與屬性加密之安全存取-以FHIR為例</vt:lpstr>
      <vt:lpstr>FIDO認證與屬性加密之安全存取-以FHIR為例</vt:lpstr>
      <vt:lpstr>WebAuthn 登入隨機字串</vt:lpstr>
      <vt:lpstr>FIDO FHIR系統流程架構圖</vt:lpstr>
      <vt:lpstr>Wireshark 封包內容</vt:lpstr>
      <vt:lpstr>Sita.tech</vt:lpstr>
      <vt:lpstr>范士展</vt:lpstr>
      <vt:lpstr>參考文獻</vt:lpstr>
      <vt:lpstr>PowerPoint 簡報</vt:lpstr>
      <vt:lpstr>2025 Quantum Computing</vt:lpstr>
      <vt:lpstr>Post-Quantum</vt:lpstr>
      <vt:lpstr>NIST FIPS 203 ML-KEM</vt:lpstr>
      <vt:lpstr>NIST FIPS 204 ML-DSA</vt:lpstr>
      <vt:lpstr>NIST FIPS 205 SLH-DSA</vt:lpstr>
      <vt:lpstr>NIST SP 800-227</vt:lpstr>
      <vt:lpstr>NIST IR 8545</vt:lpstr>
      <vt:lpstr>HQC(Hamming Quasi-Cyclic)</vt:lpstr>
      <vt:lpstr>HQC 密鑰生成</vt:lpstr>
      <vt:lpstr>HQC 加密</vt:lpstr>
      <vt:lpstr>HQC 解密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 Yiter Chen 陳以德</dc:title>
  <dc:creator>Y</dc:creator>
  <cp:lastModifiedBy>YO202</cp:lastModifiedBy>
  <cp:revision>586</cp:revision>
  <dcterms:created xsi:type="dcterms:W3CDTF">2013-08-31T17:11:34Z</dcterms:created>
  <dcterms:modified xsi:type="dcterms:W3CDTF">2025-06-30T10:05:31Z</dcterms:modified>
</cp:coreProperties>
</file>