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56" r:id="rId2"/>
    <p:sldId id="764" r:id="rId3"/>
    <p:sldId id="699" r:id="rId4"/>
    <p:sldId id="719" r:id="rId5"/>
    <p:sldId id="718" r:id="rId6"/>
    <p:sldId id="720" r:id="rId7"/>
    <p:sldId id="704" r:id="rId8"/>
    <p:sldId id="708" r:id="rId9"/>
    <p:sldId id="702" r:id="rId10"/>
    <p:sldId id="724" r:id="rId11"/>
    <p:sldId id="725" r:id="rId12"/>
    <p:sldId id="767" r:id="rId13"/>
    <p:sldId id="768" r:id="rId14"/>
    <p:sldId id="779" r:id="rId15"/>
    <p:sldId id="780" r:id="rId16"/>
    <p:sldId id="781" r:id="rId17"/>
    <p:sldId id="782" r:id="rId18"/>
    <p:sldId id="775" r:id="rId19"/>
    <p:sldId id="777" r:id="rId20"/>
    <p:sldId id="778" r:id="rId21"/>
    <p:sldId id="769" r:id="rId22"/>
    <p:sldId id="770" r:id="rId23"/>
    <p:sldId id="771" r:id="rId24"/>
    <p:sldId id="772" r:id="rId25"/>
    <p:sldId id="773" r:id="rId26"/>
    <p:sldId id="774" r:id="rId27"/>
    <p:sldId id="257" r:id="rId28"/>
    <p:sldId id="258" r:id="rId29"/>
    <p:sldId id="259" r:id="rId30"/>
    <p:sldId id="260" r:id="rId31"/>
    <p:sldId id="744" r:id="rId32"/>
    <p:sldId id="261" r:id="rId33"/>
    <p:sldId id="264" r:id="rId34"/>
    <p:sldId id="745" r:id="rId35"/>
    <p:sldId id="746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2" r:id="rId44"/>
    <p:sldId id="273" r:id="rId45"/>
    <p:sldId id="275" r:id="rId46"/>
    <p:sldId id="276" r:id="rId47"/>
    <p:sldId id="274" r:id="rId48"/>
    <p:sldId id="277" r:id="rId49"/>
    <p:sldId id="279" r:id="rId50"/>
    <p:sldId id="280" r:id="rId51"/>
    <p:sldId id="281" r:id="rId52"/>
    <p:sldId id="282" r:id="rId53"/>
    <p:sldId id="278" r:id="rId54"/>
    <p:sldId id="262" r:id="rId55"/>
    <p:sldId id="726" r:id="rId56"/>
    <p:sldId id="727" r:id="rId57"/>
    <p:sldId id="728" r:id="rId58"/>
    <p:sldId id="729" r:id="rId59"/>
    <p:sldId id="730" r:id="rId60"/>
    <p:sldId id="731" r:id="rId61"/>
    <p:sldId id="732" r:id="rId62"/>
    <p:sldId id="733" r:id="rId63"/>
    <p:sldId id="734" r:id="rId64"/>
    <p:sldId id="735" r:id="rId65"/>
    <p:sldId id="736" r:id="rId66"/>
    <p:sldId id="737" r:id="rId67"/>
    <p:sldId id="738" r:id="rId68"/>
    <p:sldId id="739" r:id="rId69"/>
    <p:sldId id="740" r:id="rId70"/>
    <p:sldId id="741" r:id="rId71"/>
    <p:sldId id="742" r:id="rId72"/>
    <p:sldId id="747" r:id="rId73"/>
    <p:sldId id="749" r:id="rId74"/>
    <p:sldId id="750" r:id="rId75"/>
    <p:sldId id="751" r:id="rId76"/>
    <p:sldId id="752" r:id="rId77"/>
    <p:sldId id="753" r:id="rId78"/>
    <p:sldId id="754" r:id="rId79"/>
    <p:sldId id="755" r:id="rId80"/>
    <p:sldId id="756" r:id="rId81"/>
    <p:sldId id="757" r:id="rId82"/>
    <p:sldId id="758" r:id="rId83"/>
    <p:sldId id="759" r:id="rId84"/>
    <p:sldId id="760" r:id="rId85"/>
    <p:sldId id="743" r:id="rId86"/>
    <p:sldId id="263" r:id="rId87"/>
    <p:sldId id="283" r:id="rId88"/>
    <p:sldId id="284" r:id="rId89"/>
    <p:sldId id="285" r:id="rId90"/>
    <p:sldId id="286" r:id="rId91"/>
    <p:sldId id="714" r:id="rId92"/>
    <p:sldId id="715" r:id="rId93"/>
    <p:sldId id="287" r:id="rId94"/>
    <p:sldId id="586" r:id="rId9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89934" autoAdjust="0"/>
  </p:normalViewPr>
  <p:slideViewPr>
    <p:cSldViewPr snapToGrid="0">
      <p:cViewPr varScale="1">
        <p:scale>
          <a:sx n="89" d="100"/>
          <a:sy n="89" d="100"/>
        </p:scale>
        <p:origin x="21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91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174E1-94FF-4EB1-85D3-B77DAC3A25BB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81537-DB2A-4203-94C6-17026A20A7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579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80%</a:t>
            </a:r>
            <a:r>
              <a:rPr lang="zh-TW" altLang="en-US" dirty="0"/>
              <a:t>訓練</a:t>
            </a:r>
            <a:r>
              <a:rPr lang="en-US" altLang="zh-TW" dirty="0"/>
              <a:t>, 20%</a:t>
            </a:r>
            <a:r>
              <a:rPr lang="zh-TW" altLang="en-US" dirty="0"/>
              <a:t>驗證</a:t>
            </a:r>
            <a:r>
              <a:rPr lang="en-US" altLang="zh-TW" dirty="0"/>
              <a:t>, </a:t>
            </a:r>
            <a:r>
              <a:rPr lang="zh-TW" altLang="en-US" dirty="0"/>
              <a:t>再找真的 </a:t>
            </a:r>
            <a:r>
              <a:rPr lang="en-US" altLang="zh-TW" dirty="0"/>
              <a:t>Data </a:t>
            </a:r>
            <a:r>
              <a:rPr lang="zh-TW" altLang="en-US" dirty="0"/>
              <a:t>來測試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10-fold</a:t>
            </a:r>
            <a:r>
              <a:rPr lang="zh-TW" altLang="en-US" dirty="0"/>
              <a:t>中，我們將</a:t>
            </a:r>
            <a:r>
              <a:rPr lang="en-US" altLang="zh-TW" b="1" dirty="0"/>
              <a:t>90%</a:t>
            </a:r>
            <a:r>
              <a:rPr lang="zh-TW" altLang="en-US" b="1" dirty="0"/>
              <a:t>的訓練資料</a:t>
            </a:r>
            <a:r>
              <a:rPr lang="zh-TW" altLang="en-US" dirty="0"/>
              <a:t>當作訓練集，而</a:t>
            </a:r>
            <a:r>
              <a:rPr lang="en-US" altLang="zh-TW" b="1" dirty="0"/>
              <a:t>10%</a:t>
            </a:r>
            <a:r>
              <a:rPr lang="zh-TW" altLang="en-US" b="1" dirty="0"/>
              <a:t>的資料</a:t>
            </a:r>
            <a:r>
              <a:rPr lang="zh-TW" altLang="en-US" dirty="0"/>
              <a:t>當作驗證集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81537-DB2A-4203-94C6-17026A20A771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545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81537-DB2A-4203-94C6-17026A20A771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930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一堆字</a:t>
            </a:r>
            <a:r>
              <a:rPr lang="en-US" altLang="zh-TW" dirty="0"/>
              <a:t>, </a:t>
            </a:r>
            <a:r>
              <a:rPr lang="zh-TW" altLang="en-US" dirty="0"/>
              <a:t>決定下一個字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81537-DB2A-4203-94C6-17026A20A771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7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81537-DB2A-4203-94C6-17026A20A771}" type="slidenum">
              <a:rPr lang="zh-TW" altLang="en-US" smtClean="0"/>
              <a:t>89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696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66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853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3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60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345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78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4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550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964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964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615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FC9FA-9822-49F3-B137-68E69267B34D}" type="datetimeFigureOut">
              <a:rPr lang="zh-TW" altLang="en-US" smtClean="0"/>
              <a:t>2024/10/18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CDF7F-6DED-4E1B-B007-9568B83B42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138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1428/e4baedd9.cf3e35e5?fbclid=IwZXh0bgNhZW0CMTAAAR0e2n8L-Gxi67WLgVK0wgoT9GrOvfSTJwp7oI1Tfy44WAidiYLh1K8SiQ0_aem_MWmlRCeua7ZwuPznf6Jv9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AI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原理與應用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90755" y="3584785"/>
            <a:ext cx="10610490" cy="2720104"/>
          </a:xfrm>
        </p:spPr>
        <p:txBody>
          <a:bodyPr>
            <a:normAutofit fontScale="92500"/>
          </a:bodyPr>
          <a:lstStyle/>
          <a:p>
            <a:r>
              <a:rPr lang="en-US" altLang="zh-TW" sz="3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KMU</a:t>
            </a:r>
          </a:p>
          <a:p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Department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of Healthcare Administration and Medical Informatics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Master Program of AI Application in Health Industry</a:t>
            </a:r>
          </a:p>
          <a:p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I-</a:t>
            </a:r>
            <a:r>
              <a:rPr lang="en-US" altLang="zh-TW" sz="40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Te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Chen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陳以德</a:t>
            </a:r>
            <a:endParaRPr lang="en-US" altLang="zh-TW" sz="4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2024/10/18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642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 noChangeArrowheads="1"/>
          </p:cNvSpPr>
          <p:nvPr>
            <p:ph type="title"/>
          </p:nvPr>
        </p:nvSpPr>
        <p:spPr>
          <a:xfrm>
            <a:off x="1929643" y="218904"/>
            <a:ext cx="8486811" cy="1041230"/>
          </a:xfrm>
        </p:spPr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學、經歷</a:t>
            </a:r>
          </a:p>
        </p:txBody>
      </p:sp>
      <p:sp>
        <p:nvSpPr>
          <p:cNvPr id="17411" name="內容版面配置區 2"/>
          <p:cNvSpPr>
            <a:spLocks noGrp="1" noChangeArrowheads="1"/>
          </p:cNvSpPr>
          <p:nvPr>
            <p:ph idx="1"/>
          </p:nvPr>
        </p:nvSpPr>
        <p:spPr>
          <a:xfrm>
            <a:off x="373626" y="1480476"/>
            <a:ext cx="10042828" cy="4954120"/>
          </a:xfrm>
        </p:spPr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	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1989 </a:t>
            </a:r>
            <a:r>
              <a:rPr lang="zh-TW" altLang="en-US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高雄工專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化工轉電子工程科畢業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	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1995 </a:t>
            </a:r>
            <a:r>
              <a:rPr lang="zh-TW" altLang="en-US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政治大學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應用數學系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輔修教育系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碩士	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1997 </a:t>
            </a:r>
            <a:r>
              <a:rPr lang="zh-TW" altLang="en-US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交通大學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資訊工程學所畢業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政治大學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	1998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教師英文第二專長班結業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博士	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2005 </a:t>
            </a:r>
            <a:r>
              <a:rPr lang="zh-TW" altLang="en-US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交通大學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資訊工程系畢業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現任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醫務管理暨醫療資訊學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健康產業應用碩士學程   主任</a:t>
            </a:r>
          </a:p>
          <a:p>
            <a:pPr marL="0" indent="0"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精實管理暨資訊安全研究中心 主任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大數據研究中心	 副主任</a:t>
            </a:r>
          </a:p>
          <a:p>
            <a:pPr marL="0" indent="0">
              <a:buNone/>
            </a:pPr>
            <a:endPara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412" name="日期版面配置區 3"/>
          <p:cNvSpPr>
            <a:spLocks noGrp="1"/>
          </p:cNvSpPr>
          <p:nvPr>
            <p:ph type="dt" sz="quarter" idx="4294967295"/>
          </p:nvPr>
        </p:nvSpPr>
        <p:spPr bwMode="auto">
          <a:xfrm>
            <a:off x="1850436" y="6436037"/>
            <a:ext cx="2514504" cy="30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itchen.class.kmu.edu.tw</a:t>
            </a:r>
          </a:p>
        </p:txBody>
      </p:sp>
      <p:pic>
        <p:nvPicPr>
          <p:cNvPr id="17413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017" y="2222874"/>
            <a:ext cx="3931613" cy="280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0954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TW" altLang="en-US" b="1" dirty="0">
                <a:latin typeface="Arial Black" panose="020B0A04020102020204" pitchFamily="34" charset="0"/>
              </a:rPr>
              <a:t>智慧醫療發展</a:t>
            </a:r>
            <a:endParaRPr lang="en-US" altLang="zh-TW" b="1" dirty="0">
              <a:latin typeface="Arial Black" panose="020B0A040201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69BB61C-909F-4912-82CC-9C9752CFE65D}"/>
              </a:ext>
            </a:extLst>
          </p:cNvPr>
          <p:cNvSpPr txBox="1"/>
          <p:nvPr/>
        </p:nvSpPr>
        <p:spPr>
          <a:xfrm>
            <a:off x="1865530" y="3501009"/>
            <a:ext cx="846094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WHO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定義智慧醫療：泛指資通訊技術（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ICT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）在醫療健康領域的應用，包括醫療照護、公衛監測等。</a:t>
            </a:r>
            <a:endParaRPr lang="en-US" altLang="zh-TW" sz="26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2032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年，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65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歲以上人口將超過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1/4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。然而健保可能破產、醫師、護士因低薪過勞而逃離大醫院。  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-- 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國發會</a:t>
            </a:r>
          </a:p>
        </p:txBody>
      </p:sp>
    </p:spTree>
    <p:extLst>
      <p:ext uri="{BB962C8B-B14F-4D97-AF65-F5344CB8AC3E}">
        <p14:creationId xmlns:p14="http://schemas.microsoft.com/office/powerpoint/2010/main" val="44093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306D20-25DC-4457-92F0-90E73E48C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智慧醫療 </a:t>
            </a:r>
            <a:r>
              <a:rPr lang="en-US" altLang="zh-TW" dirty="0"/>
              <a:t>6 </a:t>
            </a:r>
            <a:r>
              <a:rPr lang="zh-TW" altLang="en-US" dirty="0"/>
              <a:t>大科技應用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0F1939-D79F-43C6-945C-C292F6768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53" y="1486473"/>
            <a:ext cx="7201646" cy="440389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AI</a:t>
            </a:r>
            <a:r>
              <a:rPr lang="zh-TW" altLang="en-US" dirty="0"/>
              <a:t>人工智慧</a:t>
            </a:r>
            <a:endParaRPr lang="en-US" altLang="zh-TW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Blockchain</a:t>
            </a:r>
            <a:r>
              <a:rPr lang="zh-TW" altLang="en-US" dirty="0"/>
              <a:t>區塊鏈</a:t>
            </a:r>
            <a:endParaRPr lang="en-US" altLang="zh-TW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Cloud</a:t>
            </a:r>
            <a:r>
              <a:rPr lang="zh-TW" altLang="en-US" dirty="0"/>
              <a:t>雲端</a:t>
            </a:r>
            <a:endParaRPr lang="en-US" altLang="zh-TW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Data</a:t>
            </a:r>
            <a:r>
              <a:rPr lang="zh-TW" altLang="en-US" dirty="0"/>
              <a:t>數據</a:t>
            </a:r>
            <a:endParaRPr lang="en-US" altLang="zh-TW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Edge Computing</a:t>
            </a:r>
            <a:r>
              <a:rPr lang="zh-TW" altLang="en-US" dirty="0"/>
              <a:t>邊緣計算</a:t>
            </a:r>
            <a:endParaRPr lang="en-US" altLang="zh-TW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dirty="0"/>
              <a:t>Fifth Generation mobile networks</a:t>
            </a:r>
            <a:r>
              <a:rPr lang="zh-TW" altLang="en-US" dirty="0"/>
              <a:t>（</a:t>
            </a:r>
            <a:r>
              <a:rPr lang="en-US" altLang="zh-TW" dirty="0"/>
              <a:t>5G</a:t>
            </a:r>
            <a:r>
              <a:rPr lang="zh-TW" altLang="en-US" dirty="0"/>
              <a:t>通訊）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4660EC9-B82D-4719-A071-B8FC9BA985B4}"/>
              </a:ext>
            </a:extLst>
          </p:cNvPr>
          <p:cNvSpPr txBox="1"/>
          <p:nvPr/>
        </p:nvSpPr>
        <p:spPr>
          <a:xfrm>
            <a:off x="7536159" y="6536944"/>
            <a:ext cx="36264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</a:rPr>
              <a:t>https://futurecity.cw.com.tw/article/1916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8C906E6-A938-4E46-B2C0-AD4D1DEFB8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4962" y="1522678"/>
            <a:ext cx="627673" cy="62767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98732B8-B313-4DA8-9FDE-460849254A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429" y="2271447"/>
            <a:ext cx="820738" cy="82073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77FC387-1A33-401E-BC55-98DB183A2B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430" y="3082824"/>
            <a:ext cx="821755" cy="82175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487D6874-BE6A-41CC-8208-7649AFBE3C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7259" y="3849058"/>
            <a:ext cx="787104" cy="78710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0F968A78-CF83-4679-8CB0-74510B20BBA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4962" y="4630645"/>
            <a:ext cx="658505" cy="658505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DD66D5C0-45FB-4471-8228-F179CB717B4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5393036"/>
            <a:ext cx="1093924" cy="65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1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53FD1E-19CD-4A3C-8C01-64C0F56D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Arial Black" panose="020B0A04020102020204" pitchFamily="34" charset="0"/>
              </a:rPr>
              <a:t>智慧醫療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B3CC7A-7244-4E62-8E6E-2503B334B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528" y="1371600"/>
            <a:ext cx="8568952" cy="4953000"/>
          </a:xfrm>
        </p:spPr>
        <p:txBody>
          <a:bodyPr/>
          <a:lstStyle/>
          <a:p>
            <a:r>
              <a:rPr lang="zh-TW" altLang="en-US" sz="3200" dirty="0"/>
              <a:t>智慧手術室</a:t>
            </a:r>
            <a:r>
              <a:rPr lang="en-US" altLang="zh-TW" sz="3200" dirty="0"/>
              <a:t>(</a:t>
            </a:r>
            <a:r>
              <a:rPr lang="zh-TW" altLang="en-US" sz="3200" dirty="0"/>
              <a:t>手術資訊整合、機器人輔助</a:t>
            </a:r>
            <a:r>
              <a:rPr lang="en-US" altLang="zh-TW" sz="3200" dirty="0"/>
              <a:t>)</a:t>
            </a:r>
          </a:p>
          <a:p>
            <a:r>
              <a:rPr lang="zh-TW" altLang="en-US" sz="3200" dirty="0"/>
              <a:t>智慧病房</a:t>
            </a:r>
            <a:r>
              <a:rPr lang="en-US" altLang="zh-TW" sz="3200" dirty="0"/>
              <a:t>(</a:t>
            </a:r>
            <a:r>
              <a:rPr lang="zh-TW" altLang="en-US" sz="3200" dirty="0"/>
              <a:t>床頭與護理站整合資訊、照護</a:t>
            </a:r>
            <a:r>
              <a:rPr lang="en-US" altLang="zh-TW" sz="3200" dirty="0"/>
              <a:t>App)</a:t>
            </a:r>
          </a:p>
          <a:p>
            <a:r>
              <a:rPr lang="zh-TW" altLang="en-US" sz="3200" dirty="0"/>
              <a:t>遠距醫療</a:t>
            </a:r>
            <a:r>
              <a:rPr lang="en-US" altLang="zh-TW" sz="3200" dirty="0"/>
              <a:t>(</a:t>
            </a:r>
            <a:r>
              <a:rPr lang="zh-TW" altLang="en-US" sz="3200" dirty="0"/>
              <a:t>視訊會診、生理數據與</a:t>
            </a:r>
            <a:r>
              <a:rPr lang="en-US" altLang="zh-TW" sz="3200" dirty="0"/>
              <a:t>HIS</a:t>
            </a:r>
            <a:r>
              <a:rPr lang="zh-TW" altLang="en-US" sz="3200" dirty="0"/>
              <a:t>同步</a:t>
            </a:r>
            <a:r>
              <a:rPr lang="en-US" altLang="zh-TW" sz="3200" dirty="0"/>
              <a:t>)</a:t>
            </a:r>
          </a:p>
          <a:p>
            <a:r>
              <a:rPr lang="zh-TW" altLang="en-US" sz="3200" dirty="0"/>
              <a:t>智慧藥櫃協助配藥、取藥</a:t>
            </a:r>
            <a:endParaRPr lang="en-US" altLang="zh-TW" sz="3200" dirty="0"/>
          </a:p>
          <a:p>
            <a:r>
              <a:rPr lang="en-US" altLang="zh-TW" sz="3200" dirty="0"/>
              <a:t>IoT</a:t>
            </a:r>
            <a:r>
              <a:rPr lang="zh-TW" altLang="en-US" sz="3200" dirty="0"/>
              <a:t>設備隨時注意被照護者行動與狀態</a:t>
            </a:r>
            <a:endParaRPr lang="en-US" altLang="zh-TW" sz="3200" dirty="0"/>
          </a:p>
          <a:p>
            <a:r>
              <a:rPr lang="zh-TW" altLang="en-US" sz="3200" dirty="0"/>
              <a:t>資料分析</a:t>
            </a:r>
            <a:r>
              <a:rPr lang="en-US" altLang="zh-TW" sz="3200" dirty="0"/>
              <a:t>:AI </a:t>
            </a:r>
            <a:r>
              <a:rPr lang="zh-TW" altLang="en-US" sz="3200" dirty="0"/>
              <a:t>判圖</a:t>
            </a:r>
            <a:r>
              <a:rPr lang="en-US" altLang="zh-TW" sz="3200" dirty="0"/>
              <a:t>(</a:t>
            </a:r>
            <a:r>
              <a:rPr lang="zh-TW" altLang="en-US" sz="3200" dirty="0"/>
              <a:t>訊號</a:t>
            </a:r>
            <a:r>
              <a:rPr lang="en-US" altLang="zh-TW" sz="3200" dirty="0"/>
              <a:t>)</a:t>
            </a:r>
            <a:r>
              <a:rPr lang="zh-TW" altLang="en-US" sz="3200" dirty="0"/>
              <a:t>與篩選</a:t>
            </a:r>
            <a:endParaRPr lang="en-US" altLang="zh-TW" sz="3200" dirty="0"/>
          </a:p>
          <a:p>
            <a:r>
              <a:rPr lang="zh-TW" altLang="en-US" sz="3200" dirty="0"/>
              <a:t>急重症資訊監控</a:t>
            </a:r>
          </a:p>
          <a:p>
            <a:r>
              <a:rPr lang="en-US" altLang="zh-TW" sz="3200" dirty="0" err="1"/>
              <a:t>BlockChain</a:t>
            </a:r>
            <a:r>
              <a:rPr lang="zh-TW" altLang="en-US" sz="3200" dirty="0"/>
              <a:t>與資訊安全</a:t>
            </a:r>
            <a:endParaRPr lang="en-US" altLang="zh-TW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4615327-D5D1-4463-95EF-FB0E0C600F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0297" y="3201396"/>
            <a:ext cx="1869721" cy="3323949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62A58929-8C0E-40DA-8AFE-CDA917CEDF49}"/>
              </a:ext>
            </a:extLst>
          </p:cNvPr>
          <p:cNvSpPr txBox="1"/>
          <p:nvPr/>
        </p:nvSpPr>
        <p:spPr>
          <a:xfrm>
            <a:off x="6373688" y="6505599"/>
            <a:ext cx="4186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</a:rPr>
              <a:t>https://www.imedtac.com/service/telemedicine-program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E36C68F-4943-421D-832A-4B035667E4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9672" y="4123280"/>
            <a:ext cx="2090704" cy="250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7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C6DAED4A-FBC6-4D4D-B430-3CBBFD358C08}"/>
              </a:ext>
            </a:extLst>
          </p:cNvPr>
          <p:cNvSpPr txBox="1"/>
          <p:nvPr/>
        </p:nvSpPr>
        <p:spPr>
          <a:xfrm>
            <a:off x="6528048" y="6309320"/>
            <a:ext cx="41044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</a:rPr>
              <a:t>https://www.computerdiy.com.tw/20200221_nvidia_ai</a:t>
            </a:r>
            <a:endParaRPr lang="en-US" altLang="zh-TW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https://www.ithome.com.tw/news/137252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5314C6D-4678-49DA-B4AD-17D94B3E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AI </a:t>
            </a:r>
            <a:r>
              <a:rPr lang="zh-TW" altLang="en-US" dirty="0"/>
              <a:t>取代重複性工作</a:t>
            </a:r>
            <a:r>
              <a:rPr lang="en-US" altLang="zh-TW" dirty="0"/>
              <a:t>&amp;</a:t>
            </a:r>
            <a:r>
              <a:rPr lang="zh-TW" altLang="en-US" dirty="0"/>
              <a:t>診斷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9AEC20-E8B4-4B61-8300-C5702DE4D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371600"/>
            <a:ext cx="8363272" cy="4953000"/>
          </a:xfrm>
        </p:spPr>
        <p:txBody>
          <a:bodyPr/>
          <a:lstStyle/>
          <a:p>
            <a:r>
              <a:rPr lang="zh-TW" altLang="en-US" dirty="0"/>
              <a:t>放射科、病理科、眼科使用</a:t>
            </a:r>
            <a:r>
              <a:rPr lang="en-US" altLang="zh-TW" dirty="0"/>
              <a:t>AI</a:t>
            </a:r>
            <a:r>
              <a:rPr lang="zh-TW" altLang="en-US" dirty="0"/>
              <a:t>，協助篩檢醫療影像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標記</a:t>
            </a:r>
            <a:endParaRPr lang="en-US" altLang="zh-TW" dirty="0"/>
          </a:p>
          <a:p>
            <a:r>
              <a:rPr lang="zh-TW" altLang="en-US" dirty="0"/>
              <a:t>聯邦式學習</a:t>
            </a:r>
            <a:endParaRPr lang="en-US" altLang="zh-TW" dirty="0"/>
          </a:p>
          <a:p>
            <a:r>
              <a:rPr lang="zh-TW" altLang="en-US" dirty="0"/>
              <a:t>配合</a:t>
            </a:r>
            <a:r>
              <a:rPr lang="en-US" altLang="zh-TW" dirty="0"/>
              <a:t>IoT</a:t>
            </a:r>
            <a:r>
              <a:rPr lang="zh-TW" altLang="en-US" dirty="0"/>
              <a:t>精準健康</a:t>
            </a:r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CC40780-E834-4E01-BB80-83220160E5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1844825"/>
            <a:ext cx="5436096" cy="2660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4E642F6-881B-4004-985A-4D510B1081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4147052"/>
            <a:ext cx="5436096" cy="2378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732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A459E4-9F74-436B-A77B-A3A42C21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產生英文病歷摘要</a:t>
            </a:r>
            <a:r>
              <a:rPr lang="en-US" altLang="zh-TW" dirty="0"/>
              <a:t>,</a:t>
            </a:r>
            <a:r>
              <a:rPr lang="zh-TW" altLang="en-US" dirty="0"/>
              <a:t>資料如下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2EB74A-6DFA-43B2-8BA0-FE4B90142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氣喘</a:t>
            </a:r>
            <a:r>
              <a:rPr lang="en-US" altLang="zh-TW" dirty="0"/>
              <a:t>;</a:t>
            </a:r>
            <a:r>
              <a:rPr lang="zh-TW" altLang="en-US" dirty="0"/>
              <a:t>陳舊性肺結核 症狀</a:t>
            </a:r>
            <a:r>
              <a:rPr lang="en-US" altLang="zh-TW" dirty="0"/>
              <a:t>:</a:t>
            </a:r>
            <a:r>
              <a:rPr lang="zh-TW" altLang="en-US" dirty="0"/>
              <a:t>喘 肺功能檢查</a:t>
            </a:r>
            <a:r>
              <a:rPr lang="en-US" altLang="zh-TW" dirty="0"/>
              <a:t>:</a:t>
            </a:r>
            <a:r>
              <a:rPr lang="zh-TW" altLang="en-US" dirty="0"/>
              <a:t>氣喘 胸部</a:t>
            </a:r>
            <a:r>
              <a:rPr lang="en-US" altLang="zh-TW" dirty="0"/>
              <a:t>X</a:t>
            </a:r>
            <a:r>
              <a:rPr lang="zh-TW" altLang="en-US" dirty="0"/>
              <a:t>光檢查：右上肺發炎後織維化 治療方式</a:t>
            </a:r>
            <a:r>
              <a:rPr lang="en-US" altLang="zh-TW" dirty="0"/>
              <a:t>: </a:t>
            </a:r>
            <a:r>
              <a:rPr lang="en-US" altLang="zh-TW" dirty="0" err="1"/>
              <a:t>seretide</a:t>
            </a:r>
            <a:r>
              <a:rPr lang="en-US" altLang="zh-TW" dirty="0"/>
              <a:t> </a:t>
            </a:r>
            <a:r>
              <a:rPr lang="en-US" altLang="zh-TW" dirty="0" err="1"/>
              <a:t>accuhaler</a:t>
            </a:r>
            <a:r>
              <a:rPr lang="en-US" altLang="zh-TW" dirty="0"/>
              <a:t> 1 puff inhalation bid </a:t>
            </a:r>
            <a:r>
              <a:rPr lang="en-US" altLang="zh-TW" dirty="0" err="1"/>
              <a:t>singulair</a:t>
            </a:r>
            <a:r>
              <a:rPr lang="en-US" altLang="zh-TW" dirty="0"/>
              <a:t> 10mg po(</a:t>
            </a:r>
            <a:r>
              <a:rPr lang="zh-TW" altLang="en-US" dirty="0"/>
              <a:t>口服</a:t>
            </a:r>
            <a:r>
              <a:rPr lang="en-US" altLang="zh-TW" dirty="0"/>
              <a:t>) </a:t>
            </a:r>
            <a:r>
              <a:rPr lang="en-US" altLang="zh-TW" dirty="0" err="1"/>
              <a:t>qd</a:t>
            </a:r>
            <a:r>
              <a:rPr lang="en-US" altLang="zh-TW" dirty="0"/>
              <a:t>(</a:t>
            </a:r>
            <a:r>
              <a:rPr lang="zh-TW" altLang="en-US" dirty="0"/>
              <a:t>每日一次</a:t>
            </a:r>
            <a:r>
              <a:rPr lang="en-US" altLang="zh-TW" dirty="0"/>
              <a:t>) </a:t>
            </a:r>
          </a:p>
          <a:p>
            <a:r>
              <a:rPr lang="zh-TW" altLang="en-US" dirty="0"/>
              <a:t>高血壓；缺血性心臟病 症狀</a:t>
            </a:r>
            <a:r>
              <a:rPr lang="en-US" altLang="zh-TW" dirty="0"/>
              <a:t>:</a:t>
            </a:r>
            <a:r>
              <a:rPr lang="zh-TW" altLang="en-US" dirty="0"/>
              <a:t>胸痛 檢查</a:t>
            </a:r>
            <a:r>
              <a:rPr lang="en-US" altLang="zh-TW" dirty="0"/>
              <a:t>:</a:t>
            </a:r>
            <a:r>
              <a:rPr lang="zh-TW" altLang="en-US" dirty="0"/>
              <a:t>血壓</a:t>
            </a:r>
            <a:r>
              <a:rPr lang="en-US" altLang="zh-TW" dirty="0"/>
              <a:t>181 /89mmHg</a:t>
            </a:r>
            <a:r>
              <a:rPr lang="zh-TW" altLang="en-US" dirty="0"/>
              <a:t>、心臟酵素：正常、心電圖：正常、心臟超音波：正常 治療方式</a:t>
            </a:r>
            <a:r>
              <a:rPr lang="en-US" altLang="zh-TW" dirty="0"/>
              <a:t>:</a:t>
            </a:r>
            <a:r>
              <a:rPr lang="en-US" altLang="zh-TW" dirty="0" err="1"/>
              <a:t>bokey</a:t>
            </a:r>
            <a:r>
              <a:rPr lang="en-US" altLang="zh-TW" dirty="0"/>
              <a:t> 100mg po </a:t>
            </a:r>
            <a:r>
              <a:rPr lang="en-US" altLang="zh-TW" dirty="0" err="1"/>
              <a:t>qd</a:t>
            </a:r>
            <a:r>
              <a:rPr lang="en-US" altLang="zh-TW" dirty="0"/>
              <a:t>, </a:t>
            </a:r>
            <a:r>
              <a:rPr lang="en-US" altLang="zh-TW" dirty="0" err="1"/>
              <a:t>diovan</a:t>
            </a:r>
            <a:r>
              <a:rPr lang="en-US" altLang="zh-TW" dirty="0"/>
              <a:t> 160mg po </a:t>
            </a:r>
            <a:r>
              <a:rPr lang="en-US" altLang="zh-TW" dirty="0" err="1"/>
              <a:t>qd</a:t>
            </a:r>
            <a:r>
              <a:rPr lang="en-US" altLang="zh-TW" dirty="0"/>
              <a:t> </a:t>
            </a:r>
          </a:p>
          <a:p>
            <a:r>
              <a:rPr lang="zh-TW" altLang="en-US" dirty="0"/>
              <a:t>左側退化性膝關節炎 症狀</a:t>
            </a:r>
            <a:r>
              <a:rPr lang="en-US" altLang="zh-TW" dirty="0"/>
              <a:t>:</a:t>
            </a:r>
            <a:r>
              <a:rPr lang="zh-TW" altLang="en-US" dirty="0"/>
              <a:t>左膝關節疼痛 檢査</a:t>
            </a:r>
            <a:r>
              <a:rPr lang="en-US" altLang="zh-TW" dirty="0"/>
              <a:t>——</a:t>
            </a:r>
            <a:r>
              <a:rPr lang="zh-TW" altLang="en-US" dirty="0"/>
              <a:t>左膝</a:t>
            </a:r>
            <a:r>
              <a:rPr lang="en-US" altLang="zh-TW" dirty="0"/>
              <a:t>x</a:t>
            </a:r>
            <a:r>
              <a:rPr lang="zh-TW" altLang="en-US" dirty="0"/>
              <a:t>光檢查：左膝退化性關節炎 治療方式</a:t>
            </a:r>
            <a:r>
              <a:rPr lang="en-US" altLang="zh-TW" dirty="0"/>
              <a:t>:</a:t>
            </a:r>
            <a:r>
              <a:rPr lang="en-US" altLang="zh-TW" dirty="0" err="1"/>
              <a:t>panadol</a:t>
            </a:r>
            <a:r>
              <a:rPr lang="en-US" altLang="zh-TW" dirty="0"/>
              <a:t> 500mg po </a:t>
            </a:r>
            <a:r>
              <a:rPr lang="en-US" altLang="zh-TW" dirty="0" err="1"/>
              <a:t>tid</a:t>
            </a:r>
            <a:r>
              <a:rPr lang="en-US" altLang="zh-TW" dirty="0"/>
              <a:t>(</a:t>
            </a:r>
            <a:r>
              <a:rPr lang="zh-TW" altLang="en-US" dirty="0"/>
              <a:t>每日三次</a:t>
            </a:r>
            <a:r>
              <a:rPr lang="en-US" altLang="zh-TW" dirty="0"/>
              <a:t>), </a:t>
            </a:r>
            <a:r>
              <a:rPr lang="en-US" altLang="zh-TW" dirty="0" err="1"/>
              <a:t>solaxin</a:t>
            </a:r>
            <a:r>
              <a:rPr lang="en-US" altLang="zh-TW" dirty="0"/>
              <a:t> 200mg po </a:t>
            </a:r>
            <a:r>
              <a:rPr lang="en-US" altLang="zh-TW" dirty="0" err="1"/>
              <a:t>tid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422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218E258-A859-4CD9-821F-488EA07B8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404664"/>
            <a:ext cx="9180512" cy="6192688"/>
          </a:xfrm>
        </p:spPr>
      </p:pic>
    </p:spTree>
    <p:extLst>
      <p:ext uri="{BB962C8B-B14F-4D97-AF65-F5344CB8AC3E}">
        <p14:creationId xmlns:p14="http://schemas.microsoft.com/office/powerpoint/2010/main" val="1773865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AC13EB-72CC-4419-9FA6-E19F11D6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Humanized Medical Records</a:t>
            </a:r>
            <a:endParaRPr lang="zh-TW" altLang="en-US" dirty="0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E18A80DD-31F6-4299-BDD4-74A9296F3BE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389" y="1371600"/>
            <a:ext cx="8148990" cy="528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08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61006C-4F15-4C84-8A47-2D0D90F6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Patent I 501189</a:t>
            </a:r>
            <a:endParaRPr lang="zh-TW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53E1996-9214-4836-8444-09AEC9398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EDAA334-566E-45E7-AF4F-181A3CCB7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025" y="1268530"/>
            <a:ext cx="10446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8" name="物件 7">
            <a:extLst>
              <a:ext uri="{FF2B5EF4-FFF2-40B4-BE49-F238E27FC236}">
                <a16:creationId xmlns:a16="http://schemas.microsoft.com/office/drawing/2014/main" id="{E17EF29A-A9D2-49E5-AF4B-E3CBCB22F0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6130" y="1410474"/>
          <a:ext cx="4098130" cy="5403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r:id="rId3" imgW="7907983" imgH="10031747" progId="Visio.Drawing.11">
                  <p:embed/>
                </p:oleObj>
              </mc:Choice>
              <mc:Fallback>
                <p:oleObj r:id="rId3" imgW="7907983" imgH="10031747" progId="Visio.Drawing.11">
                  <p:embed/>
                  <p:pic>
                    <p:nvPicPr>
                      <p:cNvPr id="8" name="物件 7">
                        <a:extLst>
                          <a:ext uri="{FF2B5EF4-FFF2-40B4-BE49-F238E27FC236}">
                            <a16:creationId xmlns:a16="http://schemas.microsoft.com/office/drawing/2014/main" id="{E17EF29A-A9D2-49E5-AF4B-E3CBCB22F0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130" y="1410474"/>
                        <a:ext cx="4098130" cy="5403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>
            <a:extLst>
              <a:ext uri="{FF2B5EF4-FFF2-40B4-BE49-F238E27FC236}">
                <a16:creationId xmlns:a16="http://schemas.microsoft.com/office/drawing/2014/main" id="{B1286304-8247-4BE0-8302-1C0299B3F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物件 9">
            <a:extLst>
              <a:ext uri="{FF2B5EF4-FFF2-40B4-BE49-F238E27FC236}">
                <a16:creationId xmlns:a16="http://schemas.microsoft.com/office/drawing/2014/main" id="{769D9118-AA6A-43AE-B1E2-DF0B3B3900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71548" y="1484247"/>
          <a:ext cx="4116772" cy="5256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r:id="rId5" imgW="7665840" imgH="9789633" progId="Visio.Drawing.11">
                  <p:embed/>
                </p:oleObj>
              </mc:Choice>
              <mc:Fallback>
                <p:oleObj r:id="rId5" imgW="7665840" imgH="9789633" progId="Visio.Drawing.11">
                  <p:embed/>
                  <p:pic>
                    <p:nvPicPr>
                      <p:cNvPr id="10" name="物件 9">
                        <a:extLst>
                          <a:ext uri="{FF2B5EF4-FFF2-40B4-BE49-F238E27FC236}">
                            <a16:creationId xmlns:a16="http://schemas.microsoft.com/office/drawing/2014/main" id="{769D9118-AA6A-43AE-B1E2-DF0B3B3900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1548" y="1484247"/>
                        <a:ext cx="4116772" cy="52564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206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61006C-4F15-4C84-8A47-2D0D90F6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Patent I 501189</a:t>
            </a:r>
            <a:endParaRPr lang="zh-TW" altLang="en-US" dirty="0"/>
          </a:p>
        </p:txBody>
      </p:sp>
      <p:graphicFrame>
        <p:nvGraphicFramePr>
          <p:cNvPr id="6" name="物件 5">
            <a:extLst>
              <a:ext uri="{FF2B5EF4-FFF2-40B4-BE49-F238E27FC236}">
                <a16:creationId xmlns:a16="http://schemas.microsoft.com/office/drawing/2014/main" id="{7A98BB46-8BF4-47F7-999D-E9B40D0F95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8436" y="1430337"/>
          <a:ext cx="3373099" cy="51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r:id="rId3" imgW="2863739" imgH="4377608" progId="Visio.Drawing.11">
                  <p:embed/>
                </p:oleObj>
              </mc:Choice>
              <mc:Fallback>
                <p:oleObj r:id="rId3" imgW="2863739" imgH="4377608" progId="Visio.Drawing.11">
                  <p:embed/>
                  <p:pic>
                    <p:nvPicPr>
                      <p:cNvPr id="6" name="物件 5">
                        <a:extLst>
                          <a:ext uri="{FF2B5EF4-FFF2-40B4-BE49-F238E27FC236}">
                            <a16:creationId xmlns:a16="http://schemas.microsoft.com/office/drawing/2014/main" id="{7A98BB46-8BF4-47F7-999D-E9B40D0F95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8436" y="1430337"/>
                        <a:ext cx="3373099" cy="5153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 descr="擬人化醫療資訊紀錄方法及輔助診療系統">
            <a:extLst>
              <a:ext uri="{FF2B5EF4-FFF2-40B4-BE49-F238E27FC236}">
                <a16:creationId xmlns:a16="http://schemas.microsoft.com/office/drawing/2014/main" id="{51D624F5-E67D-4E70-8481-08D10146C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476" y="1549604"/>
            <a:ext cx="3603290" cy="494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73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在化學材料上的應用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5744" y="1291128"/>
            <a:ext cx="12006806" cy="542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材料發現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：AI 可分析大數據，預測新材料性質，發現具有特定功能的材料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分子設計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：通過機器學習算法，AI 能設計新的分子結構，優化其性能，</a:t>
            </a:r>
            <a:r>
              <a:rPr kumimoji="0" lang="en-US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Ex.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提高催化效率或改善穩定性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高通量篩選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：AI</a:t>
            </a:r>
            <a:r>
              <a:rPr kumimoji="0" lang="en-US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能自動化篩選過程，迅速評估多種材料的性能，加快實驗步伐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模擬和預測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：利用AI 進行分子動力學模擬，預測材料在不同條件下的行為和反應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圖像分析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：在顯微鏡中識別材料特徵，AI 能自動化分析過程，提高準確性和效率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失效分析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：AI 可用於分析材料失效的原因，幫助改進設計和製造過程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製造優化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：在材料生產過程中，AI 能夠優化參數，提升產品質量和產量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環境監測</a:t>
            </a:r>
            <a:r>
              <a:rPr kumimoji="0" lang="zh-TW" altLang="zh-TW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：AI 可以分析化學材料對環境的影響，幫助開發更環保的材料</a:t>
            </a:r>
          </a:p>
        </p:txBody>
      </p:sp>
    </p:spTree>
    <p:extLst>
      <p:ext uri="{BB962C8B-B14F-4D97-AF65-F5344CB8AC3E}">
        <p14:creationId xmlns:p14="http://schemas.microsoft.com/office/powerpoint/2010/main" val="3599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化學工程上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的應用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5744" y="1289940"/>
            <a:ext cx="12006806" cy="542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過程優化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：AI 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可分析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生產過程數據，優化操作參數，以提高產量和降低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成本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預測維護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：通過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監測，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能預測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設備故障，幫助制定維護計劃，減少停機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工藝設計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：利用AI 模型進行工藝模擬和設計，幫助選擇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最佳生產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路徑和反應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條件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數據分析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：AI 能夠處理和分析大量實驗和生產數據，提取有價值的信息和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洞察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反應動力學建模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：使用機器學習技術來建立反應動力學模型，預測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化學反應行為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質量控制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：AI 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可實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時監控產品質量，快速檢測偏差，保證生產過程的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穩定性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安全監測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：AI</a:t>
            </a:r>
            <a:r>
              <a:rPr lang="en-US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可進行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工廠安全監控，分析潛在危險，幫助預防事故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資源管理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：AI 可用於優化資源使用，如能源、水和原材料，提升生產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效率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自動化操作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：A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 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可驅動</a:t>
            </a:r>
            <a:r>
              <a:rPr lang="zh-TW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自動化系統，實現更高程度的操作</a:t>
            </a:r>
            <a:r>
              <a:rPr lang="zh-TW" altLang="zh-TW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自動化</a:t>
            </a:r>
            <a:endParaRPr lang="zh-TW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878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ChatGPT</a:t>
            </a:r>
            <a:r>
              <a:rPr lang="en-US" altLang="zh-TW" dirty="0" smtClean="0"/>
              <a:t> </a:t>
            </a:r>
            <a:r>
              <a:rPr lang="zh-TW" altLang="en-US" dirty="0" smtClean="0"/>
              <a:t>做摘要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987" y="1736990"/>
            <a:ext cx="5482146" cy="487871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743" y="1677414"/>
            <a:ext cx="6125590" cy="490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7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321733"/>
            <a:ext cx="10515600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dirty="0" smtClean="0"/>
              <a:t>博士</a:t>
            </a:r>
            <a:r>
              <a:rPr lang="zh-TW" altLang="en-US" sz="3200" dirty="0"/>
              <a:t>班課程結構摘要​</a:t>
            </a:r>
            <a:r>
              <a:rPr lang="zh-TW" altLang="en-US" sz="3200" dirty="0" smtClean="0"/>
              <a:t>：</a:t>
            </a:r>
            <a:endParaRPr lang="en-US" altLang="zh-TW" sz="3200" dirty="0" smtClean="0"/>
          </a:p>
          <a:p>
            <a:pPr marL="0" indent="0">
              <a:buNone/>
            </a:pPr>
            <a:endParaRPr lang="zh-TW" altLang="en-US" sz="3200" dirty="0" smtClean="0"/>
          </a:p>
          <a:p>
            <a:r>
              <a:rPr lang="zh-TW" altLang="en-US" sz="3200" dirty="0" smtClean="0"/>
              <a:t>課程</a:t>
            </a:r>
            <a:r>
              <a:rPr lang="zh-TW" altLang="en-US" sz="3200" dirty="0"/>
              <a:t>領域：博士班主要課程集中在能源科技和化工材料領域，包括核心與一般科目。主要學分要求是：</a:t>
            </a:r>
          </a:p>
          <a:p>
            <a:r>
              <a:rPr lang="zh-TW" altLang="en-US" sz="3200" dirty="0" smtClean="0"/>
              <a:t>能源</a:t>
            </a:r>
            <a:r>
              <a:rPr lang="zh-TW" altLang="en-US" sz="3200" dirty="0"/>
              <a:t>科技：涵蓋氫能技術、電化學感測器、燃料電池等技術，並專注於碳減排和再生能源技術。</a:t>
            </a:r>
          </a:p>
          <a:p>
            <a:r>
              <a:rPr lang="zh-TW" altLang="en-US" sz="3200" dirty="0" smtClean="0"/>
              <a:t>化工</a:t>
            </a:r>
            <a:r>
              <a:rPr lang="zh-TW" altLang="en-US" sz="3200" dirty="0"/>
              <a:t>材料：包括高分子材料、複合材料、陶瓷材料等，強調材料檢測和分析技術。</a:t>
            </a:r>
          </a:p>
          <a:p>
            <a:r>
              <a:rPr lang="zh-TW" altLang="en-US" sz="3200" dirty="0" smtClean="0"/>
              <a:t>學分</a:t>
            </a:r>
            <a:r>
              <a:rPr lang="zh-TW" altLang="en-US" sz="3200" dirty="0"/>
              <a:t>要求：博士生需修滿</a:t>
            </a:r>
            <a:r>
              <a:rPr lang="en-US" altLang="zh-TW" sz="3200" dirty="0"/>
              <a:t>38</a:t>
            </a:r>
            <a:r>
              <a:rPr lang="zh-TW" altLang="en-US" sz="3200" dirty="0"/>
              <a:t>學分，其中</a:t>
            </a:r>
            <a:r>
              <a:rPr lang="en-US" altLang="zh-TW" sz="3200" dirty="0"/>
              <a:t>17</a:t>
            </a:r>
            <a:r>
              <a:rPr lang="zh-TW" altLang="en-US" sz="3200" dirty="0"/>
              <a:t>學分為必修，</a:t>
            </a:r>
            <a:r>
              <a:rPr lang="en-US" altLang="zh-TW" sz="3200" dirty="0"/>
              <a:t>21</a:t>
            </a:r>
            <a:r>
              <a:rPr lang="zh-TW" altLang="en-US" sz="3200" dirty="0"/>
              <a:t>學分為選修課程。</a:t>
            </a:r>
          </a:p>
          <a:p>
            <a:r>
              <a:rPr lang="zh-TW" altLang="en-US" sz="3200" dirty="0" smtClean="0"/>
              <a:t>特殊</a:t>
            </a:r>
            <a:r>
              <a:rPr lang="zh-TW" altLang="en-US" sz="3200" dirty="0"/>
              <a:t>規定：學生需修讀學院內的全英授課課程，並可修讀外系或外校開設的英語課程來計入學分</a:t>
            </a:r>
            <a:r>
              <a:rPr lang="zh-TW" altLang="en-US" sz="3200" dirty="0" smtClean="0"/>
              <a:t>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6329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321733"/>
            <a:ext cx="10515600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dirty="0" smtClean="0"/>
              <a:t>碩士</a:t>
            </a:r>
            <a:r>
              <a:rPr lang="zh-TW" altLang="en-US" sz="3200" dirty="0"/>
              <a:t>班課程結構摘要​</a:t>
            </a:r>
            <a:r>
              <a:rPr lang="zh-TW" altLang="en-US" sz="3200" dirty="0" smtClean="0"/>
              <a:t>：</a:t>
            </a:r>
            <a:endParaRPr lang="en-US" altLang="zh-TW" sz="3200" dirty="0" smtClean="0"/>
          </a:p>
          <a:p>
            <a:pPr marL="0" indent="0">
              <a:buNone/>
            </a:pPr>
            <a:endParaRPr lang="en-US" altLang="zh-TW" sz="3200" dirty="0" smtClean="0"/>
          </a:p>
          <a:p>
            <a:r>
              <a:rPr lang="zh-TW" altLang="en-US" sz="3200" dirty="0" smtClean="0"/>
              <a:t>課程</a:t>
            </a:r>
            <a:r>
              <a:rPr lang="zh-TW" altLang="en-US" sz="3200" dirty="0"/>
              <a:t>結構：碩士班課程主要分為環境工程、電化學與能源科技、材料科學等三大領域：</a:t>
            </a:r>
          </a:p>
          <a:p>
            <a:r>
              <a:rPr lang="zh-TW" altLang="en-US" sz="3200" dirty="0" smtClean="0"/>
              <a:t>環境</a:t>
            </a:r>
            <a:r>
              <a:rPr lang="zh-TW" altLang="en-US" sz="3200" dirty="0"/>
              <a:t>科技領域：涵蓋廢水處理、空氣污染防治、環境檢測技術等課程，強調環境保護與治理。</a:t>
            </a:r>
          </a:p>
          <a:p>
            <a:r>
              <a:rPr lang="zh-TW" altLang="en-US" sz="3200" dirty="0" smtClean="0"/>
              <a:t>電化學</a:t>
            </a:r>
            <a:r>
              <a:rPr lang="zh-TW" altLang="en-US" sz="3200" dirty="0"/>
              <a:t>與能源科技：包括電化學技術、儲能元件、燃料電池、電化學感測器等課程，聚焦能源技術的應用與發展。</a:t>
            </a:r>
          </a:p>
          <a:p>
            <a:r>
              <a:rPr lang="zh-TW" altLang="en-US" sz="3200" dirty="0" smtClean="0"/>
              <a:t>材料</a:t>
            </a:r>
            <a:r>
              <a:rPr lang="zh-TW" altLang="en-US" sz="3200" dirty="0"/>
              <a:t>科技領域：涉及高分子材料、光電材料、陶瓷材料及薄膜材料技術等，注重材料的性能與應用。</a:t>
            </a:r>
          </a:p>
          <a:p>
            <a:r>
              <a:rPr lang="zh-TW" altLang="en-US" sz="3200" dirty="0" smtClean="0"/>
              <a:t>學分</a:t>
            </a:r>
            <a:r>
              <a:rPr lang="zh-TW" altLang="en-US" sz="3200" dirty="0"/>
              <a:t>要求：總學分為</a:t>
            </a:r>
            <a:r>
              <a:rPr lang="en-US" altLang="zh-TW" sz="3200" dirty="0"/>
              <a:t>38</a:t>
            </a:r>
            <a:r>
              <a:rPr lang="zh-TW" altLang="en-US" sz="3200" dirty="0"/>
              <a:t>學分，必修</a:t>
            </a:r>
            <a:r>
              <a:rPr lang="en-US" altLang="zh-TW" sz="3200" dirty="0"/>
              <a:t>13</a:t>
            </a:r>
            <a:r>
              <a:rPr lang="zh-TW" altLang="en-US" sz="3200" dirty="0"/>
              <a:t>學分，選修</a:t>
            </a:r>
            <a:r>
              <a:rPr lang="en-US" altLang="zh-TW" sz="3200" dirty="0"/>
              <a:t>25</a:t>
            </a:r>
            <a:r>
              <a:rPr lang="zh-TW" altLang="en-US" sz="3200" dirty="0"/>
              <a:t>學分</a:t>
            </a:r>
            <a:r>
              <a:rPr lang="zh-TW" altLang="en-US" sz="3200" dirty="0" smtClean="0"/>
              <a:t>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3191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399" y="321733"/>
            <a:ext cx="11870267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dirty="0" smtClean="0"/>
              <a:t>進</a:t>
            </a:r>
            <a:r>
              <a:rPr lang="zh-TW" altLang="en-US" sz="3200" dirty="0"/>
              <a:t>四技課程結構摘要​：</a:t>
            </a:r>
          </a:p>
          <a:p>
            <a:r>
              <a:rPr lang="zh-TW" altLang="en-US" sz="3100" dirty="0" smtClean="0"/>
              <a:t>課程</a:t>
            </a:r>
            <a:r>
              <a:rPr lang="zh-TW" altLang="en-US" sz="3100" dirty="0"/>
              <a:t>內容：進四技的課程涵蓋廣泛，包括基礎科學與專業科目。專業課程以化工材料與環境工程為主，如：</a:t>
            </a:r>
          </a:p>
          <a:p>
            <a:r>
              <a:rPr lang="zh-TW" altLang="en-US" sz="3100" dirty="0" smtClean="0"/>
              <a:t>必修</a:t>
            </a:r>
            <a:r>
              <a:rPr lang="zh-TW" altLang="en-US" sz="3100" dirty="0"/>
              <a:t>課程：如微積分、物理、化學工程原理、輸送現象與單元操作等，側重於學生的基礎理論與實驗能力。</a:t>
            </a:r>
          </a:p>
          <a:p>
            <a:r>
              <a:rPr lang="zh-TW" altLang="en-US" sz="3100" dirty="0" smtClean="0"/>
              <a:t>選修</a:t>
            </a:r>
            <a:r>
              <a:rPr lang="zh-TW" altLang="en-US" sz="3100" dirty="0"/>
              <a:t>課程：如電漿技術、太陽能電池、儲能材料、奈米技術等，提供學生更多專業選擇。</a:t>
            </a:r>
          </a:p>
          <a:p>
            <a:r>
              <a:rPr lang="zh-TW" altLang="en-US" sz="3100" dirty="0" smtClean="0"/>
              <a:t>學分</a:t>
            </a:r>
            <a:r>
              <a:rPr lang="zh-TW" altLang="en-US" sz="3100" dirty="0"/>
              <a:t>要求：畢業要求為修滿</a:t>
            </a:r>
            <a:r>
              <a:rPr lang="en-US" altLang="zh-TW" sz="3100" dirty="0"/>
              <a:t>129</a:t>
            </a:r>
            <a:r>
              <a:rPr lang="zh-TW" altLang="en-US" sz="3100" dirty="0"/>
              <a:t>學分，其中專業必修課程佔</a:t>
            </a:r>
            <a:r>
              <a:rPr lang="en-US" altLang="zh-TW" sz="3100" dirty="0"/>
              <a:t>77</a:t>
            </a:r>
            <a:r>
              <a:rPr lang="zh-TW" altLang="en-US" sz="3100" dirty="0"/>
              <a:t>學分，選修課程佔</a:t>
            </a:r>
            <a:r>
              <a:rPr lang="en-US" altLang="zh-TW" sz="3100" dirty="0"/>
              <a:t>32</a:t>
            </a:r>
            <a:r>
              <a:rPr lang="zh-TW" altLang="en-US" sz="3100" dirty="0"/>
              <a:t>學分。</a:t>
            </a:r>
          </a:p>
          <a:p>
            <a:r>
              <a:rPr lang="zh-TW" altLang="en-US" sz="3100" dirty="0" smtClean="0"/>
              <a:t>實習</a:t>
            </a:r>
            <a:r>
              <a:rPr lang="zh-TW" altLang="en-US" sz="3100" dirty="0"/>
              <a:t>要求：提供暑期實習，幫助學生將理論知識應用於實際工作中。</a:t>
            </a:r>
          </a:p>
          <a:p>
            <a:pPr marL="0" indent="0">
              <a:buNone/>
            </a:pPr>
            <a:r>
              <a:rPr lang="zh-TW" altLang="en-US" sz="3100" dirty="0" smtClean="0"/>
              <a:t>這</a:t>
            </a:r>
            <a:r>
              <a:rPr lang="zh-TW" altLang="en-US" sz="3100" dirty="0"/>
              <a:t>三份文件各自規劃了不同學位層級的課程結構，針對不同的專業方向，提供了必修與選修課程選項，並且設置了具體的學分要求與實習計畫。</a:t>
            </a:r>
          </a:p>
        </p:txBody>
      </p:sp>
    </p:spTree>
    <p:extLst>
      <p:ext uri="{BB962C8B-B14F-4D97-AF65-F5344CB8AC3E}">
        <p14:creationId xmlns:p14="http://schemas.microsoft.com/office/powerpoint/2010/main" val="303760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5683" y="348192"/>
            <a:ext cx="11840633" cy="1325563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博士</a:t>
            </a:r>
            <a:r>
              <a:rPr lang="zh-TW" altLang="en-US" sz="3600" dirty="0" smtClean="0"/>
              <a:t>班包括</a:t>
            </a:r>
            <a:r>
              <a:rPr lang="zh-TW" altLang="en-US" sz="3600" b="1" dirty="0"/>
              <a:t>能源科技</a:t>
            </a:r>
            <a:r>
              <a:rPr lang="zh-TW" altLang="en-US" sz="3600" dirty="0"/>
              <a:t>、</a:t>
            </a:r>
            <a:r>
              <a:rPr lang="zh-TW" altLang="en-US" sz="3600" b="1" dirty="0"/>
              <a:t>化工材料</a:t>
            </a:r>
            <a:r>
              <a:rPr lang="zh-TW" altLang="en-US" sz="3600" dirty="0" smtClean="0"/>
              <a:t>等領域</a:t>
            </a:r>
            <a:r>
              <a:rPr lang="zh-TW" altLang="en-US" sz="3600" dirty="0"/>
              <a:t>。</a:t>
            </a:r>
            <a:r>
              <a:rPr lang="en-US" altLang="zh-TW" sz="3600" dirty="0"/>
              <a:t>AI </a:t>
            </a:r>
            <a:r>
              <a:rPr lang="zh-TW" altLang="en-US" sz="3600" dirty="0"/>
              <a:t>可以導入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能源</a:t>
            </a:r>
            <a:r>
              <a:rPr lang="zh-TW" altLang="en-US" b="1" dirty="0"/>
              <a:t>技術的 </a:t>
            </a:r>
            <a:r>
              <a:rPr lang="en-US" altLang="zh-TW" b="1" dirty="0"/>
              <a:t>AI </a:t>
            </a:r>
            <a:r>
              <a:rPr lang="zh-TW" altLang="en-US" b="1" dirty="0"/>
              <a:t>模擬與優化</a:t>
            </a:r>
            <a:r>
              <a:rPr lang="zh-TW" altLang="en-US" dirty="0"/>
              <a:t>：引入 </a:t>
            </a:r>
            <a:r>
              <a:rPr lang="en-US" altLang="zh-TW" dirty="0"/>
              <a:t>AI </a:t>
            </a:r>
            <a:r>
              <a:rPr lang="zh-TW" altLang="en-US" dirty="0"/>
              <a:t>模型進行能源技術（如電池製作、燃料電池等）中性能的模擬與優化，讓學生學習如何使用 </a:t>
            </a:r>
            <a:r>
              <a:rPr lang="en-US" altLang="zh-TW" dirty="0"/>
              <a:t>AI </a:t>
            </a:r>
            <a:r>
              <a:rPr lang="zh-TW" altLang="en-US" dirty="0"/>
              <a:t>技術來提高能源轉換效率。</a:t>
            </a:r>
          </a:p>
          <a:p>
            <a:r>
              <a:rPr lang="zh-TW" altLang="en-US" b="1" dirty="0"/>
              <a:t>材料科學的 </a:t>
            </a:r>
            <a:r>
              <a:rPr lang="en-US" altLang="zh-TW" b="1" dirty="0"/>
              <a:t>AI </a:t>
            </a:r>
            <a:r>
              <a:rPr lang="zh-TW" altLang="en-US" b="1" dirty="0"/>
              <a:t>驅動發現</a:t>
            </a:r>
            <a:r>
              <a:rPr lang="zh-TW" altLang="en-US" dirty="0"/>
              <a:t>：在高分子材料、陶瓷材料等領域，使用 </a:t>
            </a:r>
            <a:r>
              <a:rPr lang="en-US" altLang="zh-TW" dirty="0"/>
              <a:t>AI </a:t>
            </a:r>
            <a:r>
              <a:rPr lang="zh-TW" altLang="en-US" dirty="0"/>
              <a:t>幫助發現新型材料，並通過機器學習預測材料性能。</a:t>
            </a:r>
          </a:p>
          <a:p>
            <a:r>
              <a:rPr lang="zh-TW" altLang="en-US" b="1" dirty="0"/>
              <a:t>電化學技術的 </a:t>
            </a:r>
            <a:r>
              <a:rPr lang="en-US" altLang="zh-TW" b="1" dirty="0"/>
              <a:t>AI </a:t>
            </a:r>
            <a:r>
              <a:rPr lang="zh-TW" altLang="en-US" b="1" dirty="0"/>
              <a:t>應用</a:t>
            </a:r>
            <a:r>
              <a:rPr lang="zh-TW" altLang="en-US" dirty="0"/>
              <a:t>：使用 </a:t>
            </a:r>
            <a:r>
              <a:rPr lang="en-US" altLang="zh-TW" dirty="0"/>
              <a:t>AI </a:t>
            </a:r>
            <a:r>
              <a:rPr lang="zh-TW" altLang="en-US" dirty="0"/>
              <a:t>來優化電化學反應條件，進行更精確的感測器設計與電化學合成分析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475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200" y="373592"/>
            <a:ext cx="12039600" cy="1325563"/>
          </a:xfrm>
        </p:spPr>
        <p:txBody>
          <a:bodyPr>
            <a:normAutofit/>
          </a:bodyPr>
          <a:lstStyle/>
          <a:p>
            <a:r>
              <a:rPr lang="zh-TW" altLang="en-US" sz="3400" dirty="0" smtClean="0"/>
              <a:t>碩士班包括</a:t>
            </a:r>
            <a:r>
              <a:rPr lang="zh-TW" altLang="en-US" sz="3400" b="1" dirty="0"/>
              <a:t>環境工程</a:t>
            </a:r>
            <a:r>
              <a:rPr lang="zh-TW" altLang="en-US" sz="3400" dirty="0"/>
              <a:t>、</a:t>
            </a:r>
            <a:r>
              <a:rPr lang="zh-TW" altLang="en-US" sz="3400" b="1" dirty="0"/>
              <a:t>電化學與能源科技</a:t>
            </a:r>
            <a:r>
              <a:rPr lang="zh-TW" altLang="en-US" sz="3400" dirty="0" smtClean="0"/>
              <a:t>等領域</a:t>
            </a:r>
            <a:r>
              <a:rPr lang="zh-TW" altLang="en-US" sz="3400" dirty="0"/>
              <a:t>。</a:t>
            </a:r>
            <a:r>
              <a:rPr lang="en-US" altLang="zh-TW" sz="3400" dirty="0"/>
              <a:t>AI </a:t>
            </a:r>
            <a:r>
              <a:rPr lang="zh-TW" altLang="en-US" sz="3400" dirty="0"/>
              <a:t>可以導入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825625"/>
            <a:ext cx="10574867" cy="435133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AI 用於環境監測與管理</a:t>
            </a:r>
            <a:r>
              <a:rPr lang="zh-TW" altLang="zh-TW" dirty="0">
                <a:latin typeface="Arial" panose="020B0604020202020204" pitchFamily="34" charset="0"/>
              </a:rPr>
              <a:t>：環境檢測、廢棄物處理等課程中，AI 可以協助監測環境數據，優化廢棄物處理流程，並進行污染源的自動化檢測。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AI 驅動的儲能技術</a:t>
            </a:r>
            <a:r>
              <a:rPr lang="zh-TW" altLang="zh-TW" dirty="0">
                <a:latin typeface="Arial" panose="020B0604020202020204" pitchFamily="34" charset="0"/>
              </a:rPr>
              <a:t>：在儲能技術、電化學防蝕技術等課程中，利用 AI 來進行電池性能的模擬與優化，進而提高儲能元件的效率。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生物技術與 AI 的結合</a:t>
            </a:r>
            <a:r>
              <a:rPr lang="zh-TW" altLang="zh-TW" dirty="0">
                <a:latin typeface="Arial" panose="020B0604020202020204" pitchFamily="34" charset="0"/>
              </a:rPr>
              <a:t>：在生物技術特論與環境生物技術特論課程中，AI 可以幫助分析生物數據，推動基因編輯及生物感測技術的發展。 </a:t>
            </a:r>
          </a:p>
        </p:txBody>
      </p:sp>
    </p:spTree>
    <p:extLst>
      <p:ext uri="{BB962C8B-B14F-4D97-AF65-F5344CB8AC3E}">
        <p14:creationId xmlns:p14="http://schemas.microsoft.com/office/powerpoint/2010/main" val="16705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1665" y="348192"/>
            <a:ext cx="9287933" cy="1325563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四技</a:t>
            </a:r>
            <a:r>
              <a:rPr lang="zh-TW" altLang="en-US" sz="3400" dirty="0" smtClean="0"/>
              <a:t>包括</a:t>
            </a:r>
            <a:r>
              <a:rPr lang="zh-TW" altLang="en-US" sz="3400" b="1" dirty="0"/>
              <a:t>化工與材料科學</a:t>
            </a:r>
            <a:r>
              <a:rPr lang="zh-TW" altLang="en-US" sz="3400" dirty="0" smtClean="0"/>
              <a:t>等領域</a:t>
            </a:r>
            <a:r>
              <a:rPr lang="zh-TW" altLang="en-US" sz="3400" dirty="0"/>
              <a:t>。</a:t>
            </a:r>
            <a:r>
              <a:rPr lang="en-US" altLang="zh-TW" sz="3400" dirty="0"/>
              <a:t>AI </a:t>
            </a:r>
            <a:r>
              <a:rPr lang="zh-TW" altLang="en-US" sz="3400" dirty="0"/>
              <a:t>可以導入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825625"/>
            <a:ext cx="10574867" cy="435133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智能控制與自動化</a:t>
            </a:r>
            <a:r>
              <a:rPr lang="zh-TW" altLang="zh-TW" dirty="0">
                <a:latin typeface="Arial" panose="020B0604020202020204" pitchFamily="34" charset="0"/>
              </a:rPr>
              <a:t>：透過 AI 進行自動化程序設計，提升化工製造流程的自動化與優化，讓學生掌握如何使用 AI 進行化工程序的監控和優化。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AI 用於環境工程與污染處理</a:t>
            </a:r>
            <a:r>
              <a:rPr lang="zh-TW" altLang="zh-TW" dirty="0">
                <a:latin typeface="Arial" panose="020B0604020202020204" pitchFamily="34" charset="0"/>
              </a:rPr>
              <a:t>：在廢水處理、空氣污染防治等課程中，AI 可以用於環境數據分析，預測污染趨勢，並提出最佳解決方案。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latin typeface="Arial" panose="020B0604020202020204" pitchFamily="34" charset="0"/>
              </a:rPr>
              <a:t>智能材料設計</a:t>
            </a:r>
            <a:r>
              <a:rPr lang="zh-TW" altLang="zh-TW" dirty="0">
                <a:latin typeface="Arial" panose="020B0604020202020204" pitchFamily="34" charset="0"/>
              </a:rPr>
              <a:t>：在材料科學導論、薄膜材料與奈米技術課程中，學生可以通過 AI 進行材料設計與性能模擬。 </a:t>
            </a:r>
          </a:p>
        </p:txBody>
      </p:sp>
    </p:spTree>
    <p:extLst>
      <p:ext uri="{BB962C8B-B14F-4D97-AF65-F5344CB8AC3E}">
        <p14:creationId xmlns:p14="http://schemas.microsoft.com/office/powerpoint/2010/main" val="10084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Generative AI and Creative Learning Concerns Opportunities and Choices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b="1" dirty="0" smtClean="0"/>
              <a:t>Projects</a:t>
            </a:r>
            <a:endParaRPr lang="en-US" altLang="zh-TW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Arial" panose="020B0604020202020204" pitchFamily="34" charset="0"/>
              </a:rPr>
              <a:t>學生</a:t>
            </a:r>
            <a:r>
              <a:rPr lang="zh-TW" altLang="zh-TW" dirty="0">
                <a:latin typeface="Arial" panose="020B0604020202020204" pitchFamily="34" charset="0"/>
              </a:rPr>
              <a:t>可在專案過程中使用生成式AI工具。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當遇到瓶頸時，可輸入初步想法並請AI提供變化或改進建議。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當專案出現問題時，可向AI解釋問題並請求調試幫助。 </a:t>
            </a:r>
          </a:p>
          <a:p>
            <a:pPr lvl="0"/>
            <a:r>
              <a:rPr lang="en-US" altLang="zh-TW" b="1" dirty="0" smtClean="0"/>
              <a:t>Passion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學生應使用生成式AI創建與自己個人意義相關的專案。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Arial" panose="020B0604020202020204" pitchFamily="34" charset="0"/>
              </a:rPr>
              <a:t>Karishma </a:t>
            </a:r>
            <a:r>
              <a:rPr lang="zh-TW" altLang="zh-TW" dirty="0">
                <a:latin typeface="Arial" panose="020B0604020202020204" pitchFamily="34" charset="0"/>
              </a:rPr>
              <a:t>Chadha在MIT媒體實驗室的工作，幫助年輕人創建動態自我表徵，並基於這些表徵分享個人故事，以探索和表達他們的文化身份。 </a:t>
            </a:r>
            <a:endParaRPr lang="en-US" altLang="zh-TW" dirty="0">
              <a:latin typeface="Arial" panose="020B0604020202020204" pitchFamily="34" charset="0"/>
            </a:endParaRPr>
          </a:p>
          <a:p>
            <a:pPr lvl="0"/>
            <a:r>
              <a:rPr lang="en-US" altLang="zh-TW" b="1" dirty="0" smtClean="0"/>
              <a:t>Peers</a:t>
            </a:r>
            <a:endParaRPr lang="en-US" altLang="zh-TW" dirty="0" smtClean="0"/>
          </a:p>
          <a:p>
            <a:pPr lvl="0"/>
            <a:r>
              <a:rPr lang="en-US" altLang="zh-TW" b="1" dirty="0" smtClean="0"/>
              <a:t>Play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3446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Generative AI and Creative Learning Concerns Opportunities and Choices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825624"/>
            <a:ext cx="11072150" cy="4702497"/>
          </a:xfrm>
        </p:spPr>
        <p:txBody>
          <a:bodyPr>
            <a:normAutofit/>
          </a:bodyPr>
          <a:lstStyle/>
          <a:p>
            <a:pPr lvl="0"/>
            <a:r>
              <a:rPr lang="en-US" altLang="zh-TW" b="1" dirty="0" smtClean="0"/>
              <a:t>Projects</a:t>
            </a:r>
            <a:endParaRPr lang="en-US" altLang="zh-TW" dirty="0"/>
          </a:p>
          <a:p>
            <a:pPr lvl="0"/>
            <a:r>
              <a:rPr lang="en-US" altLang="zh-TW" b="1" dirty="0" smtClean="0"/>
              <a:t>Passion</a:t>
            </a:r>
          </a:p>
          <a:p>
            <a:pPr lvl="0"/>
            <a:r>
              <a:rPr lang="en-US" altLang="zh-TW" b="1" dirty="0" smtClean="0"/>
              <a:t>Peers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Arial" panose="020B0604020202020204" pitchFamily="34" charset="0"/>
              </a:rPr>
              <a:t>大多數</a:t>
            </a:r>
            <a:r>
              <a:rPr lang="zh-TW" altLang="zh-TW" dirty="0">
                <a:latin typeface="Arial" panose="020B0604020202020204" pitchFamily="34" charset="0"/>
              </a:rPr>
              <a:t>AI輔導工具設計為一對一互動。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然而，創意學習經驗通常涉及人與人之間的學習。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生成式AI工具應設計成促進學生之間的合作，幫助他們與有相似興趣或互補技能的人聯繫。 </a:t>
            </a:r>
          </a:p>
          <a:p>
            <a:pPr lvl="0"/>
            <a:r>
              <a:rPr lang="en-US" altLang="zh-TW" b="1" dirty="0" smtClean="0"/>
              <a:t>Play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Arial" panose="020B0604020202020204" pitchFamily="34" charset="0"/>
              </a:rPr>
              <a:t>玩樂</a:t>
            </a:r>
            <a:r>
              <a:rPr lang="zh-TW" altLang="zh-TW" dirty="0">
                <a:latin typeface="Arial" panose="020B0604020202020204" pitchFamily="34" charset="0"/>
              </a:rPr>
              <a:t>不僅僅是歡笑與娛樂，而是勇於實驗、嘗試新事物、冒險及推動邊界。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latin typeface="Arial" panose="020B0604020202020204" pitchFamily="34" charset="0"/>
              </a:rPr>
              <a:t>我們應提供學生機會，利用AI技術探索新方向，嘗試新可能性，並迭代改進他們的想法。 </a:t>
            </a:r>
          </a:p>
        </p:txBody>
      </p:sp>
    </p:spTree>
    <p:extLst>
      <p:ext uri="{BB962C8B-B14F-4D97-AF65-F5344CB8AC3E}">
        <p14:creationId xmlns:p14="http://schemas.microsoft.com/office/powerpoint/2010/main" val="1290884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08" y="506110"/>
            <a:ext cx="10705797" cy="6022011"/>
          </a:xfrm>
        </p:spPr>
      </p:pic>
    </p:spTree>
    <p:extLst>
      <p:ext uri="{BB962C8B-B14F-4D97-AF65-F5344CB8AC3E}">
        <p14:creationId xmlns:p14="http://schemas.microsoft.com/office/powerpoint/2010/main" val="545876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09" y="506110"/>
            <a:ext cx="10685220" cy="6010436"/>
          </a:xfrm>
        </p:spPr>
      </p:pic>
    </p:spTree>
    <p:extLst>
      <p:ext uri="{BB962C8B-B14F-4D97-AF65-F5344CB8AC3E}">
        <p14:creationId xmlns:p14="http://schemas.microsoft.com/office/powerpoint/2010/main" val="1769067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生成式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可能損害學習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7323" y="1413009"/>
            <a:ext cx="11979796" cy="5172986"/>
          </a:xfrm>
        </p:spPr>
        <p:txBody>
          <a:bodyPr>
            <a:noAutofit/>
          </a:bodyPr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生成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式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讓學生們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或者願意好好運用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的學生們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到達以前不容易到達的高度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。那麼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問題到底在哪裡呢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Mitchel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Resnick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寫的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“Generative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and Creative Learning: Concerns, Opportunities, and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Choices”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點出問題。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Mitchel Resnick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MIT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的老師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很多人知道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常用來教小朋友們寫程式的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Scratch,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正式他創造出來的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學習就像終身幼兒園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提到的創意學習的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4P,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可以用他自己的一句話來說明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基於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自己的「熱情」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(Passion),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與「同伴」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(Peers)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合作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帶著「好玩」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(Play)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的心態參與「專案」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(Projects)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他們最有可能發展成為具有創造力、好奇心和協作精神的學習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完整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的文章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://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doi.org/10.21428/e4baedd9.cf3e35e5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4926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生成式 </a:t>
            </a:r>
            <a:r>
              <a:rPr lang="en-US" altLang="zh-TW" dirty="0"/>
              <a:t>AI </a:t>
            </a:r>
            <a:r>
              <a:rPr lang="zh-TW" altLang="en-US" dirty="0"/>
              <a:t>可能損害學習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7323" y="1413009"/>
            <a:ext cx="11979796" cy="5172986"/>
          </a:xfrm>
        </p:spPr>
        <p:txBody>
          <a:bodyPr>
            <a:noAutofit/>
          </a:bodyPr>
          <a:lstStyle/>
          <a:p>
            <a:r>
              <a:rPr lang="zh-TW" altLang="en-US" sz="1800" dirty="0" smtClean="0"/>
              <a:t>一個</a:t>
            </a:r>
            <a:r>
              <a:rPr lang="zh-TW" altLang="en-US" sz="1800" dirty="0"/>
              <a:t>很大的問題在</a:t>
            </a:r>
            <a:r>
              <a:rPr lang="en-US" altLang="zh-TW" sz="1800" dirty="0"/>
              <a:t>, </a:t>
            </a:r>
            <a:r>
              <a:rPr lang="zh-TW" altLang="en-US" sz="1800" dirty="0"/>
              <a:t>我們設計 </a:t>
            </a:r>
            <a:r>
              <a:rPr lang="en-US" altLang="zh-TW" sz="1800" dirty="0"/>
              <a:t>AI </a:t>
            </a:r>
            <a:r>
              <a:rPr lang="zh-TW" altLang="en-US" sz="1800" dirty="0"/>
              <a:t>輔助教學</a:t>
            </a:r>
            <a:r>
              <a:rPr lang="en-US" altLang="zh-TW" sz="1800" dirty="0"/>
              <a:t>, </a:t>
            </a:r>
            <a:r>
              <a:rPr lang="zh-TW" altLang="en-US" sz="1800" dirty="0"/>
              <a:t>例如一個 </a:t>
            </a:r>
            <a:r>
              <a:rPr lang="en-US" altLang="zh-TW" sz="1800" dirty="0"/>
              <a:t>AI tutor, </a:t>
            </a:r>
            <a:r>
              <a:rPr lang="zh-TW" altLang="en-US" sz="1800" dirty="0"/>
              <a:t>經常「被設計成控制教育過程</a:t>
            </a:r>
            <a:r>
              <a:rPr lang="en-US" altLang="zh-TW" sz="1800" dirty="0"/>
              <a:t>: </a:t>
            </a:r>
            <a:r>
              <a:rPr lang="zh-TW" altLang="en-US" sz="1800" dirty="0"/>
              <a:t>設定目標、傳遞資訊、提出問題、評估表現。這也是過去幾個世紀以來大多數課堂的運作方式。」</a:t>
            </a:r>
          </a:p>
          <a:p>
            <a:r>
              <a:rPr lang="zh-TW" altLang="en-US" sz="1800" dirty="0"/>
              <a:t>比方說</a:t>
            </a:r>
            <a:r>
              <a:rPr lang="en-US" altLang="zh-TW" sz="1800" dirty="0"/>
              <a:t>, </a:t>
            </a:r>
            <a:r>
              <a:rPr lang="zh-TW" altLang="en-US" sz="1800" dirty="0"/>
              <a:t>很多設計程式教學的網站</a:t>
            </a:r>
            <a:r>
              <a:rPr lang="en-US" altLang="zh-TW" sz="1800" dirty="0"/>
              <a:t>, </a:t>
            </a:r>
            <a:r>
              <a:rPr lang="zh-TW" altLang="en-US" sz="1800" dirty="0"/>
              <a:t>就是要去解一個謎題</a:t>
            </a:r>
            <a:r>
              <a:rPr lang="en-US" altLang="zh-TW" sz="1800" dirty="0"/>
              <a:t>, </a:t>
            </a:r>
            <a:r>
              <a:rPr lang="zh-TW" altLang="en-US" sz="1800" dirty="0"/>
              <a:t>這個過程中有 </a:t>
            </a:r>
            <a:r>
              <a:rPr lang="en-US" altLang="zh-TW" sz="1800" dirty="0"/>
              <a:t>AI </a:t>
            </a:r>
            <a:r>
              <a:rPr lang="zh-TW" altLang="en-US" sz="1800" dirty="0"/>
              <a:t>小幫手的協助</a:t>
            </a:r>
            <a:r>
              <a:rPr lang="en-US" altLang="zh-TW" sz="1800" dirty="0"/>
              <a:t>, </a:t>
            </a:r>
            <a:r>
              <a:rPr lang="zh-TW" altLang="en-US" sz="1800" dirty="0"/>
              <a:t>解謎題會更順利。這是一個「封閉式」的情境</a:t>
            </a:r>
            <a:r>
              <a:rPr lang="en-US" altLang="zh-TW" sz="1800" dirty="0"/>
              <a:t>, </a:t>
            </a:r>
            <a:r>
              <a:rPr lang="zh-TW" altLang="en-US" sz="1800" dirty="0"/>
              <a:t>有一個標準正確的答案</a:t>
            </a:r>
            <a:r>
              <a:rPr lang="en-US" altLang="zh-TW" sz="1800" dirty="0"/>
              <a:t>, </a:t>
            </a:r>
            <a:r>
              <a:rPr lang="zh-TW" altLang="en-US" sz="1800" dirty="0"/>
              <a:t>讓學生找出來。而不是學生找出一個他有熱情想解的問題</a:t>
            </a:r>
            <a:r>
              <a:rPr lang="en-US" altLang="zh-TW" sz="1800" dirty="0"/>
              <a:t>, </a:t>
            </a:r>
            <a:r>
              <a:rPr lang="zh-TW" altLang="en-US" sz="1800" dirty="0"/>
              <a:t>讓 </a:t>
            </a:r>
            <a:r>
              <a:rPr lang="en-US" altLang="zh-TW" sz="1800" dirty="0"/>
              <a:t>AI </a:t>
            </a:r>
            <a:r>
              <a:rPr lang="zh-TW" altLang="en-US" sz="1800" dirty="0"/>
              <a:t>協助他解決。</a:t>
            </a:r>
          </a:p>
          <a:p>
            <a:r>
              <a:rPr lang="zh-TW" altLang="en-US" sz="1800" dirty="0"/>
              <a:t>這有什麼差別呢</a:t>
            </a:r>
            <a:r>
              <a:rPr lang="en-US" altLang="zh-TW" sz="1800" dirty="0"/>
              <a:t>? </a:t>
            </a:r>
            <a:r>
              <a:rPr lang="zh-TW" altLang="en-US" sz="1800" dirty="0"/>
              <a:t>差別就是</a:t>
            </a:r>
            <a:r>
              <a:rPr lang="en-US" altLang="zh-TW" sz="1800" dirty="0"/>
              <a:t>, </a:t>
            </a:r>
            <a:r>
              <a:rPr lang="zh-TW" altLang="en-US" sz="1800" dirty="0"/>
              <a:t>即使我們問題設計得好像很好玩有趣</a:t>
            </a:r>
            <a:r>
              <a:rPr lang="en-US" altLang="zh-TW" sz="1800" dirty="0"/>
              <a:t>, </a:t>
            </a:r>
            <a:r>
              <a:rPr lang="zh-TW" altLang="en-US" sz="1800" dirty="0"/>
              <a:t>但這還是以前的模式</a:t>
            </a:r>
            <a:r>
              <a:rPr lang="en-US" altLang="zh-TW" sz="1800" dirty="0"/>
              <a:t>: </a:t>
            </a:r>
            <a:r>
              <a:rPr lang="zh-TW" altLang="en-US" sz="1800" dirty="0"/>
              <a:t>比如程式作業我們有初級、中級、高級問題</a:t>
            </a:r>
            <a:r>
              <a:rPr lang="en-US" altLang="zh-TW" sz="1800" dirty="0"/>
              <a:t>, </a:t>
            </a:r>
            <a:r>
              <a:rPr lang="zh-TW" altLang="en-US" sz="1800" dirty="0"/>
              <a:t>你解初級多少分</a:t>
            </a:r>
            <a:r>
              <a:rPr lang="en-US" altLang="zh-TW" sz="1800" dirty="0"/>
              <a:t>, </a:t>
            </a:r>
            <a:r>
              <a:rPr lang="zh-TW" altLang="en-US" sz="1800" dirty="0"/>
              <a:t>中級就高一點</a:t>
            </a:r>
            <a:r>
              <a:rPr lang="en-US" altLang="zh-TW" sz="1800" dirty="0"/>
              <a:t>, </a:t>
            </a:r>
            <a:r>
              <a:rPr lang="zh-TW" altLang="en-US" sz="1800" dirty="0"/>
              <a:t>高級最高分。然而</a:t>
            </a:r>
            <a:r>
              <a:rPr lang="en-US" altLang="zh-TW" sz="1800" dirty="0"/>
              <a:t>, AI </a:t>
            </a:r>
            <a:r>
              <a:rPr lang="zh-TW" altLang="en-US" sz="1800" dirty="0"/>
              <a:t>最擅長回答封閉單一解答的問題。於是不想動腦的學生</a:t>
            </a:r>
            <a:r>
              <a:rPr lang="en-US" altLang="zh-TW" sz="1800" dirty="0"/>
              <a:t>, </a:t>
            </a:r>
            <a:r>
              <a:rPr lang="zh-TW" altLang="en-US" sz="1800" dirty="0"/>
              <a:t>很容易拿到高級的分數。當他嚐到這樣的「甜頭」</a:t>
            </a:r>
            <a:r>
              <a:rPr lang="en-US" altLang="zh-TW" sz="1800" dirty="0"/>
              <a:t>, </a:t>
            </a:r>
            <a:r>
              <a:rPr lang="zh-TW" altLang="en-US" sz="1800" dirty="0"/>
              <a:t>他就更不會想動腦。然後老師就和學生無止盡爭執他是抄襲的</a:t>
            </a:r>
            <a:r>
              <a:rPr lang="en-US" altLang="zh-TW" sz="1800" dirty="0"/>
              <a:t>, </a:t>
            </a:r>
            <a:r>
              <a:rPr lang="zh-TW" altLang="en-US" sz="1800" dirty="0"/>
              <a:t>學生堅持不是。</a:t>
            </a:r>
          </a:p>
          <a:p>
            <a:r>
              <a:rPr lang="zh-TW" altLang="en-US" sz="1800" dirty="0"/>
              <a:t>當今世界中</a:t>
            </a:r>
            <a:r>
              <a:rPr lang="en-US" altLang="zh-TW" sz="1800" dirty="0"/>
              <a:t>, </a:t>
            </a:r>
            <a:r>
              <a:rPr lang="zh-TW" altLang="en-US" sz="1800" dirty="0"/>
              <a:t>培養學生很會解問題不是最重要的</a:t>
            </a:r>
            <a:r>
              <a:rPr lang="en-US" altLang="zh-TW" sz="1800" dirty="0"/>
              <a:t>, </a:t>
            </a:r>
            <a:r>
              <a:rPr lang="zh-TW" altLang="en-US" sz="1800" dirty="0"/>
              <a:t>畢竟那是 </a:t>
            </a:r>
            <a:r>
              <a:rPr lang="en-US" altLang="zh-TW" sz="1800" dirty="0"/>
              <a:t>AI </a:t>
            </a:r>
            <a:r>
              <a:rPr lang="zh-TW" altLang="en-US" sz="1800" dirty="0"/>
              <a:t>的強項。重要的是「學生要發現自己有興趣的問題</a:t>
            </a:r>
            <a:r>
              <a:rPr lang="en-US" altLang="zh-TW" sz="1800" dirty="0"/>
              <a:t>, </a:t>
            </a:r>
            <a:r>
              <a:rPr lang="zh-TW" altLang="en-US" sz="1800" dirty="0"/>
              <a:t>想辦法去解決。」因此我們的課程</a:t>
            </a:r>
            <a:r>
              <a:rPr lang="en-US" altLang="zh-TW" sz="1800" dirty="0"/>
              <a:t>, </a:t>
            </a:r>
            <a:r>
              <a:rPr lang="zh-TW" altLang="en-US" sz="1800" dirty="0"/>
              <a:t>就算自認安排了不少「有趣的」習題</a:t>
            </a:r>
            <a:r>
              <a:rPr lang="en-US" altLang="zh-TW" sz="1800" dirty="0"/>
              <a:t>, </a:t>
            </a:r>
            <a:r>
              <a:rPr lang="zh-TW" altLang="en-US" sz="1800" dirty="0"/>
              <a:t>但是解我們提供的問題分數不會高</a:t>
            </a:r>
            <a:r>
              <a:rPr lang="en-US" altLang="zh-TW" sz="1800" dirty="0"/>
              <a:t>, </a:t>
            </a:r>
            <a:r>
              <a:rPr lang="zh-TW" altLang="en-US" sz="1800" dirty="0"/>
              <a:t>「自己出問題自己寫程式」才有機會高分。</a:t>
            </a:r>
          </a:p>
          <a:p>
            <a:r>
              <a:rPr lang="zh-TW" altLang="en-US" sz="1800" dirty="0"/>
              <a:t>而現在有了 </a:t>
            </a:r>
            <a:r>
              <a:rPr lang="en-US" altLang="zh-TW" sz="1800" dirty="0"/>
              <a:t>AI, </a:t>
            </a:r>
            <a:r>
              <a:rPr lang="zh-TW" altLang="en-US" sz="1800" dirty="0"/>
              <a:t>這件事變得更容易。學生在解決他自己偉大專案的過程中</a:t>
            </a:r>
            <a:r>
              <a:rPr lang="en-US" altLang="zh-TW" sz="1800" dirty="0"/>
              <a:t>, </a:t>
            </a:r>
            <a:r>
              <a:rPr lang="zh-TW" altLang="en-US" sz="1800" dirty="0"/>
              <a:t>會碰到大大小小的問題</a:t>
            </a:r>
            <a:r>
              <a:rPr lang="en-US" altLang="zh-TW" sz="1800" dirty="0"/>
              <a:t>, AI </a:t>
            </a:r>
            <a:r>
              <a:rPr lang="zh-TW" altLang="en-US" sz="1800" dirty="0"/>
              <a:t>就是一個很好的幫手。而學生有時也會發現 </a:t>
            </a:r>
            <a:r>
              <a:rPr lang="en-US" altLang="zh-TW" sz="1800" dirty="0"/>
              <a:t>AI </a:t>
            </a:r>
            <a:r>
              <a:rPr lang="zh-TW" altLang="en-US" sz="1800" dirty="0"/>
              <a:t>在亂說</a:t>
            </a:r>
            <a:r>
              <a:rPr lang="en-US" altLang="zh-TW" sz="1800" dirty="0"/>
              <a:t>, </a:t>
            </a:r>
            <a:r>
              <a:rPr lang="zh-TW" altLang="en-US" sz="1800" dirty="0"/>
              <a:t>因為建議的方式沒有達成那個效果</a:t>
            </a:r>
            <a:r>
              <a:rPr lang="en-US" altLang="zh-TW" sz="1800" dirty="0"/>
              <a:t>, </a:t>
            </a:r>
            <a:r>
              <a:rPr lang="zh-TW" altLang="en-US" sz="1800" dirty="0"/>
              <a:t>甚至不能跑。但他們也學會怎麼和 </a:t>
            </a:r>
            <a:r>
              <a:rPr lang="en-US" altLang="zh-TW" sz="1800" dirty="0"/>
              <a:t>AI </a:t>
            </a:r>
            <a:r>
              <a:rPr lang="zh-TW" altLang="en-US" sz="1800" dirty="0"/>
              <a:t>溝通</a:t>
            </a:r>
            <a:r>
              <a:rPr lang="en-US" altLang="zh-TW" sz="1800" dirty="0"/>
              <a:t>, </a:t>
            </a:r>
            <a:r>
              <a:rPr lang="zh-TW" altLang="en-US" sz="1800" dirty="0"/>
              <a:t>配合自己 </a:t>
            </a:r>
            <a:r>
              <a:rPr lang="en-US" altLang="zh-TW" sz="1800" dirty="0"/>
              <a:t>Google </a:t>
            </a:r>
            <a:r>
              <a:rPr lang="zh-TW" altLang="en-US" sz="1800" dirty="0"/>
              <a:t>查資料</a:t>
            </a:r>
            <a:r>
              <a:rPr lang="en-US" altLang="zh-TW" sz="1800" dirty="0"/>
              <a:t>, </a:t>
            </a:r>
            <a:r>
              <a:rPr lang="zh-TW" altLang="en-US" sz="1800" dirty="0"/>
              <a:t>最終做出正確的版本。</a:t>
            </a:r>
          </a:p>
          <a:p>
            <a:r>
              <a:rPr lang="zh-TW" altLang="en-US" sz="1800" dirty="0"/>
              <a:t>目前我們一個 </a:t>
            </a:r>
            <a:r>
              <a:rPr lang="en-US" altLang="zh-TW" sz="1800" dirty="0"/>
              <a:t>1000 </a:t>
            </a:r>
            <a:r>
              <a:rPr lang="zh-TW" altLang="en-US" sz="1800" dirty="0"/>
              <a:t>人的課程中</a:t>
            </a:r>
            <a:r>
              <a:rPr lang="en-US" altLang="zh-TW" sz="1800" dirty="0"/>
              <a:t>, </a:t>
            </a:r>
            <a:r>
              <a:rPr lang="zh-TW" altLang="en-US" sz="1800" dirty="0"/>
              <a:t>大致上做到 </a:t>
            </a:r>
            <a:r>
              <a:rPr lang="en-US" altLang="zh-TW" sz="1800" dirty="0"/>
              <a:t>4P </a:t>
            </a:r>
            <a:r>
              <a:rPr lang="zh-TW" altLang="en-US" sz="1800" dirty="0"/>
              <a:t>中的三項</a:t>
            </a:r>
            <a:r>
              <a:rPr lang="en-US" altLang="zh-TW" sz="1800" dirty="0"/>
              <a:t>, </a:t>
            </a:r>
            <a:r>
              <a:rPr lang="zh-TW" altLang="en-US" sz="1800" dirty="0"/>
              <a:t>同學們一起合作這件事還沒有明顯的發生</a:t>
            </a:r>
            <a:r>
              <a:rPr lang="zh-TW" altLang="en-US" sz="1800" dirty="0" smtClean="0"/>
              <a:t>。特別</a:t>
            </a:r>
            <a:r>
              <a:rPr lang="zh-TW" altLang="en-US" sz="1800" dirty="0"/>
              <a:t>是</a:t>
            </a:r>
            <a:r>
              <a:rPr lang="en-US" altLang="zh-TW" sz="1800" dirty="0"/>
              <a:t>, AI </a:t>
            </a:r>
            <a:r>
              <a:rPr lang="zh-TW" altLang="en-US" sz="1800" dirty="0"/>
              <a:t>時代中</a:t>
            </a:r>
            <a:r>
              <a:rPr lang="en-US" altLang="zh-TW" sz="1800" dirty="0"/>
              <a:t>, </a:t>
            </a:r>
            <a:r>
              <a:rPr lang="zh-TW" altLang="en-US" sz="1800" dirty="0"/>
              <a:t>人與人之間的相處</a:t>
            </a:r>
            <a:r>
              <a:rPr lang="en-US" altLang="zh-TW" sz="1800" dirty="0"/>
              <a:t>, </a:t>
            </a:r>
            <a:r>
              <a:rPr lang="zh-TW" altLang="en-US" sz="1800" dirty="0"/>
              <a:t>是個重要的議題。即使放著一堆學生好像在閒聊</a:t>
            </a:r>
            <a:r>
              <a:rPr lang="en-US" altLang="zh-TW" sz="1800" dirty="0"/>
              <a:t>, </a:t>
            </a:r>
            <a:r>
              <a:rPr lang="zh-TW" altLang="en-US" sz="1800" dirty="0"/>
              <a:t>也是一件事要的事</a:t>
            </a:r>
            <a:r>
              <a:rPr lang="en-US" altLang="zh-TW" sz="1800" dirty="0"/>
              <a:t>: </a:t>
            </a:r>
            <a:r>
              <a:rPr lang="zh-TW" altLang="en-US" sz="1800" dirty="0"/>
              <a:t>他們會互相學習</a:t>
            </a:r>
            <a:r>
              <a:rPr lang="en-US" altLang="zh-TW" sz="1800" dirty="0"/>
              <a:t>, </a:t>
            </a:r>
            <a:r>
              <a:rPr lang="zh-TW" altLang="en-US" sz="1800" dirty="0"/>
              <a:t>即使當下沒有發現</a:t>
            </a:r>
            <a:r>
              <a:rPr lang="en-US" altLang="zh-TW" sz="1800" dirty="0"/>
              <a:t>, </a:t>
            </a:r>
            <a:r>
              <a:rPr lang="zh-TW" altLang="en-US" sz="1800" dirty="0"/>
              <a:t>而以後也可能成為好的合作</a:t>
            </a:r>
            <a:r>
              <a:rPr lang="zh-TW" altLang="en-US" sz="1800" dirty="0" smtClean="0"/>
              <a:t>夥伴</a:t>
            </a:r>
            <a:endParaRPr lang="en-US" altLang="zh-TW" sz="1800" dirty="0"/>
          </a:p>
        </p:txBody>
      </p:sp>
    </p:spTree>
    <p:extLst>
      <p:ext uri="{BB962C8B-B14F-4D97-AF65-F5344CB8AC3E}">
        <p14:creationId xmlns:p14="http://schemas.microsoft.com/office/powerpoint/2010/main" val="1957863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67154"/>
            <a:ext cx="12181631" cy="5064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8131072" y="6288476"/>
            <a:ext cx="3962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https://ctld.video.nccu.edu.tw/km/1172</a:t>
            </a:r>
          </a:p>
        </p:txBody>
      </p:sp>
    </p:spTree>
    <p:extLst>
      <p:ext uri="{BB962C8B-B14F-4D97-AF65-F5344CB8AC3E}">
        <p14:creationId xmlns:p14="http://schemas.microsoft.com/office/powerpoint/2010/main" val="2766315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5124"/>
            <a:ext cx="12165821" cy="6040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0437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8235"/>
            <a:ext cx="12167309" cy="604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4114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3065"/>
            <a:ext cx="12192000" cy="5790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7448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0ACEBA6-3B62-4EEB-9272-F47B0B44D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34960"/>
            <a:ext cx="8335538" cy="332468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6B0EE351-D17F-4F4E-9D08-A40317D3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深度學習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F8E0152-B8A5-4A40-BB42-60EE67F64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038" y="3536576"/>
            <a:ext cx="7153962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08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7743" y="1690688"/>
            <a:ext cx="4226057" cy="4057539"/>
          </a:xfrm>
          <a:prstGeom prst="rect">
            <a:avLst/>
          </a:prstGeo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神經元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33928D9-2CAE-44E1-943D-28CED49585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216" y="1795849"/>
            <a:ext cx="6178379" cy="405753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FC459AE-8CF0-4C42-B1C6-8BF332DF9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911" y="365125"/>
            <a:ext cx="4106832" cy="166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21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神經元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33928D9-2CAE-44E1-943D-28CED49585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216" y="1795849"/>
            <a:ext cx="6178379" cy="405753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C763EF1-00FB-40FC-AE22-B8B2FDC21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853" y="1795849"/>
            <a:ext cx="4923525" cy="424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9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35B874-59BB-49F5-B7AF-A2F62E161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激發函數 </a:t>
            </a:r>
            <a:r>
              <a:rPr lang="zh-TW" altLang="en-US" i="1" dirty="0">
                <a:sym typeface="Symbol" panose="05050102010706020507" pitchFamily="18" charset="2"/>
              </a:rPr>
              <a:t></a:t>
            </a:r>
            <a:endParaRPr lang="zh-TW" altLang="en-US" i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46C7DEF-9679-4CEC-BE29-F67A8BF64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88" y="1394866"/>
            <a:ext cx="8670670" cy="399850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42" y="3690202"/>
            <a:ext cx="5755887" cy="308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60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C55AD5-1910-48B7-9F53-099E718C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CE3625A-75E0-4B5D-B546-BB85FD32F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0" y="1747603"/>
            <a:ext cx="9240540" cy="336279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B31679B-B1E5-4638-8FF4-E79BA364D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196" y="4040490"/>
            <a:ext cx="2886478" cy="100026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B5183F1-F62E-49F6-BAA7-248DF4B3F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525" y="5216049"/>
            <a:ext cx="2152950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95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FDB79D-E051-491E-BC5C-027460DA7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神經網路怎麼學的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D3AA9FCB-C239-4103-9F68-D97DF4863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361157"/>
            <a:ext cx="7800475" cy="413568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6AF915C-0F5C-4991-ACCB-E25D8E81BEEE}"/>
              </a:ext>
            </a:extLst>
          </p:cNvPr>
          <p:cNvSpPr txBox="1"/>
          <p:nvPr/>
        </p:nvSpPr>
        <p:spPr>
          <a:xfrm>
            <a:off x="5045242" y="575492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我們目標就是要挑出一個最好的θ</a:t>
            </a:r>
            <a:r>
              <a:rPr lang="zh-TW" altLang="en-US" sz="2800" b="1" baseline="30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79987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902DCB-886B-4449-AAA1-C9D4CE1D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Loss Function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5C2C32B-682A-4584-93EA-7B3719B5A2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4006" y="1572126"/>
            <a:ext cx="8543988" cy="45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0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2DAA9D-CE34-491C-B076-411553A1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Loss Function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4F9E014-2B23-45FE-981C-8564F1BE64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050" y="1690688"/>
            <a:ext cx="10034868" cy="491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21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2DAA9D-CE34-491C-B076-411553A1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Loss Function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6A83C58-5B8A-4B61-B778-DE7A6BA61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" y="1440517"/>
            <a:ext cx="1179195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2DAA9D-CE34-491C-B076-411553A1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Loss Function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80F97AF-0AD0-4065-A275-FE6743000F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88" y="1768418"/>
            <a:ext cx="11779624" cy="426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15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2DAA9D-CE34-491C-B076-411553A1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Loss Function </a:t>
            </a:r>
            <a:r>
              <a:rPr lang="zh-TW" altLang="en-US" dirty="0"/>
              <a:t>參數調整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4B6B00D-C8B2-4CAE-93F6-6EB6E3078E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17" y="1690688"/>
            <a:ext cx="11645153" cy="439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4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假設只有一個參數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D8B5804-B0B4-4606-AAC4-295FE4560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0" y="1508871"/>
            <a:ext cx="9695889" cy="481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7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怎麼知道往右移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2719DA8-297C-48DA-A7E0-99802C9E4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150" y="1910883"/>
            <a:ext cx="9976669" cy="43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77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切線是關鍵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F982C54-601B-4508-8E10-39957FDB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719" y="2010896"/>
            <a:ext cx="10066561" cy="404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25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切線</a:t>
            </a:r>
            <a:r>
              <a:rPr lang="en-US" altLang="zh-TW" dirty="0"/>
              <a:t>&gt;0</a:t>
            </a:r>
            <a:r>
              <a:rPr lang="zh-TW" altLang="en-US" dirty="0"/>
              <a:t>往右</a:t>
            </a:r>
            <a:r>
              <a:rPr lang="en-US" altLang="zh-TW" dirty="0"/>
              <a:t>, &lt;0</a:t>
            </a:r>
            <a:r>
              <a:rPr lang="zh-TW" altLang="en-US" dirty="0"/>
              <a:t>往左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405AC1E-0C5E-4EA1-A407-C6A66F38C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34" y="1387567"/>
            <a:ext cx="8743482" cy="35071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488DB6E-F22C-4DBE-8393-126F066E4F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093" y="3754532"/>
            <a:ext cx="5476875" cy="29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075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調整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8A56F0C-2109-4D61-BC10-33BC59DA9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915925"/>
            <a:ext cx="4908176" cy="438389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0729C89-621C-4C52-A563-507ABC819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674" y="1906400"/>
            <a:ext cx="4884593" cy="438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90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C1EA5-FD25-4FF3-AE40-B18555AF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往局部極小移動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3481A2B-428C-47AE-B348-6EC028E9A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940017"/>
            <a:ext cx="10481619" cy="446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498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5B7008-1AD5-48F2-B9F9-CFBEC27B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跑過頭了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2F22335-76BB-495B-B4D3-B4F02CC41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79" y="2005572"/>
            <a:ext cx="10315517" cy="426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289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E1B97-E010-4A02-8D80-8A6FB8C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Learning Rate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1992CAA-2EBB-41EE-A8DB-D2D948768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14" y="1690688"/>
            <a:ext cx="10409751" cy="439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472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E1B97-E010-4A02-8D80-8A6FB8C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參數上千上萬個怎麼辧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F003113-600D-4711-854D-4132CFDC9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1" y="1521105"/>
            <a:ext cx="9503710" cy="417326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15FFDB8-6DB7-46D9-BB4D-E8D968B6B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129" y="3168743"/>
            <a:ext cx="54864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760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E1B97-E010-4A02-8D80-8A6FB8C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偏微分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873ADB6-9C0B-486C-9D20-EA6CE5C966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413200"/>
            <a:ext cx="8139392" cy="359064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3CFABDC-4157-4194-9443-0FF2EC1FC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0622" y="3236957"/>
            <a:ext cx="348615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085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E1B97-E010-4A02-8D80-8A6FB8C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梯度</a:t>
            </a:r>
            <a:r>
              <a:rPr lang="en-US" altLang="zh-TW" dirty="0"/>
              <a:t>(gradient)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FB576C-41EB-4CD3-BDA2-C3D99AE20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53733"/>
            <a:ext cx="8848725" cy="37242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ED5700-9991-4663-8315-CB91B39342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7236" y="5454183"/>
            <a:ext cx="1331945" cy="77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987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E1B97-E010-4A02-8D80-8A6FB8C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Gradient Descent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BCC6560-B5BD-414E-B3D1-C6E69BB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2160"/>
            <a:ext cx="10801244" cy="452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01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411EAE-BEFA-44A5-A0B0-0CF85A5F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較完整的</a:t>
            </a:r>
            <a:r>
              <a:rPr lang="zh-TW" altLang="en-US" dirty="0" smtClean="0"/>
              <a:t>課程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7F85628-DCC5-4EB2-8277-EA498E667F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92"/>
          <a:stretch/>
        </p:blipFill>
        <p:spPr>
          <a:xfrm>
            <a:off x="838199" y="1443789"/>
            <a:ext cx="10751159" cy="449118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117456" y="6400800"/>
            <a:ext cx="387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https://yenlung.me/2022DeepLearning</a:t>
            </a:r>
          </a:p>
        </p:txBody>
      </p:sp>
    </p:spTree>
    <p:extLst>
      <p:ext uri="{BB962C8B-B14F-4D97-AF65-F5344CB8AC3E}">
        <p14:creationId xmlns:p14="http://schemas.microsoft.com/office/powerpoint/2010/main" val="721955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16A039-0887-45A3-BDBC-BF0FA2E5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ChatGPT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BA77C5E-E918-4031-9505-DA5F9B760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31046"/>
            <a:ext cx="8278380" cy="304842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3DD5743-9392-44AF-968B-836C41FB7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79471"/>
            <a:ext cx="5820587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73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180246-161A-42DB-B1F3-608032603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下一個字有很多種可能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21BEA54-D4F8-4858-9B70-0863BE2AA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918" y="1964711"/>
            <a:ext cx="8354591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995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180246-161A-42DB-B1F3-608032603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把之前的記憶送進來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D9DA164-7073-4F8E-95D0-E6855552F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12020"/>
            <a:ext cx="7201905" cy="288647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A6BC1DE-389D-42DF-84DB-0A0D4FCEAA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152" y="3002509"/>
            <a:ext cx="6524548" cy="37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372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3549E3-ECCF-434D-A404-29047B40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留下之前記憶的兩種方法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E159ADB-854E-4CBD-9B6C-3649A1A29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941" y="1981603"/>
            <a:ext cx="8870118" cy="34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527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2AC30D-9999-4398-8041-54836744B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RNN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5B82099-C27C-4092-A584-FE8DCAC50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65" y="1446151"/>
            <a:ext cx="7059010" cy="355332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243B173-C89D-4744-95DD-A54D74F48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612" y="5061181"/>
            <a:ext cx="7087589" cy="1019317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A6E6FEF2-6ADB-4222-8A72-79560F595B57}"/>
              </a:ext>
            </a:extLst>
          </p:cNvPr>
          <p:cNvSpPr txBox="1"/>
          <p:nvPr/>
        </p:nvSpPr>
        <p:spPr>
          <a:xfrm>
            <a:off x="4019509" y="6080498"/>
            <a:ext cx="4629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RNN</a:t>
            </a: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缺點是要一個一個生</a:t>
            </a:r>
          </a:p>
        </p:txBody>
      </p:sp>
    </p:spTree>
    <p:extLst>
      <p:ext uri="{BB962C8B-B14F-4D97-AF65-F5344CB8AC3E}">
        <p14:creationId xmlns:p14="http://schemas.microsoft.com/office/powerpoint/2010/main" val="781724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7BC4CC-212C-4455-90EB-119FDA52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Transformers</a:t>
            </a:r>
            <a:r>
              <a:rPr lang="zh-TW" altLang="en-US" dirty="0"/>
              <a:t>想改到</a:t>
            </a:r>
            <a:r>
              <a:rPr lang="en-US" altLang="zh-TW" dirty="0"/>
              <a:t>RNN</a:t>
            </a:r>
            <a:r>
              <a:rPr lang="zh-TW" altLang="en-US" dirty="0"/>
              <a:t>遞迴的缺點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80AF6DD-F74D-4808-BDBD-825C43061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31" y="1873087"/>
            <a:ext cx="7459116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660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365633-199E-49EF-A32D-FE81D68D8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每個字生出</a:t>
            </a:r>
            <a:r>
              <a:rPr lang="en-US" altLang="zh-TW" dirty="0"/>
              <a:t>Q</a:t>
            </a:r>
            <a:r>
              <a:rPr lang="zh-TW" altLang="en-US" dirty="0"/>
              <a:t>、</a:t>
            </a:r>
            <a:r>
              <a:rPr lang="en-US" altLang="zh-TW" dirty="0"/>
              <a:t>K</a:t>
            </a:r>
            <a:r>
              <a:rPr lang="zh-TW" altLang="en-US" dirty="0"/>
              <a:t>、</a:t>
            </a:r>
            <a:r>
              <a:rPr lang="en-US" altLang="zh-TW" dirty="0"/>
              <a:t>V</a:t>
            </a:r>
            <a:r>
              <a:rPr lang="zh-TW" altLang="en-US" dirty="0"/>
              <a:t>三個向量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559F251-C9EC-4452-A181-9DA5D185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733" y="2038362"/>
            <a:ext cx="8897592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348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B39F0C-4A2F-4734-BF9A-D1C799A8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Self-attention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35B839B-8F67-41B6-822E-31DEBDB9C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493" y="1834151"/>
            <a:ext cx="8869013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30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534C2D-3D28-4D90-A5B9-C6208E3D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矩陣相乘後是有名的</a:t>
            </a:r>
            <a:r>
              <a:rPr lang="en-US" altLang="zh-TW" dirty="0"/>
              <a:t>Transformer</a:t>
            </a:r>
            <a:r>
              <a:rPr lang="zh-TW" altLang="en-US" dirty="0"/>
              <a:t>公式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E741AB9-B405-4680-8FEA-125497C23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4619"/>
            <a:ext cx="8354591" cy="311511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B680772-AA08-46C4-9A70-9E05960077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6212" y="4302714"/>
            <a:ext cx="7821706" cy="245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636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BAE5C9-84EB-4F90-9009-8073CB8F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考慮的字有幾個</a:t>
            </a:r>
            <a:r>
              <a:rPr lang="en-US" altLang="zh-TW" dirty="0"/>
              <a:t>, </a:t>
            </a:r>
            <a:r>
              <a:rPr lang="zh-TW" altLang="en-US" dirty="0"/>
              <a:t>輸出就是幾維向量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29ABC04-E4E8-4D25-B4BB-999B29C4D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8" y="1540774"/>
            <a:ext cx="8211696" cy="312463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A6F9ABC-942D-4259-A160-E0B60E4F8A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1897" y="4168588"/>
            <a:ext cx="7462528" cy="258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639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B0436D-3B53-4529-94BB-A28D840CE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選字策略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EC83129-A62C-471B-AF83-901B49859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59" y="2109021"/>
            <a:ext cx="7859222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042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0C1530-5031-40E0-9BA2-D643D494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通常用機率選字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F031F7C-24CF-42B9-90EB-A919FBF91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31" y="1412963"/>
            <a:ext cx="9562940" cy="300518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5DDD806-4FFE-4C92-A3CF-7613926998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670" y="3397428"/>
            <a:ext cx="3788998" cy="305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07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4528B0-F833-42B6-9D93-5C23AB23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指數函數的威力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168841B-79CD-474E-8CE2-BC363C045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47" y="2305973"/>
            <a:ext cx="7516274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410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D82904-8C0B-4A48-AFA3-55F3FA06F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Temperature</a:t>
            </a:r>
            <a:r>
              <a:rPr lang="zh-TW" altLang="en-US" dirty="0"/>
              <a:t>調整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DBA3399-E8CD-4CDF-9C59-FA44915706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492433"/>
            <a:ext cx="6373805" cy="220102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190B416-6CCB-4304-8076-F4BEBC2B9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02" y="3589787"/>
            <a:ext cx="8888065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754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97979A-FFE2-4122-8B07-9776C7EB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Top-p </a:t>
            </a:r>
            <a:r>
              <a:rPr lang="zh-TW" altLang="en-US" dirty="0"/>
              <a:t>選字策略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C1AB752-6E3E-4489-93FF-94004ACDC5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542" y="1690688"/>
            <a:ext cx="5096434" cy="279454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94D7EAD-AF4C-476E-B410-5FAACB314E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482" y="3698801"/>
            <a:ext cx="7163374" cy="295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963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97979A-FFE2-4122-8B07-9776C7EB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Top-p : Redistribution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527DAC2-3DA7-4CE1-AD86-58F6B60C34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494865"/>
            <a:ext cx="9097645" cy="396464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B47973C-8E0A-4592-BFA8-0CAFBB935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807" y="5102269"/>
            <a:ext cx="4772691" cy="71447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C8C359D7-1040-4511-9342-A50BD5E877FE}"/>
              </a:ext>
            </a:extLst>
          </p:cNvPr>
          <p:cNvSpPr txBox="1"/>
          <p:nvPr/>
        </p:nvSpPr>
        <p:spPr>
          <a:xfrm>
            <a:off x="519953" y="6404581"/>
            <a:ext cx="11528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0" i="0" dirty="0">
                <a:solidFill>
                  <a:srgbClr val="000000"/>
                </a:solidFill>
                <a:effectLst/>
                <a:latin typeface="Times-Roman"/>
              </a:rPr>
              <a:t>Ari Holtzman, Jan Buys, Li Du, Maxwell Forbes, </a:t>
            </a:r>
            <a:r>
              <a:rPr lang="en-US" altLang="zh-TW" sz="1800" b="0" i="0" dirty="0" err="1">
                <a:solidFill>
                  <a:srgbClr val="000000"/>
                </a:solidFill>
                <a:effectLst/>
                <a:latin typeface="Times-Roman"/>
              </a:rPr>
              <a:t>Yejin</a:t>
            </a:r>
            <a:r>
              <a:rPr lang="en-US" altLang="zh-TW" sz="1800" b="0" i="0" dirty="0">
                <a:solidFill>
                  <a:srgbClr val="000000"/>
                </a:solidFill>
                <a:effectLst/>
                <a:latin typeface="Times-Roman"/>
              </a:rPr>
              <a:t> Choi, “The Curious Case of Neural Text Degeneration,” ICLR 2020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57833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838C83-95DC-4E2B-8147-FE63422F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小結論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E3596D7-1BF1-4AA6-B7D5-31D519B0A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809" y="1862729"/>
            <a:ext cx="8640381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871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3B67194-E8F9-4912-8284-E5CFD0C00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9"/>
          <a:stretch/>
        </p:blipFill>
        <p:spPr>
          <a:xfrm>
            <a:off x="577745" y="0"/>
            <a:ext cx="11212389" cy="6858000"/>
          </a:xfrm>
          <a:prstGeom prst="rect">
            <a:avLst/>
          </a:prstGeom>
          <a:ln>
            <a:noFill/>
          </a:ln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B81AE9F7-96CF-4AD5-B9D0-6A749EDFD175}"/>
              </a:ext>
            </a:extLst>
          </p:cNvPr>
          <p:cNvSpPr/>
          <p:nvPr/>
        </p:nvSpPr>
        <p:spPr>
          <a:xfrm>
            <a:off x="762000" y="4733365"/>
            <a:ext cx="1353671" cy="8157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EBC1BA65-FBCA-4720-BF24-0834D0BBC217}"/>
              </a:ext>
            </a:extLst>
          </p:cNvPr>
          <p:cNvSpPr/>
          <p:nvPr/>
        </p:nvSpPr>
        <p:spPr>
          <a:xfrm>
            <a:off x="2196353" y="5773270"/>
            <a:ext cx="2554941" cy="9054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461CA2A7-D4BC-4314-B565-61B7C25DB3BC}"/>
              </a:ext>
            </a:extLst>
          </p:cNvPr>
          <p:cNvSpPr/>
          <p:nvPr/>
        </p:nvSpPr>
        <p:spPr>
          <a:xfrm>
            <a:off x="2169459" y="1228164"/>
            <a:ext cx="4249270" cy="2438401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58865A8-129F-4618-B849-E980208ECAC9}"/>
              </a:ext>
            </a:extLst>
          </p:cNvPr>
          <p:cNvSpPr txBox="1"/>
          <p:nvPr/>
        </p:nvSpPr>
        <p:spPr>
          <a:xfrm>
            <a:off x="762001" y="3310681"/>
            <a:ext cx="5082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Precision=</a:t>
            </a:r>
            <a:r>
              <a:rPr lang="en-US" altLang="zh-TW" b="1" dirty="0" err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tp</a:t>
            </a:r>
            <a:r>
              <a:rPr lang="en-US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/(</a:t>
            </a:r>
            <a:r>
              <a:rPr lang="en-US" altLang="zh-TW" b="1" dirty="0" err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tp+fp</a:t>
            </a:r>
            <a:r>
              <a:rPr lang="en-US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), Recall=</a:t>
            </a:r>
            <a:r>
              <a:rPr lang="en-US" altLang="zh-TW" b="1" dirty="0" err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tp</a:t>
            </a:r>
            <a:r>
              <a:rPr lang="en-US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/(</a:t>
            </a:r>
            <a:r>
              <a:rPr lang="en-US" altLang="zh-TW" b="1" dirty="0" err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tp+fn</a:t>
            </a:r>
            <a:r>
              <a:rPr lang="en-US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D9DD7C2-91CA-4D01-ACEB-105F5715F9EE}"/>
              </a:ext>
            </a:extLst>
          </p:cNvPr>
          <p:cNvSpPr txBox="1"/>
          <p:nvPr/>
        </p:nvSpPr>
        <p:spPr>
          <a:xfrm>
            <a:off x="1783976" y="574371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F1 = 2 / ( (1/ Precision) + (1/ Recall) 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7516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935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410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441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769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701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698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936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034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983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450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005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225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3344D6-72FF-4D8A-87BD-2654F317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GPT </a:t>
            </a:r>
            <a:r>
              <a:rPr lang="zh-TW" altLang="en-US" dirty="0"/>
              <a:t>讀多少字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142E3FF-5F04-4CDD-9082-52DB83766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371791" cy="106694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4623179-21A8-4539-B263-E3F93DD8F2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991" y="1690688"/>
            <a:ext cx="5487700" cy="3176672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D94FC63A-C1DE-46F4-967C-DFC1B7667CAA}"/>
              </a:ext>
            </a:extLst>
          </p:cNvPr>
          <p:cNvSpPr txBox="1"/>
          <p:nvPr/>
        </p:nvSpPr>
        <p:spPr>
          <a:xfrm>
            <a:off x="3541058" y="5167312"/>
            <a:ext cx="75572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200" b="1" dirty="0"/>
              <a:t>GPT-4 </a:t>
            </a:r>
            <a:r>
              <a:rPr lang="zh-TW" altLang="en-US" sz="3200" b="1" dirty="0"/>
              <a:t>的參數數量：刷新紀錄的 </a:t>
            </a:r>
            <a:r>
              <a:rPr lang="en-US" altLang="zh-TW" sz="3200" b="1" dirty="0"/>
              <a:t>1.8 </a:t>
            </a:r>
            <a:r>
              <a:rPr lang="zh-TW" altLang="en-US" sz="3200" b="1" dirty="0"/>
              <a:t>萬億</a:t>
            </a:r>
          </a:p>
        </p:txBody>
      </p:sp>
    </p:spTree>
    <p:extLst>
      <p:ext uri="{BB962C8B-B14F-4D97-AF65-F5344CB8AC3E}">
        <p14:creationId xmlns:p14="http://schemas.microsoft.com/office/powerpoint/2010/main" val="34407108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21614E-3D89-41A1-87A1-AB2B3517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AI </a:t>
            </a:r>
            <a:r>
              <a:rPr lang="zh-TW" altLang="en-US" dirty="0"/>
              <a:t>小助理薪資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84F561C-2158-4949-B973-635A678F5D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90688"/>
            <a:ext cx="4944764" cy="404218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7B24DAC-C433-4392-A44B-19E4292B7A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2964" y="1690688"/>
            <a:ext cx="5697170" cy="404218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524983-7F7A-4630-89A9-E8B3F55F0237}"/>
              </a:ext>
            </a:extLst>
          </p:cNvPr>
          <p:cNvSpPr txBox="1"/>
          <p:nvPr/>
        </p:nvSpPr>
        <p:spPr>
          <a:xfrm>
            <a:off x="1665805" y="5732868"/>
            <a:ext cx="3289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err="1"/>
              <a:t>ChatGPT</a:t>
            </a:r>
            <a:r>
              <a:rPr lang="en-US" altLang="zh-TW" sz="2800" dirty="0"/>
              <a:t> US$20/Mon</a:t>
            </a:r>
            <a:endParaRPr lang="zh-TW" altLang="en-US" sz="28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C32F869-AF6B-4094-A6ED-1CC4D7A1DBF5}"/>
              </a:ext>
            </a:extLst>
          </p:cNvPr>
          <p:cNvSpPr txBox="1"/>
          <p:nvPr/>
        </p:nvSpPr>
        <p:spPr>
          <a:xfrm>
            <a:off x="6409038" y="5732868"/>
            <a:ext cx="4531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err="1"/>
              <a:t>Midjourney</a:t>
            </a:r>
            <a:r>
              <a:rPr lang="en-US" altLang="zh-TW" sz="2800" dirty="0"/>
              <a:t> US$24/Mon </a:t>
            </a:r>
            <a:r>
              <a:rPr lang="zh-TW" altLang="en-US" sz="2800" dirty="0"/>
              <a:t>年繳</a:t>
            </a:r>
          </a:p>
        </p:txBody>
      </p:sp>
    </p:spTree>
    <p:extLst>
      <p:ext uri="{BB962C8B-B14F-4D97-AF65-F5344CB8AC3E}">
        <p14:creationId xmlns:p14="http://schemas.microsoft.com/office/powerpoint/2010/main" val="32734688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b="1" dirty="0"/>
              <a:t>生成式人工智慧的政策考量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753" y="1480663"/>
            <a:ext cx="8951227" cy="523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465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TW" altLang="en-US" dirty="0"/>
              <a:t>英國政府對生成式</a:t>
            </a:r>
            <a:r>
              <a:rPr lang="en-US" altLang="zh-TW" dirty="0"/>
              <a:t>AI</a:t>
            </a:r>
            <a:r>
              <a:rPr lang="zh-TW" altLang="en-US" dirty="0"/>
              <a:t>安全與風險說明</a:t>
            </a:r>
            <a:endParaRPr lang="zh-TW" altLang="en-US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314" y="1519503"/>
            <a:ext cx="5288738" cy="426757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074" y="1519503"/>
            <a:ext cx="5349704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882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EE58074-F09F-4300-BF76-A496E97C00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63" y="89647"/>
            <a:ext cx="4652378" cy="6717422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53F37AB-76B7-4C42-874B-AE89531FE14F}"/>
              </a:ext>
            </a:extLst>
          </p:cNvPr>
          <p:cNvSpPr txBox="1"/>
          <p:nvPr/>
        </p:nvSpPr>
        <p:spPr>
          <a:xfrm>
            <a:off x="7342095" y="6499292"/>
            <a:ext cx="48499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</a:rPr>
              <a:t>https://www.weforum.org/publications/global-risks-report-2024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EA75FCE-2E24-4236-991D-16F2B1218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160" y="89647"/>
            <a:ext cx="4168569" cy="402090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136DD240-0771-49D1-BB38-AD075F7BF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471" y="2640356"/>
            <a:ext cx="4036358" cy="38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418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23E0B67-ABEB-40CA-A39E-F112C1023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91" y="0"/>
            <a:ext cx="10873696" cy="6786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70234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40C728-4AFE-4416-8719-35B875DB6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AI Risk Management Framework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BE1EDBE-F84D-4963-A892-3C67A0B75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159" y="1300611"/>
            <a:ext cx="3267744" cy="3267744"/>
          </a:xfr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49A2DE1-A390-4200-847B-CB5A863280A1}"/>
              </a:ext>
            </a:extLst>
          </p:cNvPr>
          <p:cNvSpPr txBox="1"/>
          <p:nvPr/>
        </p:nvSpPr>
        <p:spPr>
          <a:xfrm>
            <a:off x="1703511" y="6550223"/>
            <a:ext cx="95830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/>
              <a:t>https://www.nist.gov/news-events/news/2023/01/nist-risk-management-framework-aims-improve-trustworthiness-artificial</a:t>
            </a:r>
          </a:p>
        </p:txBody>
      </p:sp>
      <p:pic>
        <p:nvPicPr>
          <p:cNvPr id="8" name="Picture 41404">
            <a:extLst>
              <a:ext uri="{FF2B5EF4-FFF2-40B4-BE49-F238E27FC236}">
                <a16:creationId xmlns:a16="http://schemas.microsoft.com/office/drawing/2014/main" id="{A0186F62-BC05-4F36-8DB2-1234F9F879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7768" y="3923517"/>
            <a:ext cx="6545363" cy="262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393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1D530B-4F24-413B-B0EB-75CCD26F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AI Lifecycle</a:t>
            </a:r>
            <a:endParaRPr lang="zh-TW" altLang="en-US" dirty="0"/>
          </a:p>
        </p:txBody>
      </p:sp>
      <p:pic>
        <p:nvPicPr>
          <p:cNvPr id="13" name="Picture 41405">
            <a:extLst>
              <a:ext uri="{FF2B5EF4-FFF2-40B4-BE49-F238E27FC236}">
                <a16:creationId xmlns:a16="http://schemas.microsoft.com/office/drawing/2014/main" id="{6FF2FCE8-C7CF-4411-A7F7-F8AF657E323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60798" y="-406855"/>
            <a:ext cx="5456815" cy="885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494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4D8004-0607-4181-852D-7022D756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ISO/IEC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B526D2-D9AA-405C-9C9F-2C2D76E77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19329" cy="4351338"/>
          </a:xfrm>
        </p:spPr>
        <p:txBody>
          <a:bodyPr>
            <a:normAutofit fontScale="92500"/>
          </a:bodyPr>
          <a:lstStyle/>
          <a:p>
            <a:r>
              <a:rPr lang="en-US" altLang="zh-TW" sz="3200" b="1" dirty="0"/>
              <a:t>ISO 9001 </a:t>
            </a:r>
            <a:r>
              <a:rPr lang="zh-TW" altLang="en-US" sz="3200" b="1" dirty="0"/>
              <a:t>品質管理</a:t>
            </a:r>
            <a:endParaRPr lang="en-US" altLang="zh-TW" sz="3200" b="1" dirty="0"/>
          </a:p>
          <a:p>
            <a:r>
              <a:rPr lang="en-US" altLang="zh-TW" sz="3200" b="1" dirty="0"/>
              <a:t>ISO 27000 </a:t>
            </a:r>
            <a:r>
              <a:rPr lang="zh-TW" altLang="en-US" sz="3200" b="1" dirty="0"/>
              <a:t>資訊安全管理系列標準</a:t>
            </a:r>
            <a:endParaRPr lang="en-US" altLang="zh-TW" sz="3200" b="1" dirty="0"/>
          </a:p>
          <a:p>
            <a:r>
              <a:rPr lang="en-US" altLang="zh-TW" sz="3200" b="1" dirty="0"/>
              <a:t>ISO/IEC 23894:2023</a:t>
            </a:r>
            <a:r>
              <a:rPr lang="zh-TW" altLang="en-US" sz="3200" b="1" dirty="0"/>
              <a:t> 資訊科技</a:t>
            </a:r>
            <a:r>
              <a:rPr lang="en-US" altLang="zh-TW" sz="3200" b="1" dirty="0"/>
              <a:t>—</a:t>
            </a:r>
            <a:r>
              <a:rPr lang="zh-TW" altLang="en-US" sz="3200" b="1" dirty="0"/>
              <a:t>人工智慧風險管理指南</a:t>
            </a:r>
            <a:endParaRPr lang="en-US" altLang="zh-TW" sz="3200" b="1" dirty="0"/>
          </a:p>
          <a:p>
            <a:r>
              <a:rPr lang="en-US" altLang="zh-TW" sz="3200" b="1" dirty="0"/>
              <a:t>ISO/IEC 42001:2023 </a:t>
            </a:r>
            <a:r>
              <a:rPr lang="zh-TW" altLang="en-US" sz="3200" b="1" dirty="0"/>
              <a:t>人工智慧管理系統</a:t>
            </a:r>
            <a:endParaRPr lang="en-US" altLang="zh-TW" sz="3200" b="1" dirty="0"/>
          </a:p>
          <a:p>
            <a:pPr lvl="1"/>
            <a:r>
              <a:rPr lang="zh-TW" altLang="en-US" dirty="0"/>
              <a:t>提高</a:t>
            </a:r>
            <a:r>
              <a:rPr lang="en-US" altLang="zh-TW" dirty="0"/>
              <a:t>AI</a:t>
            </a:r>
            <a:r>
              <a:rPr lang="zh-TW" altLang="en-US" dirty="0"/>
              <a:t>應用的品質、安全性、可追溯性、透明度和可靠性，並解決一些應用面的挑戰</a:t>
            </a:r>
          </a:p>
          <a:p>
            <a:pPr lvl="1"/>
            <a:r>
              <a:rPr lang="zh-TW" altLang="en-US" dirty="0"/>
              <a:t>增強對</a:t>
            </a:r>
            <a:r>
              <a:rPr lang="en-US" altLang="zh-TW" dirty="0"/>
              <a:t>AI</a:t>
            </a:r>
            <a:r>
              <a:rPr lang="zh-TW" altLang="en-US" dirty="0"/>
              <a:t>系統的信心</a:t>
            </a:r>
          </a:p>
          <a:p>
            <a:pPr lvl="1"/>
            <a:r>
              <a:rPr lang="zh-TW" altLang="en-US" dirty="0"/>
              <a:t>降低</a:t>
            </a:r>
            <a:r>
              <a:rPr lang="en-US" altLang="zh-TW" dirty="0"/>
              <a:t>AI</a:t>
            </a:r>
            <a:r>
              <a:rPr lang="zh-TW" altLang="en-US" dirty="0"/>
              <a:t>開發成本</a:t>
            </a:r>
          </a:p>
          <a:p>
            <a:pPr lvl="1"/>
            <a:r>
              <a:rPr lang="zh-TW" altLang="en-US" dirty="0"/>
              <a:t>維持監管合規性</a:t>
            </a:r>
          </a:p>
          <a:p>
            <a:pPr lvl="1"/>
            <a:r>
              <a:rPr lang="zh-TW" altLang="en-US" dirty="0"/>
              <a:t>滿足客戶、員工和其他利害關係人對</a:t>
            </a:r>
            <a:r>
              <a:rPr lang="en-US" altLang="zh-TW" dirty="0"/>
              <a:t>AI</a:t>
            </a:r>
            <a:r>
              <a:rPr lang="zh-TW" altLang="en-US" dirty="0"/>
              <a:t>的道德和負責任使用的期望</a:t>
            </a:r>
          </a:p>
          <a:p>
            <a:pPr lvl="1"/>
            <a:r>
              <a:rPr lang="zh-TW" altLang="en-US" dirty="0"/>
              <a:t>提高效率和風險管理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684950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6000" b="1" dirty="0">
                <a:solidFill>
                  <a:schemeClr val="tx2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Thanks For Listening</a:t>
            </a:r>
          </a:p>
          <a:p>
            <a:pPr algn="ctr"/>
            <a:r>
              <a:rPr lang="en-US" altLang="zh-CN" sz="6000" b="1" dirty="0">
                <a:solidFill>
                  <a:schemeClr val="tx2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 &amp; A</a:t>
            </a:r>
            <a:endParaRPr lang="zh-CN" altLang="en-US" sz="6000" b="1" dirty="0">
              <a:solidFill>
                <a:schemeClr val="tx2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229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3071</Words>
  <Application>Microsoft Office PowerPoint</Application>
  <PresentationFormat>寬螢幕</PresentationFormat>
  <Paragraphs>219</Paragraphs>
  <Slides>94</Slides>
  <Notes>4</Notes>
  <HiddenSlides>0</HiddenSlides>
  <MMClips>0</MMClips>
  <ScaleCrop>false</ScaleCrop>
  <HeadingPairs>
    <vt:vector size="8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94</vt:i4>
      </vt:variant>
    </vt:vector>
  </HeadingPairs>
  <TitlesOfParts>
    <vt:vector size="107" baseType="lpstr">
      <vt:lpstr>맑은 고딕</vt:lpstr>
      <vt:lpstr>Microsoft YaHei</vt:lpstr>
      <vt:lpstr>SimHei</vt:lpstr>
      <vt:lpstr>Times-Roman</vt:lpstr>
      <vt:lpstr>微軟正黑體</vt:lpstr>
      <vt:lpstr>新細明體</vt:lpstr>
      <vt:lpstr>Arial</vt:lpstr>
      <vt:lpstr>Arial Black</vt:lpstr>
      <vt:lpstr>Calibri</vt:lpstr>
      <vt:lpstr>Symbol</vt:lpstr>
      <vt:lpstr>Times New Roman</vt:lpstr>
      <vt:lpstr>Office 佈景主題</vt:lpstr>
      <vt:lpstr>Microsoft Visio 2003-2010 繪圖</vt:lpstr>
      <vt:lpstr>AI 原理與應用</vt:lpstr>
      <vt:lpstr>學、經歷</vt:lpstr>
      <vt:lpstr>智慧醫療發展</vt:lpstr>
      <vt:lpstr>智慧醫療 6 大科技應用</vt:lpstr>
      <vt:lpstr>智慧醫療</vt:lpstr>
      <vt:lpstr>AI 取代重複性工作&amp;診斷</vt:lpstr>
      <vt:lpstr>產生英文病歷摘要,資料如下</vt:lpstr>
      <vt:lpstr>PowerPoint 簡報</vt:lpstr>
      <vt:lpstr>Humanized Medical Records</vt:lpstr>
      <vt:lpstr>Patent I 501189</vt:lpstr>
      <vt:lpstr>Patent I 501189</vt:lpstr>
      <vt:lpstr>AI 在化學材料上的應用</vt:lpstr>
      <vt:lpstr>AI 在化學工程上的應用</vt:lpstr>
      <vt:lpstr>ChatGPT 做摘要</vt:lpstr>
      <vt:lpstr>PowerPoint 簡報</vt:lpstr>
      <vt:lpstr>PowerPoint 簡報</vt:lpstr>
      <vt:lpstr>PowerPoint 簡報</vt:lpstr>
      <vt:lpstr>博士班包括能源科技、化工材料等領域。AI 可以導入</vt:lpstr>
      <vt:lpstr>碩士班包括環境工程、電化學與能源科技等領域。AI 可以導入</vt:lpstr>
      <vt:lpstr>四技包括化工與材料科學等領域。AI 可以導入</vt:lpstr>
      <vt:lpstr>Generative AI and Creative Learning Concerns Opportunities and Choices</vt:lpstr>
      <vt:lpstr>Generative AI and Creative Learning Concerns Opportunities and Choices</vt:lpstr>
      <vt:lpstr>PowerPoint 簡報</vt:lpstr>
      <vt:lpstr>PowerPoint 簡報</vt:lpstr>
      <vt:lpstr>生成式 AI 可能損害學習</vt:lpstr>
      <vt:lpstr>生成式 AI 可能損害學習</vt:lpstr>
      <vt:lpstr>PowerPoint 簡報</vt:lpstr>
      <vt:lpstr>PowerPoint 簡報</vt:lpstr>
      <vt:lpstr>PowerPoint 簡報</vt:lpstr>
      <vt:lpstr>PowerPoint 簡報</vt:lpstr>
      <vt:lpstr>深度學習</vt:lpstr>
      <vt:lpstr>神經元</vt:lpstr>
      <vt:lpstr>神經元</vt:lpstr>
      <vt:lpstr>激發函數 </vt:lpstr>
      <vt:lpstr>PowerPoint 簡報</vt:lpstr>
      <vt:lpstr>神經網路怎麼學的?</vt:lpstr>
      <vt:lpstr>Loss Function</vt:lpstr>
      <vt:lpstr>Loss Function</vt:lpstr>
      <vt:lpstr>Loss Function</vt:lpstr>
      <vt:lpstr>Loss Function</vt:lpstr>
      <vt:lpstr>Loss Function 參數調整</vt:lpstr>
      <vt:lpstr>假設只有一個參數</vt:lpstr>
      <vt:lpstr>怎麼知道往右移?</vt:lpstr>
      <vt:lpstr>切線是關鍵</vt:lpstr>
      <vt:lpstr>切線&gt;0往右, &lt;0往左</vt:lpstr>
      <vt:lpstr>調整</vt:lpstr>
      <vt:lpstr>往局部極小移動</vt:lpstr>
      <vt:lpstr>跑過頭了</vt:lpstr>
      <vt:lpstr>Learning Rate</vt:lpstr>
      <vt:lpstr>參數上千上萬個怎麼辧?</vt:lpstr>
      <vt:lpstr>偏微分</vt:lpstr>
      <vt:lpstr>梯度(gradient)</vt:lpstr>
      <vt:lpstr>Gradient Descent</vt:lpstr>
      <vt:lpstr>較完整的課程</vt:lpstr>
      <vt:lpstr>ChatGPT</vt:lpstr>
      <vt:lpstr>下一個字有很多種可能</vt:lpstr>
      <vt:lpstr>把之前的記憶送進來</vt:lpstr>
      <vt:lpstr>留下之前記憶的兩種方法</vt:lpstr>
      <vt:lpstr>RNN</vt:lpstr>
      <vt:lpstr>Transformers想改到RNN遞迴的缺點</vt:lpstr>
      <vt:lpstr>每個字生出Q、K、V三個向量</vt:lpstr>
      <vt:lpstr>Self-attention</vt:lpstr>
      <vt:lpstr>矩陣相乘後是有名的Transformer公式</vt:lpstr>
      <vt:lpstr>考慮的字有幾個, 輸出就是幾維向量</vt:lpstr>
      <vt:lpstr>選字策略</vt:lpstr>
      <vt:lpstr>通常用機率選字</vt:lpstr>
      <vt:lpstr>指數函數的威力</vt:lpstr>
      <vt:lpstr>使用Temperature調整</vt:lpstr>
      <vt:lpstr>Top-p 選字策略</vt:lpstr>
      <vt:lpstr>Top-p : Redistribution</vt:lpstr>
      <vt:lpstr>小結論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GPT 讀多少字</vt:lpstr>
      <vt:lpstr>AI 小助理薪資</vt:lpstr>
      <vt:lpstr>生成式人工智慧的政策考量</vt:lpstr>
      <vt:lpstr>英國政府對生成式AI安全與風險說明</vt:lpstr>
      <vt:lpstr>PowerPoint 簡報</vt:lpstr>
      <vt:lpstr>PowerPoint 簡報</vt:lpstr>
      <vt:lpstr>AI Risk Management Framework</vt:lpstr>
      <vt:lpstr>AI Lifecycle</vt:lpstr>
      <vt:lpstr>ISO/IEC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原理與應用</dc:title>
  <dc:creator>user</dc:creator>
  <cp:lastModifiedBy>YO201</cp:lastModifiedBy>
  <cp:revision>56</cp:revision>
  <dcterms:created xsi:type="dcterms:W3CDTF">2024-03-13T02:40:24Z</dcterms:created>
  <dcterms:modified xsi:type="dcterms:W3CDTF">2024-10-18T03:35:03Z</dcterms:modified>
</cp:coreProperties>
</file>