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4" r:id="rId2"/>
  </p:sldMasterIdLst>
  <p:notesMasterIdLst>
    <p:notesMasterId r:id="rId23"/>
  </p:notesMasterIdLst>
  <p:sldIdLst>
    <p:sldId id="256" r:id="rId3"/>
    <p:sldId id="279" r:id="rId4"/>
    <p:sldId id="274" r:id="rId5"/>
    <p:sldId id="273" r:id="rId6"/>
    <p:sldId id="266" r:id="rId7"/>
    <p:sldId id="280" r:id="rId8"/>
    <p:sldId id="276" r:id="rId9"/>
    <p:sldId id="1270" r:id="rId10"/>
    <p:sldId id="1263" r:id="rId11"/>
    <p:sldId id="1249" r:id="rId12"/>
    <p:sldId id="268" r:id="rId13"/>
    <p:sldId id="286" r:id="rId14"/>
    <p:sldId id="281" r:id="rId15"/>
    <p:sldId id="1264" r:id="rId16"/>
    <p:sldId id="1265" r:id="rId17"/>
    <p:sldId id="282" r:id="rId18"/>
    <p:sldId id="1266" r:id="rId19"/>
    <p:sldId id="1267" r:id="rId20"/>
    <p:sldId id="1268" r:id="rId21"/>
    <p:sldId id="1269" r:id="rId22"/>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0825888C-537F-41A6-9BEA-FE14DD3ED1EE}">
          <p14:sldIdLst>
            <p14:sldId id="256"/>
            <p14:sldId id="279"/>
            <p14:sldId id="274"/>
            <p14:sldId id="273"/>
            <p14:sldId id="266"/>
            <p14:sldId id="280"/>
            <p14:sldId id="276"/>
            <p14:sldId id="1270"/>
            <p14:sldId id="1263"/>
            <p14:sldId id="1249"/>
            <p14:sldId id="268"/>
            <p14:sldId id="286"/>
            <p14:sldId id="281"/>
            <p14:sldId id="1264"/>
            <p14:sldId id="1265"/>
            <p14:sldId id="282"/>
            <p14:sldId id="1266"/>
            <p14:sldId id="1267"/>
            <p14:sldId id="1268"/>
            <p14:sldId id="1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FFFF99"/>
    <a:srgbClr val="FFFF66"/>
    <a:srgbClr val="6699FF"/>
    <a:srgbClr val="3882FA"/>
    <a:srgbClr val="3399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43" autoAdjust="0"/>
    <p:restoredTop sz="94478" autoAdjust="0"/>
  </p:normalViewPr>
  <p:slideViewPr>
    <p:cSldViewPr snapToGrid="0">
      <p:cViewPr varScale="1">
        <p:scale>
          <a:sx n="79" d="100"/>
          <a:sy n="79" d="100"/>
        </p:scale>
        <p:origin x="134" y="77"/>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721D96-82D2-4CEA-B9E2-170E49ABE117}" type="datetimeFigureOut">
              <a:rPr lang="zh-TW" altLang="en-US" smtClean="0"/>
              <a:t>2026/10/8</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93EFE1-9F61-4737-B7CA-EF99643846DA}" type="slidenum">
              <a:rPr lang="zh-TW" altLang="en-US" smtClean="0"/>
              <a:t>‹#›</a:t>
            </a:fld>
            <a:endParaRPr lang="zh-TW" altLang="en-US"/>
          </a:p>
        </p:txBody>
      </p:sp>
    </p:spTree>
    <p:extLst>
      <p:ext uri="{BB962C8B-B14F-4D97-AF65-F5344CB8AC3E}">
        <p14:creationId xmlns:p14="http://schemas.microsoft.com/office/powerpoint/2010/main" val="421813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65656DF-422C-BD6A-ED88-61644D7E8DFD}"/>
              </a:ext>
            </a:extLst>
          </p:cNvPr>
          <p:cNvSpPr>
            <a:spLocks noGrp="1"/>
          </p:cNvSpPr>
          <p:nvPr>
            <p:ph type="ctrTitle"/>
          </p:nvPr>
        </p:nvSpPr>
        <p:spPr>
          <a:xfrm>
            <a:off x="766616" y="3635200"/>
            <a:ext cx="6142101" cy="1518407"/>
          </a:xfrm>
          <a:prstGeom prst="rect">
            <a:avLst/>
          </a:prstGeom>
        </p:spPr>
        <p:txBody>
          <a:bodyPr anchor="ctr"/>
          <a:lstStyle>
            <a:lvl1pPr algn="ctr">
              <a:defRPr sz="3600">
                <a:solidFill>
                  <a:schemeClr val="accent1">
                    <a:lumMod val="75000"/>
                  </a:schemeClr>
                </a:solidFill>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副標題 2">
            <a:extLst>
              <a:ext uri="{FF2B5EF4-FFF2-40B4-BE49-F238E27FC236}">
                <a16:creationId xmlns:a16="http://schemas.microsoft.com/office/drawing/2014/main" id="{F831142C-B327-7682-7D58-5F61F4E862A0}"/>
              </a:ext>
            </a:extLst>
          </p:cNvPr>
          <p:cNvSpPr>
            <a:spLocks noGrp="1"/>
          </p:cNvSpPr>
          <p:nvPr>
            <p:ph type="subTitle" idx="1"/>
          </p:nvPr>
        </p:nvSpPr>
        <p:spPr>
          <a:xfrm>
            <a:off x="766616" y="5153608"/>
            <a:ext cx="6142102" cy="811635"/>
          </a:xfrm>
          <a:prstGeom prst="rect">
            <a:avLst/>
          </a:prstGeom>
        </p:spPr>
        <p:txBody>
          <a:bodyPr/>
          <a:lstStyle>
            <a:lvl1pPr marL="0" indent="0" algn="ctr" defTabSz="914400" rtl="0" eaLnBrk="1" latinLnBrk="0" hangingPunct="1">
              <a:lnSpc>
                <a:spcPct val="90000"/>
              </a:lnSpc>
              <a:spcBef>
                <a:spcPct val="0"/>
              </a:spcBef>
              <a:buNone/>
              <a:defRPr lang="zh-TW" altLang="en-US" sz="3200" kern="1200" dirty="0">
                <a:solidFill>
                  <a:schemeClr val="tx1"/>
                </a:solidFill>
                <a:latin typeface="微軟正黑體" panose="020B0604030504040204" pitchFamily="34" charset="-120"/>
                <a:ea typeface="微軟正黑體" panose="020B0604030504040204" pitchFamily="34" charset="-120"/>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按一下以編輯母片子標題樣式</a:t>
            </a:r>
          </a:p>
        </p:txBody>
      </p:sp>
    </p:spTree>
    <p:extLst>
      <p:ext uri="{BB962C8B-B14F-4D97-AF65-F5344CB8AC3E}">
        <p14:creationId xmlns:p14="http://schemas.microsoft.com/office/powerpoint/2010/main" val="148422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訂版面配置">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39A6A931-BD93-41CA-D5C0-4458708B8942}"/>
              </a:ext>
            </a:extLst>
          </p:cNvPr>
          <p:cNvSpPr>
            <a:spLocks noGrp="1"/>
          </p:cNvSpPr>
          <p:nvPr>
            <p:ph type="title"/>
          </p:nvPr>
        </p:nvSpPr>
        <p:spPr>
          <a:xfrm>
            <a:off x="2780907" y="1021279"/>
            <a:ext cx="9059158" cy="1195404"/>
          </a:xfrm>
          <a:prstGeom prst="rect">
            <a:avLst/>
          </a:prstGeom>
        </p:spPr>
        <p:txBody>
          <a:bodyPr/>
          <a:lstStyle/>
          <a:p>
            <a:r>
              <a:rPr lang="zh-TW" altLang="en-US" dirty="0"/>
              <a:t>按一下以編輯母片標題樣式</a:t>
            </a:r>
          </a:p>
        </p:txBody>
      </p:sp>
      <p:sp>
        <p:nvSpPr>
          <p:cNvPr id="4" name="內容版面配置區 2">
            <a:extLst>
              <a:ext uri="{FF2B5EF4-FFF2-40B4-BE49-F238E27FC236}">
                <a16:creationId xmlns:a16="http://schemas.microsoft.com/office/drawing/2014/main" id="{86DAC326-33E8-D5D3-4632-06CAD4E6CD12}"/>
              </a:ext>
            </a:extLst>
          </p:cNvPr>
          <p:cNvSpPr>
            <a:spLocks noGrp="1"/>
          </p:cNvSpPr>
          <p:nvPr>
            <p:ph idx="1"/>
          </p:nvPr>
        </p:nvSpPr>
        <p:spPr>
          <a:xfrm>
            <a:off x="2780907" y="2381697"/>
            <a:ext cx="9059158" cy="4141649"/>
          </a:xfrm>
          <a:prstGeom prst="rect">
            <a:avLst/>
          </a:prstGeo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Tree>
    <p:extLst>
      <p:ext uri="{BB962C8B-B14F-4D97-AF65-F5344CB8AC3E}">
        <p14:creationId xmlns:p14="http://schemas.microsoft.com/office/powerpoint/2010/main" val="905150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B273D1C-42CC-15C1-3E08-B517F377CD5C}"/>
              </a:ext>
            </a:extLst>
          </p:cNvPr>
          <p:cNvSpPr>
            <a:spLocks noGrp="1"/>
          </p:cNvSpPr>
          <p:nvPr>
            <p:ph type="title"/>
          </p:nvPr>
        </p:nvSpPr>
        <p:spPr>
          <a:xfrm>
            <a:off x="1555423" y="1021279"/>
            <a:ext cx="10284642" cy="1195404"/>
          </a:xfrm>
          <a:prstGeom prst="rect">
            <a:avLst/>
          </a:prstGeom>
        </p:spPr>
        <p:txBody>
          <a:bodyPr/>
          <a:lstStyle/>
          <a:p>
            <a:r>
              <a:rPr lang="zh-TW" altLang="en-US" dirty="0"/>
              <a:t>按一下以編輯母片標題樣式</a:t>
            </a:r>
          </a:p>
        </p:txBody>
      </p:sp>
      <p:sp>
        <p:nvSpPr>
          <p:cNvPr id="3" name="內容版面配置區 2">
            <a:extLst>
              <a:ext uri="{FF2B5EF4-FFF2-40B4-BE49-F238E27FC236}">
                <a16:creationId xmlns:a16="http://schemas.microsoft.com/office/drawing/2014/main" id="{0A20595C-C007-1830-4728-768B19106B3F}"/>
              </a:ext>
            </a:extLst>
          </p:cNvPr>
          <p:cNvSpPr>
            <a:spLocks noGrp="1"/>
          </p:cNvSpPr>
          <p:nvPr>
            <p:ph idx="1"/>
          </p:nvPr>
        </p:nvSpPr>
        <p:spPr>
          <a:xfrm>
            <a:off x="1555423" y="2381697"/>
            <a:ext cx="10284642" cy="4141649"/>
          </a:xfrm>
          <a:prstGeom prst="rect">
            <a:avLst/>
          </a:prstGeo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Tree>
    <p:extLst>
      <p:ext uri="{BB962C8B-B14F-4D97-AF65-F5344CB8AC3E}">
        <p14:creationId xmlns:p14="http://schemas.microsoft.com/office/powerpoint/2010/main" val="1567473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投影片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FAEA05A0-D8BB-6A5E-72D0-E44204FF5D00}"/>
              </a:ext>
            </a:extLst>
          </p:cNvPr>
          <p:cNvSpPr>
            <a:spLocks noGrp="1"/>
          </p:cNvSpPr>
          <p:nvPr>
            <p:ph type="title"/>
          </p:nvPr>
        </p:nvSpPr>
        <p:spPr>
          <a:xfrm>
            <a:off x="377072" y="1021279"/>
            <a:ext cx="11462993" cy="1195404"/>
          </a:xfrm>
          <a:prstGeom prst="rect">
            <a:avLst/>
          </a:prstGeom>
        </p:spPr>
        <p:txBody>
          <a:bodyPr/>
          <a:lstStyle/>
          <a:p>
            <a:r>
              <a:rPr lang="zh-TW" altLang="en-US" dirty="0"/>
              <a:t>按一下以編輯母片標題樣式</a:t>
            </a:r>
          </a:p>
        </p:txBody>
      </p:sp>
      <p:sp>
        <p:nvSpPr>
          <p:cNvPr id="4" name="內容版面配置區 2">
            <a:extLst>
              <a:ext uri="{FF2B5EF4-FFF2-40B4-BE49-F238E27FC236}">
                <a16:creationId xmlns:a16="http://schemas.microsoft.com/office/drawing/2014/main" id="{400B3251-8E74-6ECD-28EC-AC9ED2C20AD9}"/>
              </a:ext>
            </a:extLst>
          </p:cNvPr>
          <p:cNvSpPr>
            <a:spLocks noGrp="1"/>
          </p:cNvSpPr>
          <p:nvPr>
            <p:ph idx="1"/>
          </p:nvPr>
        </p:nvSpPr>
        <p:spPr>
          <a:xfrm>
            <a:off x="377072" y="2381697"/>
            <a:ext cx="11462993" cy="4141649"/>
          </a:xfrm>
          <a:prstGeom prst="rect">
            <a:avLst/>
          </a:prstGeo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Tree>
    <p:extLst>
      <p:ext uri="{BB962C8B-B14F-4D97-AF65-F5344CB8AC3E}">
        <p14:creationId xmlns:p14="http://schemas.microsoft.com/office/powerpoint/2010/main" val="319877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5" name="投影片編號版面配置區 4"/>
          <p:cNvSpPr>
            <a:spLocks noGrp="1"/>
          </p:cNvSpPr>
          <p:nvPr>
            <p:ph type="sldNum" sz="quarter" idx="12"/>
          </p:nvPr>
        </p:nvSpPr>
        <p:spPr>
          <a:xfrm>
            <a:off x="9448800" y="6570000"/>
            <a:ext cx="2743200" cy="277200"/>
          </a:xfrm>
        </p:spPr>
        <p:txBody>
          <a:bodyPr/>
          <a:lstStyle>
            <a:lvl1pPr>
              <a:defRPr>
                <a:solidFill>
                  <a:schemeClr val="bg1"/>
                </a:solidFill>
              </a:defRPr>
            </a:lvl1pPr>
          </a:lstStyle>
          <a:p>
            <a:fld id="{46285A4D-8AD0-4B41-9DC3-86319D73F4B1}" type="slidenum">
              <a:rPr lang="zh-TW" altLang="en-US" smtClean="0"/>
              <a:pPr/>
              <a:t>‹#›</a:t>
            </a:fld>
            <a:endParaRPr lang="zh-TW" altLang="en-US"/>
          </a:p>
        </p:txBody>
      </p:sp>
    </p:spTree>
    <p:extLst>
      <p:ext uri="{BB962C8B-B14F-4D97-AF65-F5344CB8AC3E}">
        <p14:creationId xmlns:p14="http://schemas.microsoft.com/office/powerpoint/2010/main" val="2856032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4039911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891272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164582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3450694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354095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1838137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4237782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4072592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1982846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2625196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4509443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3692079"/>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3" r:id="rId4"/>
    <p:sldLayoutId id="2147483666"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CF715-D2C6-431F-81D4-63E45645D0A2}" type="slidenum">
              <a:rPr lang="zh-TW" altLang="en-US" smtClean="0"/>
              <a:t>‹#›</a:t>
            </a:fld>
            <a:endParaRPr lang="zh-TW" altLang="en-US"/>
          </a:p>
        </p:txBody>
      </p:sp>
    </p:spTree>
    <p:extLst>
      <p:ext uri="{BB962C8B-B14F-4D97-AF65-F5344CB8AC3E}">
        <p14:creationId xmlns:p14="http://schemas.microsoft.com/office/powerpoint/2010/main" val="3250977252"/>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itchen@kmu.edu.tw" TargetMode="External"/><Relationship Id="rId1" Type="http://schemas.openxmlformats.org/officeDocument/2006/relationships/slideLayout" Target="../slideLayouts/slideLayout1.xml"/><Relationship Id="rId6" Type="http://schemas.openxmlformats.org/officeDocument/2006/relationships/hyperlink" Target="https://enr.kmu.edu.tw/" TargetMode="External"/><Relationship Id="rId5" Type="http://schemas.openxmlformats.org/officeDocument/2006/relationships/hyperlink" Target="https://hami.kmu.edu.tw/"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jpeg"/><Relationship Id="rId2" Type="http://schemas.openxmlformats.org/officeDocument/2006/relationships/image" Target="../media/image18.jpg"/><Relationship Id="rId1" Type="http://schemas.openxmlformats.org/officeDocument/2006/relationships/slideLayout" Target="../slideLayouts/slideLayout3.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jp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160C106-0BA6-4374-A4CA-AE17B1C32A2C}"/>
              </a:ext>
            </a:extLst>
          </p:cNvPr>
          <p:cNvSpPr>
            <a:spLocks noGrp="1"/>
          </p:cNvSpPr>
          <p:nvPr>
            <p:ph type="ctrTitle"/>
          </p:nvPr>
        </p:nvSpPr>
        <p:spPr>
          <a:xfrm>
            <a:off x="389243" y="3533542"/>
            <a:ext cx="5889094" cy="1518407"/>
          </a:xfrm>
        </p:spPr>
        <p:txBody>
          <a:bodyPr/>
          <a:lstStyle/>
          <a:p>
            <a:pPr>
              <a:lnSpc>
                <a:spcPct val="150000"/>
              </a:lnSpc>
            </a:pPr>
            <a:r>
              <a:rPr lang="zh-TW" altLang="en-US" sz="2800" b="1" dirty="0">
                <a:solidFill>
                  <a:srgbClr val="0000FF"/>
                </a:solidFill>
              </a:rPr>
              <a:t>醫務管理暨醫療資訊學系</a:t>
            </a:r>
            <a:r>
              <a:rPr lang="en-US" altLang="zh-TW" sz="2800" b="1" dirty="0">
                <a:solidFill>
                  <a:srgbClr val="0000FF"/>
                </a:solidFill>
              </a:rPr>
              <a:t/>
            </a:r>
            <a:br>
              <a:rPr lang="en-US" altLang="zh-TW" sz="2800" b="1" dirty="0">
                <a:solidFill>
                  <a:srgbClr val="0000FF"/>
                </a:solidFill>
              </a:rPr>
            </a:br>
            <a:r>
              <a:rPr lang="en-US" altLang="zh-TW" sz="2800" b="1" dirty="0">
                <a:solidFill>
                  <a:srgbClr val="0000FF"/>
                </a:solidFill>
              </a:rPr>
              <a:t>AI</a:t>
            </a:r>
            <a:r>
              <a:rPr lang="zh-TW" altLang="en-US" sz="2800" b="1" dirty="0">
                <a:solidFill>
                  <a:srgbClr val="0000FF"/>
                </a:solidFill>
              </a:rPr>
              <a:t>健康產業應用碩士學位學程</a:t>
            </a:r>
          </a:p>
        </p:txBody>
      </p:sp>
      <p:sp>
        <p:nvSpPr>
          <p:cNvPr id="3" name="副標題 2">
            <a:extLst>
              <a:ext uri="{FF2B5EF4-FFF2-40B4-BE49-F238E27FC236}">
                <a16:creationId xmlns:a16="http://schemas.microsoft.com/office/drawing/2014/main" id="{BAEA679E-A94D-4F0F-B62F-4353F4C84148}"/>
              </a:ext>
            </a:extLst>
          </p:cNvPr>
          <p:cNvSpPr>
            <a:spLocks noGrp="1"/>
          </p:cNvSpPr>
          <p:nvPr>
            <p:ph type="subTitle" idx="1"/>
          </p:nvPr>
        </p:nvSpPr>
        <p:spPr>
          <a:xfrm>
            <a:off x="215229" y="5446647"/>
            <a:ext cx="5889094" cy="1151703"/>
          </a:xfrm>
        </p:spPr>
        <p:txBody>
          <a:bodyPr/>
          <a:lstStyle/>
          <a:p>
            <a:pPr>
              <a:lnSpc>
                <a:spcPct val="100000"/>
              </a:lnSpc>
              <a:spcBef>
                <a:spcPts val="600"/>
              </a:spcBef>
            </a:pPr>
            <a:r>
              <a:rPr lang="zh-TW" altLang="en-US" sz="2400" dirty="0"/>
              <a:t>系主任：陳以德 </a:t>
            </a:r>
            <a:r>
              <a:rPr lang="zh-TW" altLang="en-US" sz="1800" dirty="0"/>
              <a:t>資工博士</a:t>
            </a:r>
            <a:endParaRPr lang="en-US" altLang="zh-TW" sz="1800" dirty="0"/>
          </a:p>
          <a:p>
            <a:pPr>
              <a:lnSpc>
                <a:spcPct val="100000"/>
              </a:lnSpc>
              <a:spcBef>
                <a:spcPts val="600"/>
              </a:spcBef>
            </a:pPr>
            <a:r>
              <a:rPr lang="en-US" altLang="zh-TW" sz="1600" dirty="0">
                <a:hlinkClick r:id="rId2"/>
              </a:rPr>
              <a:t>itchen@kmu.edu.tw</a:t>
            </a:r>
            <a:endParaRPr lang="zh-TW" altLang="en-US" sz="1600" dirty="0"/>
          </a:p>
        </p:txBody>
      </p:sp>
      <p:pic>
        <p:nvPicPr>
          <p:cNvPr id="8" name="圖片 7">
            <a:extLst>
              <a:ext uri="{FF2B5EF4-FFF2-40B4-BE49-F238E27FC236}">
                <a16:creationId xmlns:a16="http://schemas.microsoft.com/office/drawing/2014/main" id="{D0109F75-A1EC-4292-B492-D91A49BEF5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0462" y="4011870"/>
            <a:ext cx="915241" cy="875158"/>
          </a:xfrm>
          <a:prstGeom prst="rect">
            <a:avLst/>
          </a:prstGeom>
        </p:spPr>
      </p:pic>
      <p:sp>
        <p:nvSpPr>
          <p:cNvPr id="4" name="文字方塊 3">
            <a:extLst>
              <a:ext uri="{FF2B5EF4-FFF2-40B4-BE49-F238E27FC236}">
                <a16:creationId xmlns:a16="http://schemas.microsoft.com/office/drawing/2014/main" id="{3D7DCBCD-C18D-4543-BFAE-5B1D6F3F6980}"/>
              </a:ext>
            </a:extLst>
          </p:cNvPr>
          <p:cNvSpPr txBox="1"/>
          <p:nvPr/>
        </p:nvSpPr>
        <p:spPr>
          <a:xfrm>
            <a:off x="7365037" y="4517696"/>
            <a:ext cx="1031051" cy="369332"/>
          </a:xfrm>
          <a:prstGeom prst="rect">
            <a:avLst/>
          </a:prstGeom>
          <a:noFill/>
        </p:spPr>
        <p:txBody>
          <a:bodyPr wrap="none" rtlCol="0">
            <a:spAutoFit/>
          </a:bodyPr>
          <a:lstStyle/>
          <a:p>
            <a:r>
              <a:rPr lang="en-US" altLang="zh-TW" dirty="0">
                <a:solidFill>
                  <a:schemeClr val="tx2">
                    <a:lumMod val="75000"/>
                  </a:schemeClr>
                </a:solidFill>
              </a:rPr>
              <a:t>(</a:t>
            </a:r>
            <a:r>
              <a:rPr lang="zh-TW" altLang="en-US" dirty="0">
                <a:solidFill>
                  <a:schemeClr val="tx2">
                    <a:lumMod val="75000"/>
                  </a:schemeClr>
                </a:solidFill>
              </a:rPr>
              <a:t>系網頁</a:t>
            </a:r>
            <a:r>
              <a:rPr lang="en-US" altLang="zh-TW" dirty="0">
                <a:solidFill>
                  <a:schemeClr val="tx2">
                    <a:lumMod val="75000"/>
                  </a:schemeClr>
                </a:solidFill>
              </a:rPr>
              <a:t>)</a:t>
            </a:r>
          </a:p>
        </p:txBody>
      </p:sp>
      <p:pic>
        <p:nvPicPr>
          <p:cNvPr id="6" name="圖片 5">
            <a:extLst>
              <a:ext uri="{FF2B5EF4-FFF2-40B4-BE49-F238E27FC236}">
                <a16:creationId xmlns:a16="http://schemas.microsoft.com/office/drawing/2014/main" id="{F2B8272C-EF51-4CF8-B996-D570D0C3FDE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60462" y="5403338"/>
            <a:ext cx="904575" cy="875158"/>
          </a:xfrm>
          <a:prstGeom prst="rect">
            <a:avLst/>
          </a:prstGeom>
        </p:spPr>
      </p:pic>
      <p:sp>
        <p:nvSpPr>
          <p:cNvPr id="7" name="文字方塊 6">
            <a:extLst>
              <a:ext uri="{FF2B5EF4-FFF2-40B4-BE49-F238E27FC236}">
                <a16:creationId xmlns:a16="http://schemas.microsoft.com/office/drawing/2014/main" id="{FDC05642-73CC-4D46-B648-1D042236299F}"/>
              </a:ext>
            </a:extLst>
          </p:cNvPr>
          <p:cNvSpPr txBox="1"/>
          <p:nvPr/>
        </p:nvSpPr>
        <p:spPr>
          <a:xfrm>
            <a:off x="7365037" y="5909164"/>
            <a:ext cx="2112488" cy="369332"/>
          </a:xfrm>
          <a:prstGeom prst="rect">
            <a:avLst/>
          </a:prstGeom>
          <a:noFill/>
        </p:spPr>
        <p:txBody>
          <a:bodyPr wrap="square">
            <a:spAutoFit/>
          </a:bodyPr>
          <a:lstStyle/>
          <a:p>
            <a:r>
              <a:rPr lang="en-US" altLang="zh-TW" dirty="0">
                <a:solidFill>
                  <a:schemeClr val="tx2">
                    <a:lumMod val="75000"/>
                  </a:schemeClr>
                </a:solidFill>
              </a:rPr>
              <a:t>(</a:t>
            </a:r>
            <a:r>
              <a:rPr lang="zh-TW" altLang="en-US" dirty="0">
                <a:solidFill>
                  <a:schemeClr val="tx2">
                    <a:lumMod val="75000"/>
                  </a:schemeClr>
                </a:solidFill>
              </a:rPr>
              <a:t>簡章、報名網頁</a:t>
            </a:r>
            <a:r>
              <a:rPr lang="en-US" altLang="zh-TW" dirty="0">
                <a:solidFill>
                  <a:schemeClr val="tx2">
                    <a:lumMod val="75000"/>
                  </a:schemeClr>
                </a:solidFill>
              </a:rPr>
              <a:t>)</a:t>
            </a:r>
            <a:endParaRPr lang="zh-TW" altLang="en-US" dirty="0">
              <a:solidFill>
                <a:schemeClr val="tx2">
                  <a:lumMod val="75000"/>
                </a:schemeClr>
              </a:solidFill>
            </a:endParaRPr>
          </a:p>
        </p:txBody>
      </p:sp>
      <p:sp>
        <p:nvSpPr>
          <p:cNvPr id="5" name="矩形 4"/>
          <p:cNvSpPr/>
          <p:nvPr/>
        </p:nvSpPr>
        <p:spPr>
          <a:xfrm>
            <a:off x="6460462" y="4867283"/>
            <a:ext cx="1808508" cy="276999"/>
          </a:xfrm>
          <a:prstGeom prst="rect">
            <a:avLst/>
          </a:prstGeom>
        </p:spPr>
        <p:txBody>
          <a:bodyPr wrap="none">
            <a:spAutoFit/>
          </a:bodyPr>
          <a:lstStyle/>
          <a:p>
            <a:r>
              <a:rPr lang="zh-TW" altLang="en-US" sz="1200" dirty="0">
                <a:solidFill>
                  <a:schemeClr val="tx2">
                    <a:lumMod val="75000"/>
                  </a:schemeClr>
                </a:solidFill>
                <a:hlinkClick r:id="rId5"/>
              </a:rPr>
              <a:t>https://hami.kmu.edu.tw</a:t>
            </a:r>
            <a:endParaRPr lang="zh-TW" altLang="en-US" sz="1200" dirty="0">
              <a:solidFill>
                <a:schemeClr val="tx2">
                  <a:lumMod val="75000"/>
                </a:schemeClr>
              </a:solidFill>
            </a:endParaRPr>
          </a:p>
        </p:txBody>
      </p:sp>
      <p:sp>
        <p:nvSpPr>
          <p:cNvPr id="9" name="矩形 8"/>
          <p:cNvSpPr/>
          <p:nvPr/>
        </p:nvSpPr>
        <p:spPr>
          <a:xfrm>
            <a:off x="6460462" y="6229018"/>
            <a:ext cx="1689437" cy="276999"/>
          </a:xfrm>
          <a:prstGeom prst="rect">
            <a:avLst/>
          </a:prstGeom>
        </p:spPr>
        <p:txBody>
          <a:bodyPr wrap="none">
            <a:spAutoFit/>
          </a:bodyPr>
          <a:lstStyle/>
          <a:p>
            <a:r>
              <a:rPr lang="zh-TW" altLang="en-US" sz="1200" dirty="0">
                <a:hlinkClick r:id="rId6"/>
              </a:rPr>
              <a:t>https://enr.kmu.edu.tw</a:t>
            </a:r>
            <a:endParaRPr lang="zh-TW" altLang="en-US" sz="1200" dirty="0"/>
          </a:p>
        </p:txBody>
      </p:sp>
    </p:spTree>
    <p:extLst>
      <p:ext uri="{BB962C8B-B14F-4D97-AF65-F5344CB8AC3E}">
        <p14:creationId xmlns:p14="http://schemas.microsoft.com/office/powerpoint/2010/main" val="4250177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b="1" dirty="0" smtClean="0"/>
              <a:t>招生 </a:t>
            </a:r>
            <a:r>
              <a:rPr lang="en-US" altLang="zh-TW" sz="4000" b="1" dirty="0" smtClean="0"/>
              <a:t>- </a:t>
            </a:r>
            <a:r>
              <a:rPr lang="zh-TW" altLang="en-US" sz="3600" dirty="0"/>
              <a:t>我們</a:t>
            </a:r>
            <a:r>
              <a:rPr lang="zh-TW" altLang="en-US" sz="3600" dirty="0"/>
              <a:t>也希望聽聽醫院的需求</a:t>
            </a:r>
          </a:p>
        </p:txBody>
      </p:sp>
      <p:sp>
        <p:nvSpPr>
          <p:cNvPr id="3" name="內容版面配置區 2"/>
          <p:cNvSpPr>
            <a:spLocks noGrp="1"/>
          </p:cNvSpPr>
          <p:nvPr>
            <p:ph idx="1"/>
          </p:nvPr>
        </p:nvSpPr>
        <p:spPr>
          <a:xfrm>
            <a:off x="1555423" y="2043431"/>
            <a:ext cx="10284642" cy="4141649"/>
          </a:xfrm>
        </p:spPr>
        <p:txBody>
          <a:bodyPr/>
          <a:lstStyle/>
          <a:p>
            <a:pPr>
              <a:lnSpc>
                <a:spcPts val="3600"/>
              </a:lnSpc>
              <a:spcBef>
                <a:spcPts val="0"/>
              </a:spcBef>
            </a:pPr>
            <a:r>
              <a:rPr lang="zh-TW" altLang="en-US" dirty="0"/>
              <a:t>碩士班</a:t>
            </a:r>
            <a:endParaRPr lang="en-US" altLang="zh-TW" dirty="0"/>
          </a:p>
          <a:p>
            <a:pPr lvl="1">
              <a:lnSpc>
                <a:spcPts val="3600"/>
              </a:lnSpc>
              <a:spcBef>
                <a:spcPts val="0"/>
              </a:spcBef>
            </a:pPr>
            <a:r>
              <a:rPr lang="zh-TW" altLang="en-US" dirty="0"/>
              <a:t>一般生</a:t>
            </a:r>
            <a:endParaRPr lang="en-US" altLang="zh-TW" dirty="0"/>
          </a:p>
          <a:p>
            <a:pPr lvl="2">
              <a:lnSpc>
                <a:spcPts val="3600"/>
              </a:lnSpc>
              <a:spcBef>
                <a:spcPts val="0"/>
              </a:spcBef>
            </a:pPr>
            <a:r>
              <a:rPr lang="zh-TW" altLang="en-US" dirty="0"/>
              <a:t>醫務管理暨醫療資訊學系 碩士班：醫務管理組</a:t>
            </a:r>
            <a:r>
              <a:rPr lang="en-US" altLang="zh-TW" dirty="0"/>
              <a:t>(8)</a:t>
            </a:r>
            <a:r>
              <a:rPr lang="zh-TW" altLang="en-US" dirty="0"/>
              <a:t>、智慧醫療組</a:t>
            </a:r>
            <a:r>
              <a:rPr lang="en-US" altLang="zh-TW" dirty="0"/>
              <a:t>(8)</a:t>
            </a:r>
          </a:p>
          <a:p>
            <a:pPr lvl="2">
              <a:lnSpc>
                <a:spcPts val="3600"/>
              </a:lnSpc>
              <a:spcBef>
                <a:spcPts val="0"/>
              </a:spcBef>
            </a:pPr>
            <a:r>
              <a:rPr lang="en-US" altLang="zh-TW" dirty="0"/>
              <a:t>AI</a:t>
            </a:r>
            <a:r>
              <a:rPr lang="zh-TW" altLang="en-US" dirty="0"/>
              <a:t>健康產業應用碩士學位學程</a:t>
            </a:r>
            <a:r>
              <a:rPr lang="en-US" altLang="zh-TW" dirty="0"/>
              <a:t>(4)</a:t>
            </a:r>
          </a:p>
          <a:p>
            <a:pPr lvl="1">
              <a:lnSpc>
                <a:spcPts val="3600"/>
              </a:lnSpc>
              <a:spcBef>
                <a:spcPts val="0"/>
              </a:spcBef>
            </a:pPr>
            <a:r>
              <a:rPr lang="zh-TW" altLang="en-US" dirty="0"/>
              <a:t>在職專班</a:t>
            </a:r>
            <a:endParaRPr lang="en-US" altLang="zh-TW" dirty="0"/>
          </a:p>
          <a:p>
            <a:pPr lvl="2">
              <a:lnSpc>
                <a:spcPts val="3600"/>
              </a:lnSpc>
              <a:spcBef>
                <a:spcPts val="0"/>
              </a:spcBef>
            </a:pPr>
            <a:r>
              <a:rPr lang="zh-TW" altLang="en-US" sz="2400" b="1" dirty="0">
                <a:solidFill>
                  <a:srgbClr val="0000FF"/>
                </a:solidFill>
              </a:rPr>
              <a:t>醫</a:t>
            </a:r>
            <a:r>
              <a:rPr lang="zh-TW" altLang="en-US" sz="2400" b="1" dirty="0" smtClean="0">
                <a:solidFill>
                  <a:srgbClr val="0000FF"/>
                </a:solidFill>
              </a:rPr>
              <a:t>管碩士</a:t>
            </a:r>
            <a:r>
              <a:rPr lang="zh-TW" altLang="en-US" sz="2400" b="1" dirty="0">
                <a:solidFill>
                  <a:srgbClr val="0000FF"/>
                </a:solidFill>
              </a:rPr>
              <a:t>在職專班</a:t>
            </a:r>
            <a:r>
              <a:rPr lang="en-US" altLang="zh-TW" b="1" dirty="0">
                <a:solidFill>
                  <a:srgbClr val="0000FF"/>
                </a:solidFill>
              </a:rPr>
              <a:t>(</a:t>
            </a:r>
            <a:r>
              <a:rPr lang="en-US" altLang="zh-TW" b="1" dirty="0" smtClean="0">
                <a:solidFill>
                  <a:srgbClr val="0000FF"/>
                </a:solidFill>
              </a:rPr>
              <a:t>20)</a:t>
            </a:r>
            <a:r>
              <a:rPr lang="zh-TW" altLang="en-US" b="1" dirty="0" smtClean="0">
                <a:solidFill>
                  <a:srgbClr val="0000FF"/>
                </a:solidFill>
              </a:rPr>
              <a:t> </a:t>
            </a:r>
            <a:r>
              <a:rPr lang="zh-TW" altLang="en-US" b="1" dirty="0">
                <a:solidFill>
                  <a:srgbClr val="0000FF"/>
                </a:solidFill>
              </a:rPr>
              <a:t>、</a:t>
            </a:r>
            <a:r>
              <a:rPr lang="zh-TW" altLang="en-US" sz="2400" b="1" dirty="0" smtClean="0">
                <a:solidFill>
                  <a:srgbClr val="0000FF"/>
                </a:solidFill>
              </a:rPr>
              <a:t>生技</a:t>
            </a:r>
            <a:r>
              <a:rPr lang="en-US" altLang="zh-TW" sz="2400" b="1" dirty="0" smtClean="0">
                <a:solidFill>
                  <a:srgbClr val="0000FF"/>
                </a:solidFill>
              </a:rPr>
              <a:t>EMBA-Bio</a:t>
            </a:r>
            <a:r>
              <a:rPr lang="en-US" altLang="zh-TW" b="1" dirty="0" smtClean="0">
                <a:solidFill>
                  <a:srgbClr val="0000FF"/>
                </a:solidFill>
              </a:rPr>
              <a:t>(20)</a:t>
            </a:r>
            <a:endParaRPr lang="en-US" altLang="zh-TW" b="1" dirty="0">
              <a:solidFill>
                <a:srgbClr val="0000FF"/>
              </a:solidFill>
            </a:endParaRPr>
          </a:p>
          <a:p>
            <a:pPr>
              <a:lnSpc>
                <a:spcPts val="3600"/>
              </a:lnSpc>
              <a:spcBef>
                <a:spcPts val="0"/>
              </a:spcBef>
            </a:pPr>
            <a:r>
              <a:rPr lang="zh-TW" altLang="en-US" dirty="0"/>
              <a:t>博士班</a:t>
            </a:r>
            <a:endParaRPr lang="en-US" altLang="zh-TW" dirty="0"/>
          </a:p>
          <a:p>
            <a:pPr lvl="1">
              <a:lnSpc>
                <a:spcPts val="3600"/>
              </a:lnSpc>
              <a:spcBef>
                <a:spcPts val="0"/>
              </a:spcBef>
            </a:pPr>
            <a:r>
              <a:rPr lang="zh-TW" altLang="en-US" dirty="0"/>
              <a:t>醫學院 </a:t>
            </a:r>
            <a:r>
              <a:rPr lang="en-US" altLang="zh-TW" dirty="0"/>
              <a:t>- </a:t>
            </a:r>
            <a:r>
              <a:rPr lang="zh-TW" altLang="en-US" dirty="0"/>
              <a:t>生物醫學工程博士學位學程</a:t>
            </a:r>
            <a:r>
              <a:rPr lang="en-US" altLang="zh-TW" dirty="0" smtClean="0"/>
              <a:t>(3)</a:t>
            </a:r>
            <a:r>
              <a:rPr lang="zh-TW" altLang="en-US" dirty="0" smtClean="0"/>
              <a:t> </a:t>
            </a:r>
            <a:r>
              <a:rPr lang="en-US" altLang="zh-TW" sz="1800" dirty="0"/>
              <a:t>[</a:t>
            </a:r>
            <a:r>
              <a:rPr lang="zh-TW" altLang="en-US" sz="1800" dirty="0"/>
              <a:t>合聘老師</a:t>
            </a:r>
            <a:r>
              <a:rPr lang="en-US" altLang="zh-TW" sz="1800" dirty="0"/>
              <a:t>]</a:t>
            </a:r>
            <a:endParaRPr lang="en-US" altLang="zh-TW" dirty="0"/>
          </a:p>
          <a:p>
            <a:pPr lvl="1">
              <a:lnSpc>
                <a:spcPts val="3600"/>
              </a:lnSpc>
              <a:spcBef>
                <a:spcPts val="0"/>
              </a:spcBef>
            </a:pPr>
            <a:r>
              <a:rPr lang="zh-TW" altLang="en-US" dirty="0"/>
              <a:t>健康科學院 </a:t>
            </a:r>
            <a:r>
              <a:rPr lang="en-US" altLang="zh-TW" dirty="0"/>
              <a:t>- </a:t>
            </a:r>
            <a:r>
              <a:rPr lang="zh-TW" altLang="en-US" dirty="0"/>
              <a:t>智慧生醫與精準健康博士班</a:t>
            </a:r>
            <a:r>
              <a:rPr lang="en-US" altLang="zh-TW" dirty="0"/>
              <a:t>(3)</a:t>
            </a:r>
            <a:r>
              <a:rPr lang="zh-TW" altLang="en-US" dirty="0"/>
              <a:t> </a:t>
            </a:r>
            <a:r>
              <a:rPr lang="en-US" altLang="zh-TW" sz="1800" dirty="0"/>
              <a:t>[</a:t>
            </a:r>
            <a:r>
              <a:rPr lang="zh-TW" altLang="en-US" sz="1800" dirty="0"/>
              <a:t>通過後預計</a:t>
            </a:r>
            <a:r>
              <a:rPr lang="en-US" altLang="zh-TW" sz="1800" dirty="0" smtClean="0"/>
              <a:t>117</a:t>
            </a:r>
            <a:r>
              <a:rPr lang="zh-TW" altLang="en-US" sz="1800" dirty="0" smtClean="0"/>
              <a:t>學年</a:t>
            </a:r>
            <a:r>
              <a:rPr lang="zh-TW" altLang="en-US" sz="1800" dirty="0"/>
              <a:t>度招生</a:t>
            </a:r>
            <a:r>
              <a:rPr lang="en-US" altLang="zh-TW" sz="1800" dirty="0"/>
              <a:t>]</a:t>
            </a:r>
            <a:endParaRPr lang="en-US" altLang="zh-TW" dirty="0"/>
          </a:p>
        </p:txBody>
      </p:sp>
      <p:sp>
        <p:nvSpPr>
          <p:cNvPr id="4" name="投影片編號版面配置區 2">
            <a:extLst>
              <a:ext uri="{FF2B5EF4-FFF2-40B4-BE49-F238E27FC236}">
                <a16:creationId xmlns:a16="http://schemas.microsoft.com/office/drawing/2014/main" id="{92858DE3-661B-45E8-96DA-57DF52AB7E7A}"/>
              </a:ext>
            </a:extLst>
          </p:cNvPr>
          <p:cNvSpPr txBox="1">
            <a:spLocks/>
          </p:cNvSpPr>
          <p:nvPr/>
        </p:nvSpPr>
        <p:spPr>
          <a:xfrm>
            <a:off x="9448800" y="6499425"/>
            <a:ext cx="2743200"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43CF715-D2C6-431F-81D4-63E45645D0A2}" type="slidenum">
              <a:rPr lang="zh-TW" altLang="en-US" sz="1400" smtClean="0"/>
              <a:pPr algn="r"/>
              <a:t>2</a:t>
            </a:fld>
            <a:endParaRPr lang="zh-TW" altLang="en-US" sz="1400" dirty="0"/>
          </a:p>
        </p:txBody>
      </p:sp>
    </p:spTree>
    <p:extLst>
      <p:ext uri="{BB962C8B-B14F-4D97-AF65-F5344CB8AC3E}">
        <p14:creationId xmlns:p14="http://schemas.microsoft.com/office/powerpoint/2010/main" val="185038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lvl="1" algn="l" rtl="0">
              <a:lnSpc>
                <a:spcPct val="90000"/>
              </a:lnSpc>
              <a:spcBef>
                <a:spcPct val="0"/>
              </a:spcBef>
            </a:pPr>
            <a:r>
              <a:rPr lang="zh-TW" altLang="en-US" sz="4000" b="1" dirty="0"/>
              <a:t>預期</a:t>
            </a:r>
            <a:r>
              <a:rPr lang="zh-TW" altLang="en-US" sz="4000" b="1" dirty="0" smtClean="0"/>
              <a:t>成效 </a:t>
            </a:r>
            <a:r>
              <a:rPr lang="en-US" altLang="zh-TW" sz="4000" b="1" dirty="0" smtClean="0"/>
              <a:t>-</a:t>
            </a:r>
            <a:r>
              <a:rPr lang="zh-TW" altLang="en-US" sz="4000" b="1" dirty="0" smtClean="0"/>
              <a:t> </a:t>
            </a:r>
            <a:r>
              <a:rPr lang="zh-TW" altLang="en-US" sz="2800" b="1" dirty="0" smtClean="0"/>
              <a:t>整合組織、人力、制度與科技</a:t>
            </a:r>
            <a:endParaRPr lang="zh-TW" altLang="en-US" sz="2800" b="1" dirty="0"/>
          </a:p>
        </p:txBody>
      </p:sp>
      <p:sp>
        <p:nvSpPr>
          <p:cNvPr id="3" name="內容版面配置區 2"/>
          <p:cNvSpPr>
            <a:spLocks noGrp="1"/>
          </p:cNvSpPr>
          <p:nvPr>
            <p:ph idx="1"/>
          </p:nvPr>
        </p:nvSpPr>
        <p:spPr>
          <a:xfrm>
            <a:off x="1555423" y="2028313"/>
            <a:ext cx="10284642" cy="4141649"/>
          </a:xfrm>
        </p:spPr>
        <p:txBody>
          <a:bodyPr/>
          <a:lstStyle/>
          <a:p>
            <a:pPr>
              <a:lnSpc>
                <a:spcPts val="3600"/>
              </a:lnSpc>
              <a:spcBef>
                <a:spcPts val="0"/>
              </a:spcBef>
            </a:pPr>
            <a:r>
              <a:rPr lang="zh-TW" altLang="en-US" dirty="0"/>
              <a:t>軟實力</a:t>
            </a:r>
            <a:endParaRPr lang="en-US" altLang="zh-TW" dirty="0"/>
          </a:p>
          <a:p>
            <a:pPr marL="971550" lvl="1" indent="-514350">
              <a:lnSpc>
                <a:spcPts val="3600"/>
              </a:lnSpc>
              <a:spcBef>
                <a:spcPts val="0"/>
              </a:spcBef>
              <a:buFont typeface="+mj-lt"/>
              <a:buAutoNum type="arabicPeriod"/>
            </a:pPr>
            <a:r>
              <a:rPr lang="zh-TW" altLang="en-US" dirty="0"/>
              <a:t>解決問題的能力</a:t>
            </a:r>
            <a:endParaRPr lang="en-US" altLang="zh-TW" dirty="0"/>
          </a:p>
          <a:p>
            <a:pPr lvl="2">
              <a:lnSpc>
                <a:spcPts val="3600"/>
              </a:lnSpc>
              <a:spcBef>
                <a:spcPts val="0"/>
              </a:spcBef>
            </a:pPr>
            <a:r>
              <a:rPr lang="zh-TW" altLang="en-US" sz="2400" dirty="0"/>
              <a:t>發現問題、解析問題；文獻</a:t>
            </a:r>
            <a:r>
              <a:rPr lang="en-US" altLang="zh-TW" sz="2400" dirty="0"/>
              <a:t>/</a:t>
            </a:r>
            <a:r>
              <a:rPr lang="zh-TW" altLang="en-US" sz="2400" dirty="0"/>
              <a:t>專利檢索、閱讀及歸納</a:t>
            </a:r>
            <a:endParaRPr lang="en-US" altLang="zh-TW" sz="2400" dirty="0"/>
          </a:p>
          <a:p>
            <a:pPr marL="971550" lvl="1" indent="-514350">
              <a:lnSpc>
                <a:spcPts val="3600"/>
              </a:lnSpc>
              <a:spcBef>
                <a:spcPts val="0"/>
              </a:spcBef>
              <a:buFont typeface="+mj-lt"/>
              <a:buAutoNum type="arabicPeriod"/>
            </a:pPr>
            <a:r>
              <a:rPr lang="zh-TW" altLang="en-US" dirty="0"/>
              <a:t>專案管理及跨域整合的能力</a:t>
            </a:r>
            <a:endParaRPr lang="en-US" altLang="zh-TW" dirty="0"/>
          </a:p>
          <a:p>
            <a:pPr lvl="2">
              <a:lnSpc>
                <a:spcPts val="3600"/>
              </a:lnSpc>
              <a:spcBef>
                <a:spcPts val="0"/>
              </a:spcBef>
            </a:pPr>
            <a:r>
              <a:rPr lang="zh-TW" altLang="en-US" sz="2400" dirty="0"/>
              <a:t>培養結合</a:t>
            </a:r>
            <a:r>
              <a:rPr lang="zh-TW" altLang="en-US" sz="2400" u="sng" dirty="0"/>
              <a:t>醫務管理</a:t>
            </a:r>
            <a:r>
              <a:rPr lang="zh-TW" altLang="en-US" sz="2400" dirty="0"/>
              <a:t>、</a:t>
            </a:r>
            <a:r>
              <a:rPr lang="zh-TW" altLang="en-US" sz="2400" u="sng" dirty="0"/>
              <a:t>資訊科技</a:t>
            </a:r>
            <a:r>
              <a:rPr lang="zh-TW" altLang="en-US" sz="2400" dirty="0"/>
              <a:t>的跨領域能力</a:t>
            </a:r>
            <a:endParaRPr lang="en-US" altLang="zh-TW" sz="2400" dirty="0"/>
          </a:p>
          <a:p>
            <a:pPr lvl="2">
              <a:lnSpc>
                <a:spcPts val="3600"/>
              </a:lnSpc>
              <a:spcBef>
                <a:spcPts val="0"/>
              </a:spcBef>
            </a:pPr>
            <a:r>
              <a:rPr lang="zh-TW" altLang="en-US" sz="2400" dirty="0"/>
              <a:t>能承接醫療</a:t>
            </a:r>
            <a:r>
              <a:rPr lang="zh-TW" altLang="en-US" sz="2400" u="sng" dirty="0"/>
              <a:t>數位轉型</a:t>
            </a:r>
            <a:r>
              <a:rPr lang="zh-TW" altLang="en-US" sz="2400" dirty="0" smtClean="0"/>
              <a:t>、</a:t>
            </a:r>
            <a:r>
              <a:rPr lang="en-US" altLang="zh-TW" sz="2400" u="sng" dirty="0" smtClean="0"/>
              <a:t>WHO Digital </a:t>
            </a:r>
            <a:r>
              <a:rPr lang="en-US" altLang="zh-TW" sz="2400" u="sng" dirty="0"/>
              <a:t>Health </a:t>
            </a:r>
            <a:r>
              <a:rPr lang="en-US" altLang="zh-TW" sz="2400" u="sng" dirty="0" smtClean="0"/>
              <a:t>Strategy</a:t>
            </a:r>
            <a:r>
              <a:rPr lang="zh-TW" altLang="en-US" sz="2400" dirty="0" smtClean="0"/>
              <a:t>等重要任務</a:t>
            </a:r>
            <a:endParaRPr lang="en-US" altLang="zh-TW" sz="2400" dirty="0" smtClean="0"/>
          </a:p>
          <a:p>
            <a:pPr>
              <a:lnSpc>
                <a:spcPts val="3600"/>
              </a:lnSpc>
              <a:spcBef>
                <a:spcPts val="0"/>
              </a:spcBef>
            </a:pPr>
            <a:r>
              <a:rPr lang="zh-TW" altLang="en-US" dirty="0" smtClean="0"/>
              <a:t>硬實</a:t>
            </a:r>
            <a:r>
              <a:rPr lang="zh-TW" altLang="en-US" dirty="0"/>
              <a:t>力</a:t>
            </a:r>
            <a:endParaRPr lang="en-US" altLang="zh-TW" dirty="0"/>
          </a:p>
          <a:p>
            <a:pPr lvl="1">
              <a:lnSpc>
                <a:spcPts val="3600"/>
              </a:lnSpc>
              <a:spcBef>
                <a:spcPts val="0"/>
              </a:spcBef>
            </a:pPr>
            <a:r>
              <a:rPr lang="zh-TW" altLang="en-US" dirty="0"/>
              <a:t>研擬</a:t>
            </a:r>
            <a:r>
              <a:rPr lang="zh-TW" altLang="en-US" b="1" dirty="0">
                <a:solidFill>
                  <a:srgbClr val="0000FF"/>
                </a:solidFill>
              </a:rPr>
              <a:t>研究計畫</a:t>
            </a:r>
            <a:r>
              <a:rPr lang="zh-TW" altLang="en-US" dirty="0"/>
              <a:t>：實驗設計</a:t>
            </a:r>
            <a:r>
              <a:rPr lang="en-US" altLang="zh-TW" dirty="0"/>
              <a:t>/IRB</a:t>
            </a:r>
            <a:r>
              <a:rPr lang="zh-TW" altLang="en-US" dirty="0"/>
              <a:t>、資料蒐集</a:t>
            </a:r>
            <a:r>
              <a:rPr lang="en-US" altLang="zh-TW" dirty="0"/>
              <a:t>/</a:t>
            </a:r>
            <a:r>
              <a:rPr lang="zh-TW" altLang="en-US" dirty="0"/>
              <a:t>清理</a:t>
            </a:r>
            <a:r>
              <a:rPr lang="en-US" altLang="zh-TW" dirty="0"/>
              <a:t>/</a:t>
            </a:r>
            <a:r>
              <a:rPr lang="zh-TW" altLang="en-US" dirty="0"/>
              <a:t>整理及統計分析</a:t>
            </a:r>
            <a:endParaRPr lang="en-US" altLang="zh-TW" dirty="0"/>
          </a:p>
          <a:p>
            <a:pPr lvl="1">
              <a:lnSpc>
                <a:spcPts val="3600"/>
              </a:lnSpc>
              <a:spcBef>
                <a:spcPts val="0"/>
              </a:spcBef>
            </a:pPr>
            <a:r>
              <a:rPr lang="zh-TW" altLang="en-US" dirty="0"/>
              <a:t>以醫療現場問題為核心，探討 </a:t>
            </a:r>
            <a:r>
              <a:rPr lang="en-US" altLang="zh-TW" dirty="0"/>
              <a:t>AI</a:t>
            </a:r>
            <a:r>
              <a:rPr lang="zh-TW" altLang="en-US" dirty="0"/>
              <a:t>、數位轉型、醫療政策與管理</a:t>
            </a:r>
            <a:r>
              <a:rPr lang="zh-TW" altLang="en-US" dirty="0" smtClean="0"/>
              <a:t>創新</a:t>
            </a:r>
            <a:endParaRPr lang="en-US" altLang="zh-TW" dirty="0" smtClean="0"/>
          </a:p>
          <a:p>
            <a:pPr lvl="1">
              <a:lnSpc>
                <a:spcPts val="3600"/>
              </a:lnSpc>
              <a:spcBef>
                <a:spcPts val="0"/>
              </a:spcBef>
            </a:pPr>
            <a:r>
              <a:rPr lang="zh-TW" altLang="en-US" dirty="0" smtClean="0"/>
              <a:t>撰寫</a:t>
            </a:r>
            <a:r>
              <a:rPr lang="zh-TW" altLang="en-US" b="1" dirty="0">
                <a:solidFill>
                  <a:srgbClr val="0000FF"/>
                </a:solidFill>
              </a:rPr>
              <a:t>研究報告</a:t>
            </a:r>
            <a:r>
              <a:rPr lang="zh-TW" altLang="en-US" dirty="0"/>
              <a:t>、發表</a:t>
            </a:r>
            <a:r>
              <a:rPr lang="zh-TW" altLang="en-US" b="1" dirty="0">
                <a:solidFill>
                  <a:srgbClr val="0000FF"/>
                </a:solidFill>
              </a:rPr>
              <a:t>學術論文</a:t>
            </a:r>
            <a:r>
              <a:rPr lang="zh-TW" altLang="en-US" dirty="0"/>
              <a:t>的能力</a:t>
            </a:r>
            <a:endParaRPr lang="en-US" altLang="zh-TW" dirty="0"/>
          </a:p>
        </p:txBody>
      </p:sp>
      <p:sp>
        <p:nvSpPr>
          <p:cNvPr id="4" name="投影片編號版面配置區 2">
            <a:extLst>
              <a:ext uri="{FF2B5EF4-FFF2-40B4-BE49-F238E27FC236}">
                <a16:creationId xmlns:a16="http://schemas.microsoft.com/office/drawing/2014/main" id="{3C81FC6C-5B45-4047-B99D-571BC56940A3}"/>
              </a:ext>
            </a:extLst>
          </p:cNvPr>
          <p:cNvSpPr txBox="1">
            <a:spLocks/>
          </p:cNvSpPr>
          <p:nvPr/>
        </p:nvSpPr>
        <p:spPr>
          <a:xfrm>
            <a:off x="9448800" y="6499425"/>
            <a:ext cx="2743200"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43CF715-D2C6-431F-81D4-63E45645D0A2}" type="slidenum">
              <a:rPr lang="zh-TW" altLang="en-US" sz="1400" smtClean="0"/>
              <a:pPr algn="r"/>
              <a:t>3</a:t>
            </a:fld>
            <a:endParaRPr lang="zh-TW" altLang="en-US" sz="1400" dirty="0"/>
          </a:p>
        </p:txBody>
      </p:sp>
    </p:spTree>
    <p:extLst>
      <p:ext uri="{BB962C8B-B14F-4D97-AF65-F5344CB8AC3E}">
        <p14:creationId xmlns:p14="http://schemas.microsoft.com/office/powerpoint/2010/main" val="3811700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b="1" dirty="0"/>
              <a:t>專班特色 </a:t>
            </a:r>
            <a:r>
              <a:rPr lang="en-US" altLang="zh-TW" sz="4000" b="1" dirty="0"/>
              <a:t>– </a:t>
            </a:r>
            <a:r>
              <a:rPr lang="zh-TW" altLang="en-US" sz="3600" b="1" dirty="0"/>
              <a:t>跨域協作、創造價值</a:t>
            </a:r>
            <a:endParaRPr lang="zh-TW" altLang="en-US" sz="4000" b="1" dirty="0"/>
          </a:p>
        </p:txBody>
      </p:sp>
      <p:sp>
        <p:nvSpPr>
          <p:cNvPr id="3" name="內容版面配置區 2"/>
          <p:cNvSpPr>
            <a:spLocks noGrp="1"/>
          </p:cNvSpPr>
          <p:nvPr>
            <p:ph idx="1"/>
          </p:nvPr>
        </p:nvSpPr>
        <p:spPr>
          <a:xfrm>
            <a:off x="1555423" y="1997342"/>
            <a:ext cx="9927516" cy="4353839"/>
          </a:xfrm>
        </p:spPr>
        <p:txBody>
          <a:bodyPr/>
          <a:lstStyle/>
          <a:p>
            <a:pPr>
              <a:lnSpc>
                <a:spcPts val="3600"/>
              </a:lnSpc>
              <a:spcBef>
                <a:spcPts val="0"/>
              </a:spcBef>
            </a:pPr>
            <a:r>
              <a:rPr lang="zh-TW" altLang="en-US" b="1" dirty="0">
                <a:latin typeface="標楷體" panose="03000509000000000000" pitchFamily="65" charset="-120"/>
                <a:ea typeface="標楷體" panose="03000509000000000000" pitchFamily="65" charset="-120"/>
              </a:rPr>
              <a:t>「</a:t>
            </a:r>
            <a:r>
              <a:rPr lang="zh-TW" altLang="en-US" b="1" dirty="0">
                <a:solidFill>
                  <a:srgbClr val="0000FF"/>
                </a:solidFill>
              </a:rPr>
              <a:t>醫界出題，學界解題</a:t>
            </a:r>
            <a:r>
              <a:rPr lang="zh-TW" altLang="en-US" b="1" dirty="0">
                <a:latin typeface="標楷體" panose="03000509000000000000" pitchFamily="65" charset="-120"/>
                <a:ea typeface="標楷體" panose="03000509000000000000" pitchFamily="65" charset="-120"/>
              </a:rPr>
              <a:t>」</a:t>
            </a:r>
            <a:endParaRPr lang="en-US" altLang="zh-TW" b="1" dirty="0"/>
          </a:p>
          <a:p>
            <a:pPr lvl="1">
              <a:lnSpc>
                <a:spcPts val="3600"/>
              </a:lnSpc>
              <a:spcBef>
                <a:spcPts val="0"/>
              </a:spcBef>
            </a:pPr>
            <a:r>
              <a:rPr lang="zh-TW" altLang="en-US" dirty="0"/>
              <a:t>以解決「臨床問題」為導向的學習與訓練</a:t>
            </a:r>
            <a:endParaRPr lang="en-US" altLang="zh-TW" dirty="0"/>
          </a:p>
          <a:p>
            <a:pPr lvl="2">
              <a:lnSpc>
                <a:spcPts val="3600"/>
              </a:lnSpc>
              <a:spcBef>
                <a:spcPts val="0"/>
              </a:spcBef>
            </a:pPr>
            <a:r>
              <a:rPr lang="zh-TW" altLang="en-US" sz="1800" dirty="0"/>
              <a:t>針對醫院評鑑、臨床現況或未來醫院發展的需求</a:t>
            </a:r>
            <a:endParaRPr lang="en-US" altLang="zh-TW" sz="1800" dirty="0"/>
          </a:p>
          <a:p>
            <a:pPr lvl="2">
              <a:lnSpc>
                <a:spcPts val="3600"/>
              </a:lnSpc>
              <a:spcBef>
                <a:spcPts val="0"/>
              </a:spcBef>
            </a:pPr>
            <a:r>
              <a:rPr lang="zh-TW" altLang="en-US" sz="1800" dirty="0"/>
              <a:t>從中找尋研究主題、臨床待解決的問題或未被滿足的需求</a:t>
            </a:r>
            <a:endParaRPr lang="en-US" altLang="zh-TW" sz="1800" dirty="0"/>
          </a:p>
          <a:p>
            <a:pPr lvl="1">
              <a:lnSpc>
                <a:spcPts val="3600"/>
              </a:lnSpc>
              <a:spcBef>
                <a:spcPts val="0"/>
              </a:spcBef>
              <a:spcAft>
                <a:spcPts val="600"/>
              </a:spcAft>
            </a:pPr>
            <a:r>
              <a:rPr lang="en-US" altLang="zh-TW" dirty="0"/>
              <a:t>AI</a:t>
            </a:r>
            <a:r>
              <a:rPr lang="zh-TW" altLang="en-US" dirty="0"/>
              <a:t>賦能 </a:t>
            </a:r>
            <a:r>
              <a:rPr lang="en-US" altLang="zh-TW" dirty="0"/>
              <a:t>- </a:t>
            </a:r>
            <a:r>
              <a:rPr lang="zh-TW" altLang="en-US" dirty="0"/>
              <a:t>全新</a:t>
            </a:r>
            <a:r>
              <a:rPr lang="zh-TW" altLang="en-US" dirty="0" smtClean="0"/>
              <a:t>設計</a:t>
            </a:r>
            <a:r>
              <a:rPr lang="en-US" altLang="zh-TW" dirty="0"/>
              <a:t>AI × </a:t>
            </a:r>
            <a:r>
              <a:rPr lang="zh-TW" altLang="en-US" dirty="0"/>
              <a:t>醫療數據 </a:t>
            </a:r>
            <a:r>
              <a:rPr lang="en-US" altLang="zh-TW" dirty="0"/>
              <a:t>× </a:t>
            </a:r>
            <a:r>
              <a:rPr lang="zh-TW" altLang="en-US" dirty="0"/>
              <a:t>決策</a:t>
            </a:r>
            <a:r>
              <a:rPr lang="zh-TW" altLang="en-US" dirty="0" smtClean="0"/>
              <a:t>支援</a:t>
            </a:r>
            <a:r>
              <a:rPr lang="zh-TW" altLang="en-US" dirty="0" smtClean="0"/>
              <a:t>相關課程</a:t>
            </a:r>
            <a:endParaRPr lang="en-US" altLang="zh-TW" dirty="0" smtClean="0"/>
          </a:p>
          <a:p>
            <a:pPr>
              <a:lnSpc>
                <a:spcPts val="3600"/>
              </a:lnSpc>
              <a:spcBef>
                <a:spcPts val="0"/>
              </a:spcBef>
              <a:spcAft>
                <a:spcPts val="600"/>
              </a:spcAft>
            </a:pPr>
            <a:r>
              <a:rPr lang="zh-TW" altLang="en-US" dirty="0" smtClean="0"/>
              <a:t>多元修課</a:t>
            </a:r>
            <a:endParaRPr lang="en-US" altLang="zh-TW" dirty="0" smtClean="0"/>
          </a:p>
          <a:p>
            <a:pPr lvl="1">
              <a:lnSpc>
                <a:spcPts val="3600"/>
              </a:lnSpc>
              <a:spcBef>
                <a:spcPts val="0"/>
              </a:spcBef>
            </a:pPr>
            <a:r>
              <a:rPr lang="zh-TW" altLang="en-US" dirty="0" smtClean="0">
                <a:solidFill>
                  <a:srgbClr val="0000FF"/>
                </a:solidFill>
              </a:rPr>
              <a:t>到</a:t>
            </a:r>
            <a:r>
              <a:rPr lang="zh-TW" altLang="en-US" dirty="0">
                <a:solidFill>
                  <a:srgbClr val="0000FF"/>
                </a:solidFill>
              </a:rPr>
              <a:t>院開設學分班</a:t>
            </a:r>
            <a:r>
              <a:rPr lang="zh-TW" altLang="en-US" dirty="0"/>
              <a:t>：</a:t>
            </a:r>
            <a:r>
              <a:rPr lang="zh-TW" altLang="en-US" sz="2000" dirty="0"/>
              <a:t>到院學分班，便利在職人員提前修習學分</a:t>
            </a:r>
            <a:r>
              <a:rPr lang="en-US" altLang="zh-TW" sz="1600" dirty="0"/>
              <a:t>[</a:t>
            </a:r>
            <a:r>
              <a:rPr lang="zh-TW" altLang="en-US" sz="1600" dirty="0"/>
              <a:t>學員須達一定人數</a:t>
            </a:r>
            <a:r>
              <a:rPr lang="en-US" altLang="zh-TW" sz="1600" dirty="0"/>
              <a:t>(12)]</a:t>
            </a:r>
          </a:p>
          <a:p>
            <a:pPr lvl="1">
              <a:lnSpc>
                <a:spcPts val="3600"/>
              </a:lnSpc>
              <a:spcBef>
                <a:spcPts val="0"/>
              </a:spcBef>
            </a:pPr>
            <a:r>
              <a:rPr lang="zh-TW" altLang="en-US" dirty="0"/>
              <a:t>隨班附讀學分班：</a:t>
            </a:r>
            <a:r>
              <a:rPr lang="zh-TW" altLang="en-US" sz="2000" dirty="0"/>
              <a:t>可提前修習課程，分散學習時程，減輕壓力</a:t>
            </a:r>
            <a:endParaRPr lang="en-US" altLang="zh-TW" sz="2000" dirty="0"/>
          </a:p>
          <a:p>
            <a:r>
              <a:rPr lang="zh-TW" altLang="en-US" dirty="0"/>
              <a:t> 產學合作：精實管理暨資訊安全研究中心</a:t>
            </a:r>
            <a:endParaRPr lang="en-US" altLang="zh-TW" dirty="0"/>
          </a:p>
          <a:p>
            <a:pPr>
              <a:lnSpc>
                <a:spcPts val="3600"/>
              </a:lnSpc>
              <a:spcBef>
                <a:spcPts val="0"/>
              </a:spcBef>
            </a:pPr>
            <a:endParaRPr lang="en-US" altLang="zh-TW" sz="2400" dirty="0"/>
          </a:p>
        </p:txBody>
      </p:sp>
      <p:sp>
        <p:nvSpPr>
          <p:cNvPr id="5" name="投影片編號版面配置區 2">
            <a:extLst>
              <a:ext uri="{FF2B5EF4-FFF2-40B4-BE49-F238E27FC236}">
                <a16:creationId xmlns:a16="http://schemas.microsoft.com/office/drawing/2014/main" id="{719A649D-2C46-43C8-82EF-14531C57DA53}"/>
              </a:ext>
            </a:extLst>
          </p:cNvPr>
          <p:cNvSpPr txBox="1">
            <a:spLocks/>
          </p:cNvSpPr>
          <p:nvPr/>
        </p:nvSpPr>
        <p:spPr>
          <a:xfrm>
            <a:off x="9448800" y="6499425"/>
            <a:ext cx="2743200"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43CF715-D2C6-431F-81D4-63E45645D0A2}" type="slidenum">
              <a:rPr lang="zh-TW" altLang="en-US" sz="1400" smtClean="0"/>
              <a:pPr algn="r"/>
              <a:t>4</a:t>
            </a:fld>
            <a:endParaRPr lang="zh-TW" altLang="en-US" sz="1400" dirty="0"/>
          </a:p>
        </p:txBody>
      </p:sp>
      <p:sp>
        <p:nvSpPr>
          <p:cNvPr id="6" name="爆炸: 十四角 5">
            <a:extLst>
              <a:ext uri="{FF2B5EF4-FFF2-40B4-BE49-F238E27FC236}">
                <a16:creationId xmlns:a16="http://schemas.microsoft.com/office/drawing/2014/main" id="{FE2029BB-DE00-4181-BC9E-47912F49304D}"/>
              </a:ext>
            </a:extLst>
          </p:cNvPr>
          <p:cNvSpPr/>
          <p:nvPr/>
        </p:nvSpPr>
        <p:spPr>
          <a:xfrm>
            <a:off x="10318675" y="819172"/>
            <a:ext cx="1449152" cy="734496"/>
          </a:xfrm>
          <a:prstGeom prst="irregularSeal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i="1" dirty="0">
                <a:solidFill>
                  <a:srgbClr val="0000FF"/>
                </a:solidFill>
                <a:latin typeface="Times New Roman" panose="02020603050405020304" pitchFamily="18" charset="0"/>
                <a:cs typeface="Times New Roman" panose="02020603050405020304" pitchFamily="18" charset="0"/>
              </a:rPr>
              <a:t>New</a:t>
            </a:r>
            <a:endParaRPr lang="zh-TW" altLang="en-US"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04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EBC2F4-D686-A95F-B3A6-AE597F8B33C2}"/>
              </a:ext>
            </a:extLst>
          </p:cNvPr>
          <p:cNvSpPr>
            <a:spLocks noGrp="1"/>
          </p:cNvSpPr>
          <p:nvPr>
            <p:ph type="title"/>
          </p:nvPr>
        </p:nvSpPr>
        <p:spPr>
          <a:xfrm>
            <a:off x="1715678" y="1521787"/>
            <a:ext cx="10124387" cy="863279"/>
          </a:xfrm>
        </p:spPr>
        <p:txBody>
          <a:bodyPr/>
          <a:lstStyle/>
          <a:p>
            <a:r>
              <a:rPr lang="zh-TW" altLang="en-US" sz="3600" b="1" dirty="0"/>
              <a:t>一、上課時間</a:t>
            </a:r>
          </a:p>
        </p:txBody>
      </p:sp>
      <p:sp>
        <p:nvSpPr>
          <p:cNvPr id="3" name="內容版面配置區 2">
            <a:extLst>
              <a:ext uri="{FF2B5EF4-FFF2-40B4-BE49-F238E27FC236}">
                <a16:creationId xmlns:a16="http://schemas.microsoft.com/office/drawing/2014/main" id="{C00DAAED-E1A9-5632-B78D-A2297B846131}"/>
              </a:ext>
            </a:extLst>
          </p:cNvPr>
          <p:cNvSpPr>
            <a:spLocks noGrp="1"/>
          </p:cNvSpPr>
          <p:nvPr>
            <p:ph idx="1"/>
          </p:nvPr>
        </p:nvSpPr>
        <p:spPr>
          <a:xfrm>
            <a:off x="4736457" y="1324481"/>
            <a:ext cx="5739865" cy="1082421"/>
          </a:xfrm>
        </p:spPr>
        <p:txBody>
          <a:bodyPr/>
          <a:lstStyle/>
          <a:p>
            <a:r>
              <a:rPr lang="zh-TW" altLang="en-US" b="1" dirty="0"/>
              <a:t>週四、週五晚上</a:t>
            </a:r>
            <a:r>
              <a:rPr lang="en-US" altLang="zh-TW" b="1" dirty="0"/>
              <a:t>18:30-21:30</a:t>
            </a:r>
          </a:p>
          <a:p>
            <a:r>
              <a:rPr lang="zh-TW" altLang="en-US" b="1" dirty="0"/>
              <a:t>週六整日 </a:t>
            </a:r>
            <a:r>
              <a:rPr lang="en-US" altLang="zh-TW" b="1" dirty="0"/>
              <a:t>9:00-17:00</a:t>
            </a:r>
          </a:p>
        </p:txBody>
      </p:sp>
      <p:sp>
        <p:nvSpPr>
          <p:cNvPr id="4" name="標題 1">
            <a:extLst>
              <a:ext uri="{FF2B5EF4-FFF2-40B4-BE49-F238E27FC236}">
                <a16:creationId xmlns:a16="http://schemas.microsoft.com/office/drawing/2014/main" id="{F1EF72B8-91C9-4286-B090-C2CD3A59011E}"/>
              </a:ext>
            </a:extLst>
          </p:cNvPr>
          <p:cNvSpPr txBox="1">
            <a:spLocks/>
          </p:cNvSpPr>
          <p:nvPr/>
        </p:nvSpPr>
        <p:spPr>
          <a:xfrm>
            <a:off x="1715675" y="3530408"/>
            <a:ext cx="10124387" cy="6373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600" b="1" dirty="0"/>
              <a:t>三、學分數</a:t>
            </a:r>
            <a:r>
              <a:rPr lang="en-US" altLang="zh-TW" sz="3600" b="1" dirty="0"/>
              <a:t>/</a:t>
            </a:r>
            <a:r>
              <a:rPr lang="zh-TW" altLang="en-US" sz="3600" b="1" dirty="0"/>
              <a:t>收費標準</a:t>
            </a:r>
          </a:p>
        </p:txBody>
      </p:sp>
      <p:sp>
        <p:nvSpPr>
          <p:cNvPr id="5" name="內容版面配置區 2">
            <a:extLst>
              <a:ext uri="{FF2B5EF4-FFF2-40B4-BE49-F238E27FC236}">
                <a16:creationId xmlns:a16="http://schemas.microsoft.com/office/drawing/2014/main" id="{E06E834B-F045-450E-A274-C67565C5D6B7}"/>
              </a:ext>
            </a:extLst>
          </p:cNvPr>
          <p:cNvSpPr txBox="1">
            <a:spLocks/>
          </p:cNvSpPr>
          <p:nvPr/>
        </p:nvSpPr>
        <p:spPr>
          <a:xfrm>
            <a:off x="2405041" y="4322364"/>
            <a:ext cx="7381918" cy="24060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sz="2000" dirty="0"/>
              <a:t>畢業學分總計</a:t>
            </a:r>
            <a:r>
              <a:rPr lang="en-US" altLang="zh-TW" sz="2000" dirty="0"/>
              <a:t>39</a:t>
            </a:r>
            <a:r>
              <a:rPr lang="zh-TW" altLang="en-US" sz="2000" dirty="0"/>
              <a:t>學分</a:t>
            </a:r>
            <a:r>
              <a:rPr lang="en-US" altLang="zh-TW" sz="2000" dirty="0"/>
              <a:t>(</a:t>
            </a:r>
            <a:r>
              <a:rPr lang="zh-TW" altLang="en-US" sz="2000" dirty="0"/>
              <a:t>含碩士論文</a:t>
            </a:r>
            <a:r>
              <a:rPr lang="en-US" altLang="zh-TW" sz="2000" dirty="0"/>
              <a:t>6</a:t>
            </a:r>
            <a:r>
              <a:rPr lang="zh-TW" altLang="en-US" sz="2000" dirty="0"/>
              <a:t>學分</a:t>
            </a:r>
            <a:r>
              <a:rPr lang="en-US" altLang="zh-TW" sz="2000" dirty="0"/>
              <a:t>)</a:t>
            </a:r>
            <a:r>
              <a:rPr lang="zh-TW" altLang="en-US" sz="2000" dirty="0"/>
              <a:t>，無須英檢門檻</a:t>
            </a:r>
            <a:endParaRPr lang="en-US" altLang="zh-TW" sz="2000" dirty="0"/>
          </a:p>
          <a:p>
            <a:r>
              <a:rPr lang="zh-TW" altLang="en-US" sz="2000" dirty="0"/>
              <a:t>學分費</a:t>
            </a:r>
            <a:r>
              <a:rPr lang="en-US" altLang="zh-TW" sz="2000" dirty="0"/>
              <a:t>$6426</a:t>
            </a:r>
            <a:r>
              <a:rPr lang="zh-TW" altLang="en-US" sz="2000" dirty="0"/>
              <a:t>元</a:t>
            </a:r>
            <a:endParaRPr lang="en-US" altLang="zh-TW" sz="2000" dirty="0"/>
          </a:p>
          <a:p>
            <a:r>
              <a:rPr lang="zh-TW" altLang="en-US" sz="2000" dirty="0"/>
              <a:t>每學期雜費</a:t>
            </a:r>
            <a:r>
              <a:rPr lang="en-US" altLang="zh-TW" sz="2000" dirty="0"/>
              <a:t>15,750</a:t>
            </a:r>
            <a:r>
              <a:rPr lang="zh-TW" altLang="en-US" sz="2000" dirty="0"/>
              <a:t>元、學生團體保險費</a:t>
            </a:r>
            <a:r>
              <a:rPr lang="en-US" altLang="zh-TW" sz="2000" dirty="0"/>
              <a:t>475</a:t>
            </a:r>
            <a:r>
              <a:rPr lang="zh-TW" altLang="en-US" sz="2000" dirty="0"/>
              <a:t>元</a:t>
            </a:r>
            <a:endParaRPr lang="en-US" altLang="zh-TW" sz="2000" dirty="0"/>
          </a:p>
          <a:p>
            <a:r>
              <a:rPr lang="zh-TW" altLang="en-US" sz="2000" dirty="0"/>
              <a:t>畢業須修習「國際醫院管理實務專討」課程</a:t>
            </a:r>
            <a:r>
              <a:rPr lang="zh-TW" altLang="en-US" sz="2000" dirty="0" smtClean="0"/>
              <a:t>合格</a:t>
            </a:r>
            <a:endParaRPr lang="en-US" altLang="zh-TW" sz="2000" dirty="0" smtClean="0"/>
          </a:p>
        </p:txBody>
      </p:sp>
      <p:sp>
        <p:nvSpPr>
          <p:cNvPr id="6" name="標題 1">
            <a:extLst>
              <a:ext uri="{FF2B5EF4-FFF2-40B4-BE49-F238E27FC236}">
                <a16:creationId xmlns:a16="http://schemas.microsoft.com/office/drawing/2014/main" id="{F1EF72B8-91C9-4286-B090-C2CD3A59011E}"/>
              </a:ext>
            </a:extLst>
          </p:cNvPr>
          <p:cNvSpPr txBox="1">
            <a:spLocks/>
          </p:cNvSpPr>
          <p:nvPr/>
        </p:nvSpPr>
        <p:spPr>
          <a:xfrm>
            <a:off x="1715674" y="2532629"/>
            <a:ext cx="10124387" cy="6373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600" b="1" dirty="0"/>
              <a:t>二、招生對象：</a:t>
            </a:r>
            <a:r>
              <a:rPr lang="zh-TW" altLang="en-US" sz="2800" b="1" dirty="0"/>
              <a:t>醫、護、藥、管理行政等</a:t>
            </a:r>
          </a:p>
        </p:txBody>
      </p:sp>
      <p:pic>
        <p:nvPicPr>
          <p:cNvPr id="8" name="圖片 7">
            <a:extLst>
              <a:ext uri="{FF2B5EF4-FFF2-40B4-BE49-F238E27FC236}">
                <a16:creationId xmlns:a16="http://schemas.microsoft.com/office/drawing/2014/main" id="{2D65C7F0-F004-4276-AE69-2D577298FA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69355" y="3173004"/>
            <a:ext cx="2865971" cy="3290733"/>
          </a:xfrm>
          <a:prstGeom prst="rect">
            <a:avLst/>
          </a:prstGeom>
          <a:ln>
            <a:noFill/>
          </a:ln>
          <a:effectLst>
            <a:softEdge rad="112500"/>
          </a:effectLst>
        </p:spPr>
      </p:pic>
      <p:sp>
        <p:nvSpPr>
          <p:cNvPr id="9" name="投影片編號版面配置區 2">
            <a:extLst>
              <a:ext uri="{FF2B5EF4-FFF2-40B4-BE49-F238E27FC236}">
                <a16:creationId xmlns:a16="http://schemas.microsoft.com/office/drawing/2014/main" id="{1956801C-1462-4203-BACA-1FADE4DC3DDD}"/>
              </a:ext>
            </a:extLst>
          </p:cNvPr>
          <p:cNvSpPr txBox="1">
            <a:spLocks/>
          </p:cNvSpPr>
          <p:nvPr/>
        </p:nvSpPr>
        <p:spPr>
          <a:xfrm>
            <a:off x="9448800" y="6499425"/>
            <a:ext cx="2743200"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43CF715-D2C6-431F-81D4-63E45645D0A2}" type="slidenum">
              <a:rPr lang="zh-TW" altLang="en-US" sz="1400" smtClean="0"/>
              <a:pPr algn="r"/>
              <a:t>5</a:t>
            </a:fld>
            <a:endParaRPr lang="zh-TW" altLang="en-US" sz="1400" dirty="0"/>
          </a:p>
        </p:txBody>
      </p:sp>
    </p:spTree>
    <p:extLst>
      <p:ext uri="{BB962C8B-B14F-4D97-AF65-F5344CB8AC3E}">
        <p14:creationId xmlns:p14="http://schemas.microsoft.com/office/powerpoint/2010/main" val="399262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B57ED5-3F49-4817-939B-C0F2F6A5566E}"/>
              </a:ext>
            </a:extLst>
          </p:cNvPr>
          <p:cNvSpPr>
            <a:spLocks noGrp="1"/>
          </p:cNvSpPr>
          <p:nvPr>
            <p:ph type="title"/>
          </p:nvPr>
        </p:nvSpPr>
        <p:spPr/>
        <p:txBody>
          <a:bodyPr/>
          <a:lstStyle/>
          <a:p>
            <a:r>
              <a:rPr lang="zh-TW" altLang="en-US" sz="4000" b="1" dirty="0"/>
              <a:t>課程</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741130272"/>
              </p:ext>
            </p:extLst>
          </p:nvPr>
        </p:nvGraphicFramePr>
        <p:xfrm>
          <a:off x="1479412" y="1772817"/>
          <a:ext cx="10360653" cy="3699085"/>
        </p:xfrm>
        <a:graphic>
          <a:graphicData uri="http://schemas.openxmlformats.org/drawingml/2006/table">
            <a:tbl>
              <a:tblPr>
                <a:tableStyleId>{9D7B26C5-4107-4FEC-AEDC-1716B250A1EF}</a:tableStyleId>
              </a:tblPr>
              <a:tblGrid>
                <a:gridCol w="2805576">
                  <a:extLst>
                    <a:ext uri="{9D8B030D-6E8A-4147-A177-3AD203B41FA5}">
                      <a16:colId xmlns:a16="http://schemas.microsoft.com/office/drawing/2014/main" val="2450506580"/>
                    </a:ext>
                  </a:extLst>
                </a:gridCol>
                <a:gridCol w="1145632">
                  <a:extLst>
                    <a:ext uri="{9D8B030D-6E8A-4147-A177-3AD203B41FA5}">
                      <a16:colId xmlns:a16="http://schemas.microsoft.com/office/drawing/2014/main" val="4169480184"/>
                    </a:ext>
                  </a:extLst>
                </a:gridCol>
                <a:gridCol w="6409445">
                  <a:extLst>
                    <a:ext uri="{9D8B030D-6E8A-4147-A177-3AD203B41FA5}">
                      <a16:colId xmlns:a16="http://schemas.microsoft.com/office/drawing/2014/main" val="4139359908"/>
                    </a:ext>
                  </a:extLst>
                </a:gridCol>
              </a:tblGrid>
              <a:tr h="293680">
                <a:tc>
                  <a:txBody>
                    <a:bodyPr/>
                    <a:lstStyle/>
                    <a:p>
                      <a:pPr algn="ctr" fontAlgn="ctr"/>
                      <a:r>
                        <a:rPr lang="zh-TW" altLang="en-US" sz="1600" u="none" strike="noStrike" dirty="0">
                          <a:effectLst/>
                        </a:rPr>
                        <a:t>課程</a:t>
                      </a:r>
                      <a:endParaRPr lang="zh-TW" altLang="en-US" sz="1600" b="1" i="0" u="none" strike="noStrike" dirty="0">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algn="ctr" fontAlgn="ctr"/>
                      <a:r>
                        <a:rPr lang="zh-TW" altLang="en-US" sz="1600" u="none" strike="noStrike" dirty="0">
                          <a:effectLst/>
                        </a:rPr>
                        <a:t>主負責老師</a:t>
                      </a:r>
                      <a:endParaRPr lang="zh-TW" altLang="en-US" sz="1600" b="1" i="0" u="none" strike="noStrike" dirty="0">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algn="ctr" fontAlgn="ctr"/>
                      <a:r>
                        <a:rPr lang="zh-TW" altLang="en-US" sz="1600" u="none" strike="noStrike" dirty="0">
                          <a:effectLst/>
                        </a:rPr>
                        <a:t>特色 </a:t>
                      </a:r>
                      <a:r>
                        <a:rPr lang="en-US" altLang="zh-TW" sz="1600" u="none" strike="noStrike" dirty="0">
                          <a:effectLst/>
                        </a:rPr>
                        <a:t>/ </a:t>
                      </a:r>
                      <a:r>
                        <a:rPr lang="zh-TW" altLang="en-US" sz="1600" u="none" strike="noStrike" dirty="0">
                          <a:effectLst/>
                        </a:rPr>
                        <a:t>講師群</a:t>
                      </a:r>
                      <a:endParaRPr lang="zh-TW" altLang="en-US" sz="1600" b="1" i="0" u="none" strike="noStrike" dirty="0">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extLst>
                  <a:ext uri="{0D108BD9-81ED-4DB2-BD59-A6C34878D82A}">
                    <a16:rowId xmlns:a16="http://schemas.microsoft.com/office/drawing/2014/main" val="1199422335"/>
                  </a:ext>
                </a:extLst>
              </a:tr>
              <a:tr h="293680">
                <a:tc>
                  <a:txBody>
                    <a:bodyPr/>
                    <a:lstStyle/>
                    <a:p>
                      <a:pPr algn="ctr" fontAlgn="ctr"/>
                      <a:r>
                        <a:rPr lang="zh-TW" altLang="en-US" sz="1600" u="none" strike="noStrike" dirty="0">
                          <a:effectLst/>
                        </a:rPr>
                        <a:t>國際醫院管理實務專討</a:t>
                      </a:r>
                      <a:r>
                        <a:rPr lang="en-US" altLang="zh-TW" sz="1600" u="none" strike="noStrike" dirty="0">
                          <a:effectLst/>
                        </a:rPr>
                        <a:t>(EMI)</a:t>
                      </a:r>
                      <a:endParaRPr lang="en-US" altLang="zh-TW"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algn="ctr" fontAlgn="ctr"/>
                      <a:r>
                        <a:rPr lang="zh-TW" altLang="en-US" sz="1600" u="none" strike="noStrike" dirty="0">
                          <a:effectLst/>
                        </a:rPr>
                        <a:t>萬德和</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marL="87313" indent="0" algn="l" fontAlgn="ctr"/>
                      <a:r>
                        <a:rPr lang="en-US" sz="1600" u="none" strike="noStrike" dirty="0">
                          <a:effectLst/>
                        </a:rPr>
                        <a:t>Virginia Commonwealth </a:t>
                      </a:r>
                      <a:r>
                        <a:rPr lang="en-US" sz="1600" u="none" strike="noStrike" dirty="0" smtClean="0">
                          <a:effectLst/>
                        </a:rPr>
                        <a:t>University</a:t>
                      </a:r>
                      <a:r>
                        <a:rPr lang="zh-TW" altLang="en-US" sz="1600" u="none" strike="noStrike" dirty="0" smtClean="0">
                          <a:effectLst/>
                        </a:rPr>
                        <a:t>或其他國家上課</a:t>
                      </a:r>
                      <a:r>
                        <a:rPr lang="zh-TW" altLang="en-US" sz="1600" u="none" strike="noStrike" dirty="0">
                          <a:effectLst/>
                        </a:rPr>
                        <a:t>與參訪</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extLst>
                  <a:ext uri="{0D108BD9-81ED-4DB2-BD59-A6C34878D82A}">
                    <a16:rowId xmlns:a16="http://schemas.microsoft.com/office/drawing/2014/main" val="4010894963"/>
                  </a:ext>
                </a:extLst>
              </a:tr>
              <a:tr h="863243">
                <a:tc>
                  <a:txBody>
                    <a:bodyPr/>
                    <a:lstStyle/>
                    <a:p>
                      <a:pPr algn="ctr" fontAlgn="ctr"/>
                      <a:r>
                        <a:rPr lang="zh-TW" altLang="en-US" sz="1600" u="none" strike="noStrike" dirty="0">
                          <a:effectLst/>
                        </a:rPr>
                        <a:t>醫療照護體系綜論</a:t>
                      </a:r>
                      <a:r>
                        <a:rPr lang="en-US" altLang="zh-TW" sz="1600" u="none" strike="noStrike" dirty="0">
                          <a:effectLst/>
                        </a:rPr>
                        <a:t>&amp;</a:t>
                      </a:r>
                      <a:r>
                        <a:rPr lang="zh-TW" altLang="en-US" sz="1600" u="none" strike="noStrike" dirty="0">
                          <a:effectLst/>
                        </a:rPr>
                        <a:t>策略 </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algn="ctr" fontAlgn="ctr"/>
                      <a:r>
                        <a:rPr lang="zh-TW" altLang="en-US" sz="1600" u="none" strike="noStrike" dirty="0">
                          <a:effectLst/>
                        </a:rPr>
                        <a:t>許弘毅</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marL="87313" indent="0" algn="l" defTabSz="914400" rtl="0" eaLnBrk="1" fontAlgn="ctr" latinLnBrk="0" hangingPunct="1"/>
                      <a:r>
                        <a:rPr lang="zh-TW" altLang="en-US" sz="1600" u="none" strike="noStrike" kern="1200" dirty="0">
                          <a:effectLst/>
                        </a:rPr>
                        <a:t>臺大健康政策與管理研究所鍾國彪、鄭守夏</a:t>
                      </a:r>
                      <a:r>
                        <a:rPr lang="zh-TW" altLang="en-US" sz="1600" u="none" strike="noStrike" kern="1200" dirty="0" smtClean="0">
                          <a:effectLst/>
                        </a:rPr>
                        <a:t>、</a:t>
                      </a:r>
                      <a:endParaRPr lang="en-US" altLang="zh-TW" sz="1600" u="none" strike="noStrike" kern="1200" dirty="0" smtClean="0">
                        <a:effectLst/>
                      </a:endParaRPr>
                    </a:p>
                    <a:p>
                      <a:pPr marL="87313" indent="0" algn="l" defTabSz="914400" rtl="0" eaLnBrk="1" fontAlgn="ctr" latinLnBrk="0" hangingPunct="1"/>
                      <a:r>
                        <a:rPr lang="zh-TW" altLang="en-US" sz="1600" u="none" strike="noStrike" kern="1200" dirty="0" smtClean="0">
                          <a:effectLst/>
                        </a:rPr>
                        <a:t>陽交大衛生</a:t>
                      </a:r>
                      <a:r>
                        <a:rPr lang="zh-TW" altLang="en-US" sz="1600" u="none" strike="noStrike" kern="1200" dirty="0">
                          <a:effectLst/>
                        </a:rPr>
                        <a:t>福利研究所吳肖琪教授、醫務管理研究所郎慧珠教授</a:t>
                      </a:r>
                      <a:r>
                        <a:rPr lang="zh-TW" altLang="en-US" sz="1600" u="none" strike="noStrike" kern="1200" dirty="0" smtClean="0">
                          <a:effectLst/>
                        </a:rPr>
                        <a:t>、</a:t>
                      </a:r>
                      <a:endParaRPr lang="en-US" altLang="zh-TW" sz="1600" u="none" strike="noStrike" kern="1200" dirty="0" smtClean="0">
                        <a:effectLst/>
                      </a:endParaRPr>
                    </a:p>
                    <a:p>
                      <a:pPr marL="87313" indent="0" algn="l" defTabSz="914400" rtl="0" eaLnBrk="1" fontAlgn="ctr" latinLnBrk="0" hangingPunct="1"/>
                      <a:r>
                        <a:rPr lang="zh-TW" altLang="en-US" sz="1600" u="none" strike="noStrike" kern="1200" dirty="0" smtClean="0">
                          <a:effectLst/>
                        </a:rPr>
                        <a:t>長庚</a:t>
                      </a:r>
                      <a:r>
                        <a:rPr lang="zh-TW" altLang="en-US" sz="1600" u="none" strike="noStrike" kern="1200" dirty="0">
                          <a:effectLst/>
                        </a:rPr>
                        <a:t>大學醫務管理學系盧瑞芬教授、中國醫藥大學蔡文正特聘</a:t>
                      </a:r>
                      <a:r>
                        <a:rPr lang="zh-TW" altLang="en-US" sz="1600" u="none" strike="noStrike" kern="1200" dirty="0" smtClean="0">
                          <a:effectLst/>
                        </a:rPr>
                        <a:t>教授等</a:t>
                      </a:r>
                      <a:endParaRPr lang="zh-TW" altLang="en-US" sz="1600" u="none" strike="noStrike" kern="1200" dirty="0">
                        <a:solidFill>
                          <a:schemeClr val="dk1"/>
                        </a:solidFill>
                        <a:effectLst/>
                        <a:latin typeface="+mn-lt"/>
                        <a:ea typeface="+mn-ea"/>
                        <a:cs typeface="+mn-cs"/>
                      </a:endParaRPr>
                    </a:p>
                  </a:txBody>
                  <a:tcPr marL="7073" marR="7073" marT="7620" marB="0" anchor="ctr">
                    <a:solidFill>
                      <a:schemeClr val="accent1">
                        <a:lumMod val="20000"/>
                        <a:lumOff val="80000"/>
                      </a:schemeClr>
                    </a:solidFill>
                  </a:tcPr>
                </a:tc>
                <a:extLst>
                  <a:ext uri="{0D108BD9-81ED-4DB2-BD59-A6C34878D82A}">
                    <a16:rowId xmlns:a16="http://schemas.microsoft.com/office/drawing/2014/main" val="4172747576"/>
                  </a:ext>
                </a:extLst>
              </a:tr>
              <a:tr h="578462">
                <a:tc>
                  <a:txBody>
                    <a:bodyPr/>
                    <a:lstStyle/>
                    <a:p>
                      <a:pPr algn="ctr" fontAlgn="ctr"/>
                      <a:r>
                        <a:rPr lang="zh-TW" altLang="en-US" sz="1600" u="none" strike="noStrike" dirty="0">
                          <a:effectLst/>
                        </a:rPr>
                        <a:t>醫療機構個案管理討論 </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algn="ctr" fontAlgn="ctr"/>
                      <a:r>
                        <a:rPr lang="zh-TW" altLang="en-US" sz="1600" u="none" strike="noStrike" dirty="0">
                          <a:effectLst/>
                        </a:rPr>
                        <a:t>高浩雲</a:t>
                      </a:r>
                      <a:r>
                        <a:rPr lang="en-US" altLang="zh-TW" sz="1600" u="none" strike="noStrike" dirty="0">
                          <a:effectLst/>
                        </a:rPr>
                        <a:t/>
                      </a:r>
                      <a:br>
                        <a:rPr lang="en-US" altLang="zh-TW" sz="1600" u="none" strike="noStrike" dirty="0">
                          <a:effectLst/>
                        </a:rPr>
                      </a:br>
                      <a:r>
                        <a:rPr lang="zh-TW" altLang="en-US" sz="1600" u="none" strike="noStrike" dirty="0">
                          <a:effectLst/>
                        </a:rPr>
                        <a:t>李易蓁</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marL="87313" indent="0" algn="l" defTabSz="914400" rtl="0" eaLnBrk="1" fontAlgn="ctr" latinLnBrk="0" hangingPunct="1"/>
                      <a:r>
                        <a:rPr lang="zh-TW" altLang="en-US" sz="1600" u="none" strike="noStrike" kern="1200" dirty="0">
                          <a:effectLst/>
                        </a:rPr>
                        <a:t>衛生福利部石崇良部長、臺北醫學大學李友專教授</a:t>
                      </a:r>
                      <a:r>
                        <a:rPr lang="zh-TW" altLang="en-US" sz="1600" u="none" strike="noStrike" kern="1200" dirty="0" smtClean="0">
                          <a:effectLst/>
                        </a:rPr>
                        <a:t>、</a:t>
                      </a:r>
                      <a:endParaRPr lang="en-US" altLang="zh-TW" sz="1600" u="none" strike="noStrike" kern="1200" dirty="0" smtClean="0">
                        <a:effectLst/>
                      </a:endParaRPr>
                    </a:p>
                    <a:p>
                      <a:pPr marL="87313" indent="0" algn="l" defTabSz="914400" rtl="0" eaLnBrk="1" fontAlgn="ctr" latinLnBrk="0" hangingPunct="1"/>
                      <a:r>
                        <a:rPr lang="zh-TW" altLang="en-US" sz="1600" u="none" strike="noStrike" kern="1200" dirty="0" smtClean="0">
                          <a:effectLst/>
                        </a:rPr>
                        <a:t>高雄市</a:t>
                      </a:r>
                      <a:r>
                        <a:rPr lang="zh-TW" altLang="en-US" sz="1600" u="none" strike="noStrike" kern="1200" dirty="0">
                          <a:effectLst/>
                        </a:rPr>
                        <a:t>政府衛生局黃志中</a:t>
                      </a:r>
                      <a:r>
                        <a:rPr lang="zh-TW" altLang="en-US" sz="1600" u="none" strike="noStrike" kern="1200" dirty="0" smtClean="0">
                          <a:effectLst/>
                        </a:rPr>
                        <a:t>局長等</a:t>
                      </a:r>
                      <a:endParaRPr lang="zh-TW" altLang="en-US" sz="1600" u="none" strike="noStrike" kern="1200" dirty="0">
                        <a:solidFill>
                          <a:schemeClr val="dk1"/>
                        </a:solidFill>
                        <a:effectLst/>
                        <a:latin typeface="+mn-lt"/>
                        <a:ea typeface="+mn-ea"/>
                        <a:cs typeface="+mn-cs"/>
                      </a:endParaRPr>
                    </a:p>
                  </a:txBody>
                  <a:tcPr marL="7073" marR="7073" marT="7620" marB="0" anchor="ctr"/>
                </a:tc>
                <a:extLst>
                  <a:ext uri="{0D108BD9-81ED-4DB2-BD59-A6C34878D82A}">
                    <a16:rowId xmlns:a16="http://schemas.microsoft.com/office/drawing/2014/main" val="3298608216"/>
                  </a:ext>
                </a:extLst>
              </a:tr>
              <a:tr h="293680">
                <a:tc>
                  <a:txBody>
                    <a:bodyPr/>
                    <a:lstStyle/>
                    <a:p>
                      <a:pPr algn="ctr" fontAlgn="ctr"/>
                      <a:r>
                        <a:rPr lang="zh-TW" altLang="en-US" sz="1600" u="none" strike="noStrike" dirty="0">
                          <a:effectLst/>
                        </a:rPr>
                        <a:t>醫療法規與倫理特論</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algn="ctr" fontAlgn="ctr"/>
                      <a:r>
                        <a:rPr lang="zh-TW" altLang="en-US" sz="1600" b="0" i="0" u="none" strike="noStrike" dirty="0" smtClean="0">
                          <a:solidFill>
                            <a:schemeClr val="tx1"/>
                          </a:solidFill>
                          <a:effectLst/>
                          <a:latin typeface="+mn-lt"/>
                          <a:ea typeface="+mn-ea"/>
                          <a:cs typeface="+mn-cs"/>
                        </a:rPr>
                        <a:t>廖哲宏</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marL="87313" indent="0" algn="l" defTabSz="914400" rtl="0" eaLnBrk="1" fontAlgn="ctr" latinLnBrk="0" hangingPunct="1"/>
                      <a:r>
                        <a:rPr lang="zh-TW" altLang="en-US" sz="1600" u="none" strike="noStrike" kern="1200" dirty="0" smtClean="0">
                          <a:effectLst/>
                        </a:rPr>
                        <a:t>高雄市政府衛生局主秘</a:t>
                      </a:r>
                      <a:endParaRPr lang="zh-TW" altLang="en-US" sz="1600" u="none" strike="noStrike" kern="1200" dirty="0">
                        <a:solidFill>
                          <a:schemeClr val="dk1"/>
                        </a:solidFill>
                        <a:effectLst/>
                        <a:latin typeface="+mn-lt"/>
                        <a:ea typeface="+mn-ea"/>
                        <a:cs typeface="+mn-cs"/>
                      </a:endParaRPr>
                    </a:p>
                  </a:txBody>
                  <a:tcPr marL="7073" marR="7073" marT="7620" marB="0" anchor="ctr">
                    <a:solidFill>
                      <a:schemeClr val="accent1">
                        <a:lumMod val="20000"/>
                        <a:lumOff val="80000"/>
                      </a:schemeClr>
                    </a:solidFill>
                  </a:tcPr>
                </a:tc>
                <a:extLst>
                  <a:ext uri="{0D108BD9-81ED-4DB2-BD59-A6C34878D82A}">
                    <a16:rowId xmlns:a16="http://schemas.microsoft.com/office/drawing/2014/main" val="3718956045"/>
                  </a:ext>
                </a:extLst>
              </a:tr>
              <a:tr h="476380">
                <a:tc>
                  <a:txBody>
                    <a:bodyPr/>
                    <a:lstStyle/>
                    <a:p>
                      <a:pPr algn="ctr" fontAlgn="ctr"/>
                      <a:r>
                        <a:rPr lang="zh-TW" altLang="en-US" sz="1600" u="none" strike="noStrike" dirty="0" smtClean="0">
                          <a:effectLst/>
                        </a:rPr>
                        <a:t>智慧醫療管理個案討論</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algn="ctr" fontAlgn="ctr"/>
                      <a:r>
                        <a:rPr lang="zh-TW" altLang="en-US" sz="1600" u="none" strike="noStrike" dirty="0" smtClean="0">
                          <a:effectLst/>
                        </a:rPr>
                        <a:t>陳以德</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marL="87313" marR="0" indent="0" algn="l" defTabSz="914400" rtl="0" eaLnBrk="1" fontAlgn="ctr" latinLnBrk="0" hangingPunct="1">
                        <a:lnSpc>
                          <a:spcPct val="100000"/>
                        </a:lnSpc>
                        <a:spcBef>
                          <a:spcPts val="0"/>
                        </a:spcBef>
                        <a:spcAft>
                          <a:spcPts val="0"/>
                        </a:spcAft>
                        <a:buClrTx/>
                        <a:buSzTx/>
                        <a:buFontTx/>
                        <a:buNone/>
                        <a:tabLst/>
                        <a:defRPr/>
                      </a:pPr>
                      <a:r>
                        <a:rPr lang="zh-TW" altLang="en-US" sz="1600" u="none" strike="noStrike" kern="1200" dirty="0" smtClean="0">
                          <a:solidFill>
                            <a:schemeClr val="dk1"/>
                          </a:solidFill>
                          <a:effectLst/>
                          <a:latin typeface="+mn-lt"/>
                          <a:ea typeface="+mn-ea"/>
                          <a:cs typeface="+mn-cs"/>
                        </a:rPr>
                        <a:t>天成體系創辦人張育美、高醫岡山黃炫迪院長、高雄秀傳傅尹志院長、國軍</a:t>
                      </a:r>
                      <a:r>
                        <a:rPr lang="en-US" altLang="zh-TW" sz="1600" u="none" strike="noStrike" kern="1200" dirty="0" smtClean="0">
                          <a:solidFill>
                            <a:schemeClr val="dk1"/>
                          </a:solidFill>
                          <a:effectLst/>
                          <a:latin typeface="+mn-lt"/>
                          <a:ea typeface="+mn-ea"/>
                          <a:cs typeface="+mn-cs"/>
                        </a:rPr>
                        <a:t>806</a:t>
                      </a:r>
                      <a:r>
                        <a:rPr lang="zh-TW" altLang="en-US" sz="1600" u="none" strike="noStrike" kern="1200" dirty="0" smtClean="0">
                          <a:solidFill>
                            <a:schemeClr val="dk1"/>
                          </a:solidFill>
                          <a:effectLst/>
                          <a:latin typeface="+mn-lt"/>
                          <a:ea typeface="+mn-ea"/>
                          <a:cs typeface="+mn-cs"/>
                        </a:rPr>
                        <a:t>資訊長、屏基吳榮州院長</a:t>
                      </a:r>
                    </a:p>
                  </a:txBody>
                  <a:tcPr marL="7073" marR="7073" marT="7620" marB="0" anchor="ctr"/>
                </a:tc>
                <a:extLst>
                  <a:ext uri="{0D108BD9-81ED-4DB2-BD59-A6C34878D82A}">
                    <a16:rowId xmlns:a16="http://schemas.microsoft.com/office/drawing/2014/main" val="4070000608"/>
                  </a:ext>
                </a:extLst>
              </a:tr>
              <a:tr h="293680">
                <a:tc>
                  <a:txBody>
                    <a:bodyPr/>
                    <a:lstStyle/>
                    <a:p>
                      <a:pPr algn="ctr" fontAlgn="ctr"/>
                      <a:r>
                        <a:rPr lang="zh-TW" altLang="en-US" sz="1600" u="none" strike="noStrike" dirty="0">
                          <a:effectLst/>
                        </a:rPr>
                        <a:t>組織行為學特論</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algn="ctr" fontAlgn="ctr"/>
                      <a:r>
                        <a:rPr lang="zh-TW" altLang="en-US" sz="1600" u="none" strike="noStrike" dirty="0">
                          <a:effectLst/>
                        </a:rPr>
                        <a:t>葉淑娟</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marL="87313" indent="0" algn="l" defTabSz="914400" rtl="0" eaLnBrk="1" fontAlgn="ctr" latinLnBrk="0" hangingPunct="1"/>
                      <a:r>
                        <a:rPr lang="zh-TW" altLang="en-US" sz="1600" u="none" strike="noStrike" kern="1200" dirty="0">
                          <a:effectLst/>
                        </a:rPr>
                        <a:t>中山大學管理學院院長與</a:t>
                      </a:r>
                      <a:r>
                        <a:rPr lang="en-US" altLang="zh-TW" sz="1600" u="none" strike="noStrike" kern="1200" dirty="0">
                          <a:effectLst/>
                        </a:rPr>
                        <a:t>EMBA</a:t>
                      </a:r>
                      <a:r>
                        <a:rPr lang="zh-TW" altLang="en-US" sz="1600" u="none" strike="noStrike" kern="1200" dirty="0">
                          <a:effectLst/>
                        </a:rPr>
                        <a:t>教授</a:t>
                      </a:r>
                      <a:endParaRPr lang="zh-TW" altLang="en-US" sz="1600" u="none" strike="noStrike" kern="1200" dirty="0">
                        <a:solidFill>
                          <a:schemeClr val="dk1"/>
                        </a:solidFill>
                        <a:effectLst/>
                        <a:latin typeface="+mn-lt"/>
                        <a:ea typeface="+mn-ea"/>
                        <a:cs typeface="+mn-cs"/>
                      </a:endParaRPr>
                    </a:p>
                  </a:txBody>
                  <a:tcPr marL="7073" marR="7073" marT="7620" marB="0" anchor="ctr">
                    <a:solidFill>
                      <a:schemeClr val="accent1">
                        <a:lumMod val="20000"/>
                        <a:lumOff val="80000"/>
                      </a:schemeClr>
                    </a:solidFill>
                  </a:tcPr>
                </a:tc>
                <a:extLst>
                  <a:ext uri="{0D108BD9-81ED-4DB2-BD59-A6C34878D82A}">
                    <a16:rowId xmlns:a16="http://schemas.microsoft.com/office/drawing/2014/main" val="983105140"/>
                  </a:ext>
                </a:extLst>
              </a:tr>
              <a:tr h="293680">
                <a:tc>
                  <a:txBody>
                    <a:bodyPr/>
                    <a:lstStyle/>
                    <a:p>
                      <a:pPr algn="ctr" fontAlgn="ctr"/>
                      <a:r>
                        <a:rPr lang="zh-TW" altLang="en-US" sz="1600" u="none" strike="noStrike" dirty="0">
                          <a:effectLst/>
                        </a:rPr>
                        <a:t>醫療銷與策略管理</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algn="ctr" fontAlgn="ctr"/>
                      <a:r>
                        <a:rPr lang="zh-TW" altLang="en-US" sz="1600" u="none" strike="noStrike" dirty="0">
                          <a:effectLst/>
                        </a:rPr>
                        <a:t>洪子仁</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tc>
                <a:tc>
                  <a:txBody>
                    <a:bodyPr/>
                    <a:lstStyle/>
                    <a:p>
                      <a:pPr marL="87313" indent="0" algn="l" defTabSz="914400" rtl="0" eaLnBrk="1" fontAlgn="ctr" latinLnBrk="0" hangingPunct="1"/>
                      <a:r>
                        <a:rPr lang="zh-TW" altLang="en-US" sz="1600" u="none" strike="noStrike" kern="1200" dirty="0">
                          <a:effectLst/>
                        </a:rPr>
                        <a:t>新光醫院行政副院長及台灣醫務管理學會理事長</a:t>
                      </a:r>
                      <a:endParaRPr lang="zh-TW" altLang="en-US" sz="1600" u="none" strike="noStrike" kern="1200" dirty="0">
                        <a:solidFill>
                          <a:schemeClr val="dk1"/>
                        </a:solidFill>
                        <a:effectLst/>
                        <a:latin typeface="+mn-lt"/>
                        <a:ea typeface="+mn-ea"/>
                        <a:cs typeface="+mn-cs"/>
                      </a:endParaRPr>
                    </a:p>
                  </a:txBody>
                  <a:tcPr marL="7073" marR="7073" marT="7620" marB="0" anchor="ctr"/>
                </a:tc>
                <a:extLst>
                  <a:ext uri="{0D108BD9-81ED-4DB2-BD59-A6C34878D82A}">
                    <a16:rowId xmlns:a16="http://schemas.microsoft.com/office/drawing/2014/main" val="380319199"/>
                  </a:ext>
                </a:extLst>
              </a:tr>
              <a:tr h="293680">
                <a:tc>
                  <a:txBody>
                    <a:bodyPr/>
                    <a:lstStyle/>
                    <a:p>
                      <a:pPr algn="ctr" fontAlgn="ctr"/>
                      <a:r>
                        <a:rPr lang="zh-TW" altLang="en-US" sz="1600" u="none" strike="noStrike" dirty="0" smtClean="0">
                          <a:effectLst/>
                        </a:rPr>
                        <a:t>醫療</a:t>
                      </a:r>
                      <a:r>
                        <a:rPr lang="zh-TW" altLang="en-US" sz="1600" u="none" strike="noStrike" dirty="0">
                          <a:effectLst/>
                        </a:rPr>
                        <a:t>財務管理學特論</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algn="ctr" fontAlgn="ctr"/>
                      <a:r>
                        <a:rPr lang="zh-TW" altLang="en-US" sz="1600" u="none" strike="noStrike" dirty="0">
                          <a:effectLst/>
                        </a:rPr>
                        <a:t>邱亨嘉</a:t>
                      </a:r>
                      <a:endParaRPr lang="zh-TW" altLang="en-US" sz="1600" b="0" i="0" u="none" strike="noStrike"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7073" marR="7073" marT="7620" marB="0" anchor="ctr">
                    <a:solidFill>
                      <a:schemeClr val="accent1">
                        <a:lumMod val="20000"/>
                        <a:lumOff val="80000"/>
                      </a:schemeClr>
                    </a:solidFill>
                  </a:tcPr>
                </a:tc>
                <a:tc>
                  <a:txBody>
                    <a:bodyPr/>
                    <a:lstStyle/>
                    <a:p>
                      <a:pPr marL="87313" indent="0" algn="l" defTabSz="914400" rtl="0" eaLnBrk="1" fontAlgn="ctr" latinLnBrk="0" hangingPunct="1"/>
                      <a:r>
                        <a:rPr lang="zh-TW" altLang="en-US" sz="1600" u="none" strike="noStrike" kern="1200" dirty="0">
                          <a:effectLst/>
                        </a:rPr>
                        <a:t>客座教授，現職北京清華大學醫院管理研究院</a:t>
                      </a:r>
                      <a:r>
                        <a:rPr lang="zh-TW" altLang="en-US" sz="1600" u="none" strike="noStrike" kern="1200" dirty="0" smtClean="0">
                          <a:effectLst/>
                        </a:rPr>
                        <a:t>教授</a:t>
                      </a:r>
                      <a:endParaRPr lang="zh-TW" altLang="en-US" sz="1600" u="none" strike="noStrike" kern="1200" dirty="0">
                        <a:solidFill>
                          <a:schemeClr val="dk1"/>
                        </a:solidFill>
                        <a:effectLst/>
                        <a:latin typeface="+mn-lt"/>
                        <a:ea typeface="+mn-ea"/>
                        <a:cs typeface="+mn-cs"/>
                      </a:endParaRPr>
                    </a:p>
                  </a:txBody>
                  <a:tcPr marL="7073" marR="7073" marT="7620" marB="0" anchor="ctr">
                    <a:solidFill>
                      <a:schemeClr val="accent1">
                        <a:lumMod val="20000"/>
                        <a:lumOff val="80000"/>
                      </a:schemeClr>
                    </a:solidFill>
                  </a:tcPr>
                </a:tc>
                <a:extLst>
                  <a:ext uri="{0D108BD9-81ED-4DB2-BD59-A6C34878D82A}">
                    <a16:rowId xmlns:a16="http://schemas.microsoft.com/office/drawing/2014/main" val="2241156912"/>
                  </a:ext>
                </a:extLst>
              </a:tr>
            </a:tbl>
          </a:graphicData>
        </a:graphic>
      </p:graphicFrame>
      <p:sp>
        <p:nvSpPr>
          <p:cNvPr id="5" name="矩形 4">
            <a:extLst>
              <a:ext uri="{FF2B5EF4-FFF2-40B4-BE49-F238E27FC236}">
                <a16:creationId xmlns:a16="http://schemas.microsoft.com/office/drawing/2014/main" id="{D9084708-655B-4C54-BFEA-C26575B71449}"/>
              </a:ext>
            </a:extLst>
          </p:cNvPr>
          <p:cNvSpPr/>
          <p:nvPr/>
        </p:nvSpPr>
        <p:spPr>
          <a:xfrm>
            <a:off x="1723370" y="5635547"/>
            <a:ext cx="10360653" cy="1046440"/>
          </a:xfrm>
          <a:prstGeom prst="rect">
            <a:avLst/>
          </a:prstGeom>
        </p:spPr>
        <p:txBody>
          <a:bodyPr wrap="square">
            <a:spAutoFit/>
          </a:bodyPr>
          <a:lstStyle/>
          <a:p>
            <a:r>
              <a:rPr lang="zh-TW" altLang="en-US" sz="1600" dirty="0"/>
              <a:t>*</a:t>
            </a:r>
            <a:r>
              <a:rPr lang="zh-TW" altLang="zh-TW" sz="1600" dirty="0"/>
              <a:t>當前醫療照護議題專討</a:t>
            </a:r>
            <a:r>
              <a:rPr lang="en-US" altLang="zh-TW" sz="1600" dirty="0"/>
              <a:t> (1</a:t>
            </a:r>
            <a:r>
              <a:rPr lang="zh-TW" altLang="zh-TW" sz="1600" dirty="0"/>
              <a:t>學分選修</a:t>
            </a:r>
            <a:r>
              <a:rPr lang="en-US" altLang="zh-TW" sz="1600" dirty="0" smtClean="0"/>
              <a:t>EMI)</a:t>
            </a:r>
            <a:r>
              <a:rPr lang="zh-TW" altLang="zh-TW" sz="1600" dirty="0"/>
              <a:t>、國際醫院管理實務專討</a:t>
            </a:r>
            <a:r>
              <a:rPr lang="en-US" altLang="zh-TW" sz="1600" dirty="0"/>
              <a:t> (2</a:t>
            </a:r>
            <a:r>
              <a:rPr lang="zh-TW" altLang="zh-TW" sz="1600" dirty="0"/>
              <a:t>學分必修</a:t>
            </a:r>
            <a:r>
              <a:rPr lang="en-US" altLang="zh-TW" sz="1600" dirty="0"/>
              <a:t>EMI</a:t>
            </a:r>
            <a:r>
              <a:rPr lang="en-US" altLang="zh-TW" sz="1600" dirty="0" smtClean="0"/>
              <a:t>)</a:t>
            </a:r>
          </a:p>
          <a:p>
            <a:r>
              <a:rPr lang="zh-TW" altLang="en-US" sz="2200" b="1" dirty="0" smtClean="0">
                <a:solidFill>
                  <a:srgbClr val="0000FF"/>
                </a:solidFill>
              </a:rPr>
              <a:t>我們培養「</a:t>
            </a:r>
            <a:r>
              <a:rPr lang="zh-TW" altLang="en-US" sz="2200" b="1" dirty="0">
                <a:solidFill>
                  <a:srgbClr val="0000FF"/>
                </a:solidFill>
              </a:rPr>
              <a:t>懂醫療場域、懂管理、懂資訊、能和工程／</a:t>
            </a:r>
            <a:r>
              <a:rPr lang="en-US" altLang="zh-TW" sz="2200" b="1" dirty="0">
                <a:solidFill>
                  <a:srgbClr val="0000FF"/>
                </a:solidFill>
              </a:rPr>
              <a:t>AI</a:t>
            </a:r>
            <a:r>
              <a:rPr lang="zh-TW" altLang="en-US" sz="2200" b="1" dirty="0">
                <a:solidFill>
                  <a:srgbClr val="0000FF"/>
                </a:solidFill>
              </a:rPr>
              <a:t>團隊溝通」的</a:t>
            </a:r>
            <a:r>
              <a:rPr lang="zh-TW" altLang="en-US" sz="2200" b="1" dirty="0" smtClean="0">
                <a:solidFill>
                  <a:srgbClr val="0000FF"/>
                </a:solidFill>
              </a:rPr>
              <a:t>人</a:t>
            </a:r>
            <a:endParaRPr lang="en-US" altLang="zh-TW" sz="2200" b="1" dirty="0" smtClean="0">
              <a:solidFill>
                <a:srgbClr val="0000FF"/>
              </a:solidFill>
            </a:endParaRPr>
          </a:p>
          <a:p>
            <a:pPr algn="ctr"/>
            <a:r>
              <a:rPr lang="zh-TW" altLang="en-US" sz="2200" b="1" dirty="0">
                <a:solidFill>
                  <a:srgbClr val="0000FF"/>
                </a:solidFill>
              </a:rPr>
              <a:t>為醫院培養下一代的數位醫療與管理人才</a:t>
            </a:r>
          </a:p>
        </p:txBody>
      </p:sp>
      <p:sp>
        <p:nvSpPr>
          <p:cNvPr id="6" name="投影片編號版面配置區 2">
            <a:extLst>
              <a:ext uri="{FF2B5EF4-FFF2-40B4-BE49-F238E27FC236}">
                <a16:creationId xmlns:a16="http://schemas.microsoft.com/office/drawing/2014/main" id="{02586EEE-DCE3-42E5-B33C-BEF11191DE7D}"/>
              </a:ext>
            </a:extLst>
          </p:cNvPr>
          <p:cNvSpPr txBox="1">
            <a:spLocks/>
          </p:cNvSpPr>
          <p:nvPr/>
        </p:nvSpPr>
        <p:spPr>
          <a:xfrm>
            <a:off x="9448800" y="6499425"/>
            <a:ext cx="2743200"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43CF715-D2C6-431F-81D4-63E45645D0A2}" type="slidenum">
              <a:rPr lang="zh-TW" altLang="en-US" sz="1400" smtClean="0"/>
              <a:pPr algn="r"/>
              <a:t>6</a:t>
            </a:fld>
            <a:endParaRPr lang="zh-TW" altLang="en-US" sz="1400" dirty="0"/>
          </a:p>
        </p:txBody>
      </p:sp>
    </p:spTree>
    <p:extLst>
      <p:ext uri="{BB962C8B-B14F-4D97-AF65-F5344CB8AC3E}">
        <p14:creationId xmlns:p14="http://schemas.microsoft.com/office/powerpoint/2010/main" val="2734420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內容版面配置區 2"/>
          <p:cNvGraphicFramePr>
            <a:graphicFrameLocks/>
          </p:cNvGraphicFramePr>
          <p:nvPr>
            <p:extLst>
              <p:ext uri="{D42A27DB-BD31-4B8C-83A1-F6EECF244321}">
                <p14:modId xmlns:p14="http://schemas.microsoft.com/office/powerpoint/2010/main" val="343284256"/>
              </p:ext>
            </p:extLst>
          </p:nvPr>
        </p:nvGraphicFramePr>
        <p:xfrm>
          <a:off x="1555423" y="1755775"/>
          <a:ext cx="10065040" cy="5029200"/>
        </p:xfrm>
        <a:graphic>
          <a:graphicData uri="http://schemas.openxmlformats.org/drawingml/2006/table">
            <a:tbl>
              <a:tblPr firstRow="1" firstCol="1" bandRow="1">
                <a:tableStyleId>{3B4B98B0-60AC-42C2-AFA5-B58CD77FA1E5}</a:tableStyleId>
              </a:tblPr>
              <a:tblGrid>
                <a:gridCol w="4768375">
                  <a:extLst>
                    <a:ext uri="{9D8B030D-6E8A-4147-A177-3AD203B41FA5}">
                      <a16:colId xmlns:a16="http://schemas.microsoft.com/office/drawing/2014/main" val="445921983"/>
                    </a:ext>
                  </a:extLst>
                </a:gridCol>
                <a:gridCol w="216577">
                  <a:extLst>
                    <a:ext uri="{9D8B030D-6E8A-4147-A177-3AD203B41FA5}">
                      <a16:colId xmlns:a16="http://schemas.microsoft.com/office/drawing/2014/main" val="2251404600"/>
                    </a:ext>
                  </a:extLst>
                </a:gridCol>
                <a:gridCol w="5080088">
                  <a:extLst>
                    <a:ext uri="{9D8B030D-6E8A-4147-A177-3AD203B41FA5}">
                      <a16:colId xmlns:a16="http://schemas.microsoft.com/office/drawing/2014/main" val="1553017430"/>
                    </a:ext>
                  </a:extLst>
                </a:gridCol>
              </a:tblGrid>
              <a:tr h="219095">
                <a:tc gridSpan="2">
                  <a:txBody>
                    <a:bodyPr/>
                    <a:lstStyle/>
                    <a:p>
                      <a:pPr algn="ctr">
                        <a:lnSpc>
                          <a:spcPts val="1800"/>
                        </a:lnSpc>
                        <a:spcAft>
                          <a:spcPts val="0"/>
                        </a:spcAft>
                      </a:pPr>
                      <a:r>
                        <a:rPr lang="zh-TW" sz="1600" b="0" kern="100" dirty="0">
                          <a:effectLst/>
                        </a:rPr>
                        <a:t>課程主題</a:t>
                      </a:r>
                      <a:endParaRPr lang="zh-TW" sz="16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tc hMerge="1">
                  <a:txBody>
                    <a:bodyPr/>
                    <a:lstStyle/>
                    <a:p>
                      <a:pPr algn="ctr">
                        <a:spcAft>
                          <a:spcPts val="0"/>
                        </a:spcAft>
                      </a:pP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tc>
                  <a:txBody>
                    <a:bodyPr/>
                    <a:lstStyle/>
                    <a:p>
                      <a:pPr algn="ctr">
                        <a:lnSpc>
                          <a:spcPts val="1800"/>
                        </a:lnSpc>
                        <a:spcAft>
                          <a:spcPts val="0"/>
                        </a:spcAft>
                      </a:pPr>
                      <a:r>
                        <a:rPr lang="zh-TW" sz="1600" b="0" kern="100">
                          <a:effectLst/>
                        </a:rPr>
                        <a:t>教學方法</a:t>
                      </a:r>
                      <a:endParaRPr lang="zh-TW" sz="1600" b="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extLst>
                  <a:ext uri="{0D108BD9-81ED-4DB2-BD59-A6C34878D82A}">
                    <a16:rowId xmlns:a16="http://schemas.microsoft.com/office/drawing/2014/main" val="2493086105"/>
                  </a:ext>
                </a:extLst>
              </a:tr>
              <a:tr h="219095">
                <a:tc gridSpan="3">
                  <a:txBody>
                    <a:bodyPr/>
                    <a:lstStyle/>
                    <a:p>
                      <a:pPr algn="l">
                        <a:lnSpc>
                          <a:spcPts val="1800"/>
                        </a:lnSpc>
                        <a:spcAft>
                          <a:spcPts val="0"/>
                        </a:spcAft>
                      </a:pPr>
                      <a:r>
                        <a:rPr lang="zh-TW" sz="1600" b="0" kern="100" dirty="0">
                          <a:effectLst/>
                        </a:rPr>
                        <a:t>第</a:t>
                      </a:r>
                      <a:r>
                        <a:rPr lang="en-US" sz="1600" b="0" kern="100" dirty="0">
                          <a:effectLst/>
                        </a:rPr>
                        <a:t> 1 </a:t>
                      </a:r>
                      <a:r>
                        <a:rPr lang="zh-TW" sz="1600" b="0" kern="100" dirty="0">
                          <a:effectLst/>
                        </a:rPr>
                        <a:t>講：數位健康研究趨勢與方向</a:t>
                      </a:r>
                      <a:r>
                        <a:rPr lang="zh-TW" sz="1400" b="0" kern="100" dirty="0">
                          <a:effectLst/>
                        </a:rPr>
                        <a:t>（邱毓賢教授</a:t>
                      </a:r>
                      <a:r>
                        <a:rPr lang="en-US" sz="1400" b="0" kern="100" dirty="0">
                          <a:effectLst/>
                        </a:rPr>
                        <a:t>/</a:t>
                      </a:r>
                      <a:r>
                        <a:rPr lang="zh-TW" sz="1400" b="0" kern="100" dirty="0">
                          <a:effectLst/>
                        </a:rPr>
                        <a:t>專利、</a:t>
                      </a:r>
                      <a:r>
                        <a:rPr lang="en-US" sz="1400" b="0" kern="100" dirty="0">
                          <a:effectLst/>
                        </a:rPr>
                        <a:t>AI</a:t>
                      </a:r>
                      <a:r>
                        <a:rPr lang="zh-TW" sz="1400" b="0" kern="100" dirty="0">
                          <a:effectLst/>
                        </a:rPr>
                        <a:t>專家授課）</a:t>
                      </a:r>
                      <a:endParaRPr lang="zh-TW" sz="16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763351830"/>
                  </a:ext>
                </a:extLst>
              </a:tr>
              <a:tr h="350552">
                <a:tc>
                  <a:txBody>
                    <a:bodyPr/>
                    <a:lstStyle/>
                    <a:p>
                      <a:pPr marL="171450" indent="-171450">
                        <a:lnSpc>
                          <a:spcPts val="1800"/>
                        </a:lnSpc>
                        <a:spcAft>
                          <a:spcPts val="0"/>
                        </a:spcAft>
                        <a:buFont typeface="Arial" panose="020B0604020202020204" pitchFamily="34" charset="0"/>
                        <a:buChar char="•"/>
                      </a:pPr>
                      <a:r>
                        <a:rPr lang="zh-TW" sz="1200" b="0" kern="100" dirty="0">
                          <a:effectLst/>
                        </a:rPr>
                        <a:t>國際數位健康（</a:t>
                      </a:r>
                      <a:r>
                        <a:rPr lang="en-US" sz="1200" b="0" kern="100" dirty="0">
                          <a:effectLst/>
                        </a:rPr>
                        <a:t>Digital Health</a:t>
                      </a:r>
                      <a:r>
                        <a:rPr lang="zh-TW" sz="1200" b="0" kern="100" dirty="0">
                          <a:effectLst/>
                        </a:rPr>
                        <a:t>）發展趨勢</a:t>
                      </a:r>
                    </a:p>
                    <a:p>
                      <a:pPr marL="171450" indent="-171450">
                        <a:lnSpc>
                          <a:spcPts val="1800"/>
                        </a:lnSpc>
                        <a:spcAft>
                          <a:spcPts val="0"/>
                        </a:spcAft>
                        <a:buFont typeface="Arial" panose="020B0604020202020204" pitchFamily="34" charset="0"/>
                        <a:buChar char="•"/>
                      </a:pPr>
                      <a:r>
                        <a:rPr lang="zh-TW" sz="1200" b="0" kern="100" dirty="0">
                          <a:effectLst/>
                        </a:rPr>
                        <a:t>國內外</a:t>
                      </a:r>
                      <a:r>
                        <a:rPr lang="en-US" sz="1200" b="0" kern="100" dirty="0">
                          <a:effectLst/>
                        </a:rPr>
                        <a:t>AI</a:t>
                      </a:r>
                      <a:r>
                        <a:rPr lang="zh-TW" sz="1200" b="0" kern="100" dirty="0">
                          <a:effectLst/>
                        </a:rPr>
                        <a:t>生技醫療發展現況</a:t>
                      </a:r>
                      <a:endParaRPr lang="zh-TW" sz="12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tc gridSpan="2">
                  <a:txBody>
                    <a:bodyPr/>
                    <a:lstStyle/>
                    <a:p>
                      <a:pPr marL="171450" indent="-171450">
                        <a:lnSpc>
                          <a:spcPts val="1800"/>
                        </a:lnSpc>
                        <a:spcAft>
                          <a:spcPts val="0"/>
                        </a:spcAft>
                        <a:buFont typeface="Arial" panose="020B0604020202020204" pitchFamily="34" charset="0"/>
                        <a:buChar char="•"/>
                      </a:pPr>
                      <a:r>
                        <a:rPr lang="zh-TW" sz="1200" b="0" kern="100" dirty="0">
                          <a:effectLst/>
                        </a:rPr>
                        <a:t>案例分析：智慧醫療照護發展及應用</a:t>
                      </a:r>
                    </a:p>
                    <a:p>
                      <a:pPr marL="171450" indent="-171450">
                        <a:lnSpc>
                          <a:spcPts val="1800"/>
                        </a:lnSpc>
                        <a:spcAft>
                          <a:spcPts val="0"/>
                        </a:spcAft>
                        <a:buFont typeface="Arial" panose="020B0604020202020204" pitchFamily="34" charset="0"/>
                        <a:buChar char="•"/>
                      </a:pPr>
                      <a:r>
                        <a:rPr lang="zh-TW" sz="1200" b="0" kern="100" dirty="0">
                          <a:effectLst/>
                        </a:rPr>
                        <a:t>分組討論：目前工作場域中觀察到的數位健康應用與瓶頸</a:t>
                      </a:r>
                      <a:endParaRPr lang="zh-TW" sz="12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tc hMerge="1">
                  <a:txBody>
                    <a:bodyPr/>
                    <a:lstStyle/>
                    <a:p>
                      <a:pPr>
                        <a:spcAft>
                          <a:spcPts val="0"/>
                        </a:spcAft>
                      </a:pPr>
                      <a:r>
                        <a:rPr lang="zh-TW" sz="1200" kern="100" dirty="0">
                          <a:effectLst/>
                        </a:rPr>
                        <a:t>案例分析：智慧醫療照護發展及應用</a:t>
                      </a:r>
                    </a:p>
                    <a:p>
                      <a:pPr>
                        <a:spcAft>
                          <a:spcPts val="0"/>
                        </a:spcAft>
                      </a:pPr>
                      <a:r>
                        <a:rPr lang="zh-TW" sz="1200" kern="100" dirty="0">
                          <a:effectLst/>
                        </a:rPr>
                        <a:t>分組討論：目前工作場域中觀察到的數位健康應用與瓶頸</a:t>
                      </a:r>
                      <a:endParaRPr lang="zh-TW" sz="12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7529" marR="67529" marT="0" marB="0"/>
                </a:tc>
                <a:extLst>
                  <a:ext uri="{0D108BD9-81ED-4DB2-BD59-A6C34878D82A}">
                    <a16:rowId xmlns:a16="http://schemas.microsoft.com/office/drawing/2014/main" val="489566192"/>
                  </a:ext>
                </a:extLst>
              </a:tr>
              <a:tr h="219095">
                <a:tc gridSpan="3">
                  <a:txBody>
                    <a:bodyPr/>
                    <a:lstStyle/>
                    <a:p>
                      <a:pPr marL="0" algn="l" defTabSz="914400" rtl="0" eaLnBrk="1" latinLnBrk="0" hangingPunct="1">
                        <a:lnSpc>
                          <a:spcPts val="1800"/>
                        </a:lnSpc>
                        <a:spcAft>
                          <a:spcPts val="0"/>
                        </a:spcAft>
                      </a:pPr>
                      <a:r>
                        <a:rPr lang="zh-TW" sz="1600" b="0" kern="100" dirty="0">
                          <a:effectLst/>
                        </a:rPr>
                        <a:t>第</a:t>
                      </a:r>
                      <a:r>
                        <a:rPr lang="en-US" sz="1600" b="0" kern="100" dirty="0">
                          <a:effectLst/>
                        </a:rPr>
                        <a:t> 2 </a:t>
                      </a:r>
                      <a:r>
                        <a:rPr lang="zh-TW" sz="1600" b="0" kern="100" dirty="0">
                          <a:effectLst/>
                        </a:rPr>
                        <a:t>講：智慧醫療創新實務</a:t>
                      </a:r>
                      <a:r>
                        <a:rPr lang="zh-TW" sz="1400" b="0" kern="100" dirty="0">
                          <a:effectLst/>
                        </a:rPr>
                        <a:t>（邱毓賢教授</a:t>
                      </a:r>
                      <a:r>
                        <a:rPr lang="en-US" sz="1400" b="0" kern="100" dirty="0">
                          <a:effectLst/>
                        </a:rPr>
                        <a:t>/</a:t>
                      </a:r>
                      <a:r>
                        <a:rPr lang="zh-TW" sz="1400" b="0" kern="100" dirty="0">
                          <a:effectLst/>
                        </a:rPr>
                        <a:t>專利、</a:t>
                      </a:r>
                      <a:r>
                        <a:rPr lang="en-US" sz="1400" b="0" kern="100" dirty="0">
                          <a:effectLst/>
                        </a:rPr>
                        <a:t>AI</a:t>
                      </a:r>
                      <a:r>
                        <a:rPr lang="zh-TW" sz="1400" b="0" kern="100" dirty="0">
                          <a:effectLst/>
                        </a:rPr>
                        <a:t>專家授課）</a:t>
                      </a:r>
                      <a:endParaRPr lang="zh-TW" sz="16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712795000"/>
                  </a:ext>
                </a:extLst>
              </a:tr>
              <a:tr h="361783">
                <a:tc>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臨床需求如何轉化為創新方案</a:t>
                      </a:r>
                    </a:p>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競爭分析</a:t>
                      </a:r>
                      <a:r>
                        <a:rPr lang="en-US" sz="1200" b="0" kern="100" dirty="0">
                          <a:effectLst/>
                        </a:rPr>
                        <a:t>(</a:t>
                      </a:r>
                      <a:r>
                        <a:rPr lang="zh-TW" sz="1200" b="0" kern="100" dirty="0">
                          <a:effectLst/>
                        </a:rPr>
                        <a:t>醫療器材競品及其專利</a:t>
                      </a:r>
                      <a:r>
                        <a:rPr lang="en-US" sz="1200" b="0" kern="100" dirty="0">
                          <a:effectLst/>
                        </a:rPr>
                        <a:t>) </a:t>
                      </a:r>
                      <a:endParaRPr lang="zh-TW" sz="12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gridSpan="2">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案例分析：以軟體醫材競品及其專利分析為例</a:t>
                      </a:r>
                    </a:p>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分組討論：臨床創新提案，整合醫療</a:t>
                      </a:r>
                      <a:r>
                        <a:rPr lang="en-US" sz="1200" b="0" kern="100" dirty="0">
                          <a:effectLst/>
                        </a:rPr>
                        <a:t>x</a:t>
                      </a:r>
                      <a:r>
                        <a:rPr lang="zh-TW" sz="1200" b="0" kern="100" dirty="0">
                          <a:effectLst/>
                        </a:rPr>
                        <a:t>數據</a:t>
                      </a:r>
                      <a:r>
                        <a:rPr lang="en-US" sz="1200" b="0" kern="100" dirty="0">
                          <a:effectLst/>
                        </a:rPr>
                        <a:t>x AI x</a:t>
                      </a:r>
                      <a:r>
                        <a:rPr lang="zh-TW" sz="1200" b="0" kern="100" dirty="0">
                          <a:effectLst/>
                        </a:rPr>
                        <a:t>管理，以</a:t>
                      </a:r>
                      <a:r>
                        <a:rPr lang="en-US" sz="1200" b="0" kern="100" dirty="0">
                          <a:effectLst/>
                        </a:rPr>
                        <a:t>NICE</a:t>
                      </a:r>
                      <a:r>
                        <a:rPr lang="zh-TW" sz="1200" b="0" kern="100" dirty="0">
                          <a:effectLst/>
                        </a:rPr>
                        <a:t>簡報呈現</a:t>
                      </a:r>
                      <a:endParaRPr lang="zh-TW" sz="12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pPr marL="0" algn="l" defTabSz="914400" rtl="0" eaLnBrk="1" latinLnBrk="0" hangingPunct="1">
                        <a:spcAft>
                          <a:spcPts val="0"/>
                        </a:spcAft>
                      </a:pPr>
                      <a:r>
                        <a:rPr lang="zh-TW" sz="1200" kern="100" dirty="0">
                          <a:effectLst/>
                        </a:rPr>
                        <a:t>案例分析：以軟體醫材競品及其專利分析為例</a:t>
                      </a:r>
                    </a:p>
                    <a:p>
                      <a:pPr marL="0" indent="-786130" algn="l" defTabSz="914400" rtl="0" eaLnBrk="1" latinLnBrk="0" hangingPunct="1">
                        <a:spcAft>
                          <a:spcPts val="0"/>
                        </a:spcAft>
                      </a:pPr>
                      <a:r>
                        <a:rPr lang="zh-TW" sz="1200" kern="100" dirty="0">
                          <a:effectLst/>
                        </a:rPr>
                        <a:t>分組討論：提出一項臨床創新提案，整合醫療</a:t>
                      </a:r>
                      <a:r>
                        <a:rPr lang="en-US" sz="1200" kern="100" dirty="0">
                          <a:effectLst/>
                        </a:rPr>
                        <a:t>x</a:t>
                      </a:r>
                      <a:r>
                        <a:rPr lang="zh-TW" sz="1200" kern="100" dirty="0">
                          <a:effectLst/>
                        </a:rPr>
                        <a:t>數據</a:t>
                      </a:r>
                      <a:r>
                        <a:rPr lang="en-US" sz="1200" kern="100" dirty="0">
                          <a:effectLst/>
                        </a:rPr>
                        <a:t>x AI x</a:t>
                      </a:r>
                      <a:r>
                        <a:rPr lang="zh-TW" sz="1200" kern="100" dirty="0">
                          <a:effectLst/>
                        </a:rPr>
                        <a:t>管理，以</a:t>
                      </a:r>
                      <a:r>
                        <a:rPr lang="en-US" sz="1200" kern="100" dirty="0">
                          <a:effectLst/>
                        </a:rPr>
                        <a:t>NICE</a:t>
                      </a:r>
                      <a:r>
                        <a:rPr lang="zh-TW" sz="1200" kern="100" dirty="0">
                          <a:effectLst/>
                        </a:rPr>
                        <a:t>簡報呈現</a:t>
                      </a:r>
                      <a:endParaRPr lang="zh-TW" sz="120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extLst>
                  <a:ext uri="{0D108BD9-81ED-4DB2-BD59-A6C34878D82A}">
                    <a16:rowId xmlns:a16="http://schemas.microsoft.com/office/drawing/2014/main" val="1706963259"/>
                  </a:ext>
                </a:extLst>
              </a:tr>
              <a:tr h="219095">
                <a:tc gridSpan="3">
                  <a:txBody>
                    <a:bodyPr/>
                    <a:lstStyle/>
                    <a:p>
                      <a:pPr marL="0" algn="l" defTabSz="914400" rtl="0" eaLnBrk="1" latinLnBrk="0" hangingPunct="1">
                        <a:lnSpc>
                          <a:spcPts val="1800"/>
                        </a:lnSpc>
                        <a:spcAft>
                          <a:spcPts val="0"/>
                        </a:spcAft>
                      </a:pPr>
                      <a:r>
                        <a:rPr lang="zh-TW" sz="1600" b="0" kern="100" dirty="0">
                          <a:effectLst/>
                        </a:rPr>
                        <a:t>第</a:t>
                      </a:r>
                      <a:r>
                        <a:rPr lang="en-US" sz="1600" b="0" kern="100" dirty="0">
                          <a:effectLst/>
                        </a:rPr>
                        <a:t> 3 </a:t>
                      </a:r>
                      <a:r>
                        <a:rPr lang="zh-TW" sz="1600" b="0" kern="100" dirty="0">
                          <a:effectLst/>
                        </a:rPr>
                        <a:t>講：資料科學在生技醫療領域的應用</a:t>
                      </a:r>
                      <a:r>
                        <a:rPr lang="zh-TW" sz="1400" b="0" kern="100" dirty="0">
                          <a:effectLst/>
                        </a:rPr>
                        <a:t>（翁世峰教授</a:t>
                      </a:r>
                      <a:r>
                        <a:rPr lang="en-US" sz="1400" b="0" kern="100" dirty="0">
                          <a:effectLst/>
                        </a:rPr>
                        <a:t>/</a:t>
                      </a:r>
                      <a:r>
                        <a:rPr lang="zh-TW" sz="1400" b="0" kern="100" dirty="0">
                          <a:effectLst/>
                        </a:rPr>
                        <a:t>資料科學專家授課）</a:t>
                      </a:r>
                      <a:endParaRPr lang="zh-TW" sz="16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841875695"/>
                  </a:ext>
                </a:extLst>
              </a:tr>
              <a:tr h="525829">
                <a:tc>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了解 </a:t>
                      </a:r>
                      <a:r>
                        <a:rPr lang="en-US" altLang="zh-TW" sz="1200" b="0" kern="100" dirty="0">
                          <a:effectLst/>
                        </a:rPr>
                        <a:t>Power BI </a:t>
                      </a:r>
                      <a:r>
                        <a:rPr lang="zh-TW" altLang="en-US" sz="1200" b="0" kern="100" dirty="0">
                          <a:effectLst/>
                        </a:rPr>
                        <a:t>在醫療資料分析與視覺化的應用價值</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醫療大數據來源（我國資料科學中心與它國資料介紹）</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能將多元資料整合並進行探索式分析並清理資料</a:t>
                      </a:r>
                      <a:endParaRPr lang="zh-TW" altLang="en-US" sz="12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gridSpan="2">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建立互動式儀表板，作為醫療決策與公共衛生研究的輔助工具</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實作導引</a:t>
                      </a:r>
                      <a:r>
                        <a:rPr lang="en-US" altLang="zh-TW" sz="1200" b="0" kern="100" dirty="0">
                          <a:effectLst/>
                        </a:rPr>
                        <a:t>: </a:t>
                      </a:r>
                      <a:r>
                        <a:rPr lang="zh-TW" altLang="en-US" sz="1200" b="0" kern="100" dirty="0">
                          <a:effectLst/>
                        </a:rPr>
                        <a:t>醫療數據儀表板（登革熱熱點地圖、死因趨勢分析）</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分組討論：自己單位或是公開醫藥衛生資料分析討論</a:t>
                      </a:r>
                      <a:endParaRPr lang="zh-TW" altLang="en-US" sz="12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pPr marL="0" algn="l" defTabSz="914400" rtl="0" eaLnBrk="1" latinLnBrk="0" hangingPunct="1">
                        <a:spcAft>
                          <a:spcPts val="0"/>
                        </a:spcAft>
                      </a:pPr>
                      <a:r>
                        <a:rPr lang="zh-TW" altLang="en-US" sz="1200" kern="100" dirty="0">
                          <a:effectLst/>
                        </a:rPr>
                        <a:t>建立互動式儀表板，作為醫療決策與公共衛生研究的輔助工具</a:t>
                      </a:r>
                    </a:p>
                    <a:p>
                      <a:pPr marL="0" algn="l" defTabSz="914400" rtl="0" eaLnBrk="1" latinLnBrk="0" hangingPunct="1">
                        <a:spcAft>
                          <a:spcPts val="0"/>
                        </a:spcAft>
                      </a:pPr>
                      <a:r>
                        <a:rPr lang="zh-TW" altLang="en-US" sz="1200" kern="100" dirty="0">
                          <a:effectLst/>
                        </a:rPr>
                        <a:t>實作導引</a:t>
                      </a:r>
                      <a:r>
                        <a:rPr lang="en-US" altLang="zh-TW" sz="1200" kern="100" dirty="0">
                          <a:effectLst/>
                        </a:rPr>
                        <a:t>: </a:t>
                      </a:r>
                      <a:r>
                        <a:rPr lang="zh-TW" altLang="en-US" sz="1200" kern="100" dirty="0">
                          <a:effectLst/>
                        </a:rPr>
                        <a:t>醫療數據儀表板（登革熱熱點地圖、死因趨勢分析）</a:t>
                      </a:r>
                    </a:p>
                    <a:p>
                      <a:pPr marL="0" algn="l" defTabSz="914400" rtl="0" eaLnBrk="1" latinLnBrk="0" hangingPunct="1">
                        <a:spcAft>
                          <a:spcPts val="0"/>
                        </a:spcAft>
                      </a:pPr>
                      <a:r>
                        <a:rPr lang="zh-TW" altLang="en-US" sz="1200" kern="100" dirty="0">
                          <a:effectLst/>
                        </a:rPr>
                        <a:t>分組討論：自己單位或是公開醫藥衛生資料分析討論</a:t>
                      </a:r>
                      <a:endParaRPr lang="zh-TW" altLang="en-US" sz="120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extLst>
                  <a:ext uri="{0D108BD9-81ED-4DB2-BD59-A6C34878D82A}">
                    <a16:rowId xmlns:a16="http://schemas.microsoft.com/office/drawing/2014/main" val="250022913"/>
                  </a:ext>
                </a:extLst>
              </a:tr>
              <a:tr h="219095">
                <a:tc gridSpan="3">
                  <a:txBody>
                    <a:bodyPr/>
                    <a:lstStyle/>
                    <a:p>
                      <a:pPr marL="0" algn="l" defTabSz="914400" rtl="0" eaLnBrk="1" latinLnBrk="0" hangingPunct="1">
                        <a:lnSpc>
                          <a:spcPts val="1800"/>
                        </a:lnSpc>
                        <a:spcAft>
                          <a:spcPts val="0"/>
                        </a:spcAft>
                      </a:pPr>
                      <a:r>
                        <a:rPr lang="zh-TW" altLang="en-US" sz="1600" b="0" kern="100" dirty="0">
                          <a:effectLst/>
                        </a:rPr>
                        <a:t>第 </a:t>
                      </a:r>
                      <a:r>
                        <a:rPr lang="en-US" altLang="zh-TW" sz="1600" b="0" kern="100" dirty="0">
                          <a:effectLst/>
                        </a:rPr>
                        <a:t>4 </a:t>
                      </a:r>
                      <a:r>
                        <a:rPr lang="zh-TW" altLang="en-US" sz="1600" b="0" kern="100" dirty="0">
                          <a:effectLst/>
                        </a:rPr>
                        <a:t>講：</a:t>
                      </a:r>
                      <a:r>
                        <a:rPr lang="en-US" altLang="zh-TW" sz="1600" b="0" kern="100" dirty="0">
                          <a:effectLst/>
                        </a:rPr>
                        <a:t>AI</a:t>
                      </a:r>
                      <a:r>
                        <a:rPr lang="zh-TW" altLang="en-US" sz="1600" b="0" kern="100" dirty="0">
                          <a:effectLst/>
                        </a:rPr>
                        <a:t>前世今生與醫學資訊辨識</a:t>
                      </a:r>
                      <a:r>
                        <a:rPr lang="zh-TW" altLang="en-US" sz="1400" b="0" kern="100" dirty="0">
                          <a:effectLst/>
                        </a:rPr>
                        <a:t>（廖漢君</a:t>
                      </a:r>
                      <a:r>
                        <a:rPr lang="en-US" altLang="zh-TW" sz="1400" b="0" kern="100" dirty="0">
                          <a:effectLst/>
                        </a:rPr>
                        <a:t>&amp;</a:t>
                      </a:r>
                      <a:r>
                        <a:rPr lang="zh-TW" altLang="en-US" sz="1400" b="0" kern="100" dirty="0">
                          <a:effectLst/>
                        </a:rPr>
                        <a:t>陳以德教授</a:t>
                      </a:r>
                      <a:r>
                        <a:rPr lang="en-US" altLang="zh-TW" sz="1400" b="0" kern="100" dirty="0">
                          <a:effectLst/>
                        </a:rPr>
                        <a:t>/AI</a:t>
                      </a:r>
                      <a:r>
                        <a:rPr lang="zh-TW" altLang="en-US" sz="1400" b="0" kern="100" dirty="0">
                          <a:effectLst/>
                        </a:rPr>
                        <a:t>專家授課）</a:t>
                      </a:r>
                      <a:endParaRPr lang="zh-TW" sz="16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218205753"/>
                  </a:ext>
                </a:extLst>
              </a:tr>
              <a:tr h="499745">
                <a:tc>
                  <a:txBody>
                    <a:bodyPr/>
                    <a:lstStyle/>
                    <a:p>
                      <a:pPr marL="171450" indent="-171450">
                        <a:lnSpc>
                          <a:spcPts val="1800"/>
                        </a:lnSpc>
                        <a:buFont typeface="Arial" panose="020B0604020202020204" pitchFamily="34" charset="0"/>
                        <a:buChar char="•"/>
                      </a:pPr>
                      <a:r>
                        <a:rPr lang="en-US" altLang="zh-TW" sz="1200" b="0" kern="100" dirty="0">
                          <a:solidFill>
                            <a:schemeClr val="tx1"/>
                          </a:solidFill>
                          <a:effectLst/>
                          <a:latin typeface="+mn-lt"/>
                          <a:ea typeface="+mn-ea"/>
                          <a:cs typeface="+mn-cs"/>
                        </a:rPr>
                        <a:t>AI </a:t>
                      </a:r>
                      <a:r>
                        <a:rPr lang="zh-HK" altLang="zh-TW" sz="1200" b="0" kern="100" dirty="0">
                          <a:solidFill>
                            <a:schemeClr val="tx1"/>
                          </a:solidFill>
                          <a:effectLst/>
                          <a:latin typeface="+mn-lt"/>
                          <a:ea typeface="+mn-ea"/>
                          <a:cs typeface="+mn-cs"/>
                        </a:rPr>
                        <a:t>前世今生</a:t>
                      </a:r>
                      <a:r>
                        <a:rPr lang="en-US" altLang="zh-TW" sz="1200" b="0" kern="100" dirty="0">
                          <a:solidFill>
                            <a:schemeClr val="tx1"/>
                          </a:solidFill>
                          <a:effectLst/>
                          <a:latin typeface="+mn-lt"/>
                          <a:ea typeface="+mn-ea"/>
                          <a:cs typeface="+mn-cs"/>
                        </a:rPr>
                        <a:t>(NN, CNN, RNN, LSTM, GRU, Transformer, GAN)</a:t>
                      </a:r>
                      <a:endParaRPr lang="zh-TW" altLang="zh-TW" sz="1200" b="0" kern="100" dirty="0">
                        <a:solidFill>
                          <a:schemeClr val="tx1"/>
                        </a:solidFill>
                        <a:effectLst/>
                        <a:latin typeface="+mn-lt"/>
                        <a:ea typeface="+mn-ea"/>
                        <a:cs typeface="+mn-cs"/>
                      </a:endParaRPr>
                    </a:p>
                    <a:p>
                      <a:pPr marL="171450" indent="-171450">
                        <a:lnSpc>
                          <a:spcPts val="1800"/>
                        </a:lnSpc>
                        <a:buFont typeface="Arial" panose="020B0604020202020204" pitchFamily="34" charset="0"/>
                        <a:buChar char="•"/>
                      </a:pPr>
                      <a:r>
                        <a:rPr lang="en-US" altLang="zh-TW" sz="1200" b="0" kern="100" dirty="0">
                          <a:solidFill>
                            <a:schemeClr val="tx1"/>
                          </a:solidFill>
                          <a:effectLst/>
                          <a:latin typeface="+mn-lt"/>
                          <a:ea typeface="+mn-ea"/>
                          <a:cs typeface="+mn-cs"/>
                        </a:rPr>
                        <a:t>Orange3 AI</a:t>
                      </a:r>
                      <a:r>
                        <a:rPr lang="zh-TW" altLang="zh-TW" sz="1200" b="0" kern="100" dirty="0">
                          <a:solidFill>
                            <a:schemeClr val="tx1"/>
                          </a:solidFill>
                          <a:effectLst/>
                          <a:latin typeface="+mn-lt"/>
                          <a:ea typeface="+mn-ea"/>
                          <a:cs typeface="+mn-cs"/>
                        </a:rPr>
                        <a:t>系統應用實務</a:t>
                      </a:r>
                    </a:p>
                    <a:p>
                      <a:pPr marL="171450" indent="-171450">
                        <a:lnSpc>
                          <a:spcPts val="1800"/>
                        </a:lnSpc>
                        <a:buFont typeface="Arial" panose="020B0604020202020204" pitchFamily="34" charset="0"/>
                        <a:buChar char="•"/>
                      </a:pPr>
                      <a:r>
                        <a:rPr lang="en-US" altLang="zh-TW" sz="1200" b="0" kern="100" dirty="0">
                          <a:solidFill>
                            <a:schemeClr val="tx1"/>
                          </a:solidFill>
                          <a:effectLst/>
                          <a:latin typeface="+mn-lt"/>
                          <a:ea typeface="+mn-ea"/>
                          <a:cs typeface="+mn-cs"/>
                        </a:rPr>
                        <a:t>AI</a:t>
                      </a:r>
                      <a:r>
                        <a:rPr lang="zh-TW" altLang="zh-TW" sz="1200" b="0" kern="100" dirty="0">
                          <a:solidFill>
                            <a:schemeClr val="tx1"/>
                          </a:solidFill>
                          <a:effectLst/>
                          <a:latin typeface="+mn-lt"/>
                          <a:ea typeface="+mn-ea"/>
                          <a:cs typeface="+mn-cs"/>
                        </a:rPr>
                        <a:t>醫學影像辨識模型訓練與預測實作</a:t>
                      </a:r>
                      <a:endParaRPr lang="zh-TW" altLang="en-US" sz="1200" b="0" kern="100" dirty="0">
                        <a:solidFill>
                          <a:schemeClr val="tx1"/>
                        </a:solidFill>
                        <a:effectLst/>
                        <a:latin typeface="+mn-lt"/>
                        <a:ea typeface="+mn-ea"/>
                        <a:cs typeface="+mn-cs"/>
                      </a:endParaRPr>
                    </a:p>
                  </a:txBody>
                  <a:tcPr marL="67529" marR="67529" marT="0" marB="0"/>
                </a:tc>
                <a:tc gridSpan="2">
                  <a:txBody>
                    <a:bodyPr/>
                    <a:lstStyle/>
                    <a:p>
                      <a:pPr marL="285750" indent="-285750">
                        <a:lnSpc>
                          <a:spcPts val="1800"/>
                        </a:lnSpc>
                        <a:buFont typeface="Arial" panose="020B0604020202020204" pitchFamily="34" charset="0"/>
                        <a:buChar char="•"/>
                      </a:pPr>
                      <a:r>
                        <a:rPr lang="zh-TW" altLang="zh-TW" sz="1200" b="0" kern="1200" dirty="0">
                          <a:effectLst/>
                        </a:rPr>
                        <a:t>實作：</a:t>
                      </a:r>
                      <a:r>
                        <a:rPr lang="en-US" altLang="zh-TW" sz="1200" b="0" kern="1200" dirty="0">
                          <a:effectLst/>
                        </a:rPr>
                        <a:t>Orange3</a:t>
                      </a:r>
                      <a:r>
                        <a:rPr lang="zh-TW" altLang="zh-TW" sz="1200" b="0" kern="1200" dirty="0">
                          <a:effectLst/>
                        </a:rPr>
                        <a:t>系統設定、</a:t>
                      </a:r>
                      <a:r>
                        <a:rPr lang="en-US" altLang="zh-TW" sz="1200" b="0" kern="1200" dirty="0">
                          <a:effectLst/>
                        </a:rPr>
                        <a:t>AI</a:t>
                      </a:r>
                      <a:r>
                        <a:rPr lang="zh-TW" altLang="zh-TW" sz="1200" b="0" kern="1200" dirty="0">
                          <a:effectLst/>
                        </a:rPr>
                        <a:t>模型介紹、資料分析流程設計</a:t>
                      </a:r>
                    </a:p>
                    <a:p>
                      <a:pPr marL="285750" indent="-285750">
                        <a:lnSpc>
                          <a:spcPts val="1800"/>
                        </a:lnSpc>
                        <a:buFont typeface="Arial" panose="020B0604020202020204" pitchFamily="34" charset="0"/>
                        <a:buChar char="•"/>
                      </a:pPr>
                      <a:r>
                        <a:rPr lang="zh-TW" altLang="zh-TW" sz="1200" b="0" kern="1200" dirty="0">
                          <a:effectLst/>
                        </a:rPr>
                        <a:t>操作</a:t>
                      </a:r>
                      <a:r>
                        <a:rPr lang="en-US" altLang="zh-TW" sz="1200" b="0" kern="1200" dirty="0">
                          <a:effectLst/>
                        </a:rPr>
                        <a:t>Orange3 AI</a:t>
                      </a:r>
                      <a:r>
                        <a:rPr lang="zh-TW" altLang="zh-TW" sz="1200" b="0" kern="1200" dirty="0">
                          <a:effectLst/>
                        </a:rPr>
                        <a:t>系統進行醫學影像辨識模型建置</a:t>
                      </a:r>
                    </a:p>
                    <a:p>
                      <a:pPr marL="285750" indent="-285750">
                        <a:lnSpc>
                          <a:spcPts val="1800"/>
                        </a:lnSpc>
                        <a:buFont typeface="Arial" panose="020B0604020202020204" pitchFamily="34" charset="0"/>
                        <a:buChar char="•"/>
                      </a:pPr>
                      <a:r>
                        <a:rPr lang="zh-HK" altLang="zh-TW" sz="1200" b="0" kern="1200" dirty="0">
                          <a:effectLst/>
                        </a:rPr>
                        <a:t>以</a:t>
                      </a:r>
                      <a:r>
                        <a:rPr lang="en-US" altLang="zh-TW" sz="1200" b="0" kern="1200" dirty="0">
                          <a:effectLst/>
                        </a:rPr>
                        <a:t>3000</a:t>
                      </a:r>
                      <a:r>
                        <a:rPr lang="zh-HK" altLang="zh-TW" sz="1200" b="0" kern="1200" dirty="0">
                          <a:effectLst/>
                        </a:rPr>
                        <a:t>張</a:t>
                      </a:r>
                      <a:r>
                        <a:rPr lang="zh-TW" altLang="zh-TW" sz="1200" b="0" kern="1200" dirty="0">
                          <a:effectLst/>
                        </a:rPr>
                        <a:t>肺部</a:t>
                      </a:r>
                      <a:r>
                        <a:rPr lang="en-US" altLang="zh-TW" sz="1200" b="0" kern="1200" dirty="0">
                          <a:effectLst/>
                        </a:rPr>
                        <a:t>X</a:t>
                      </a:r>
                      <a:r>
                        <a:rPr lang="zh-TW" altLang="zh-TW" sz="1200" b="0" kern="1200" dirty="0">
                          <a:effectLst/>
                        </a:rPr>
                        <a:t>光片圖像</a:t>
                      </a:r>
                      <a:r>
                        <a:rPr lang="zh-HK" altLang="zh-TW" sz="1200" b="0" kern="1200" dirty="0">
                          <a:effectLst/>
                        </a:rPr>
                        <a:t>為例</a:t>
                      </a:r>
                      <a:endParaRPr lang="zh-TW" altLang="en-US" sz="1100" b="0" kern="100" dirty="0">
                        <a:solidFill>
                          <a:schemeClr val="tx1"/>
                        </a:solidFill>
                        <a:effectLst/>
                        <a:latin typeface="+mn-lt"/>
                        <a:ea typeface="+mn-ea"/>
                        <a:cs typeface="+mn-cs"/>
                      </a:endParaRPr>
                    </a:p>
                  </a:txBody>
                  <a:tcPr marL="67529" marR="67529" marT="0" marB="0"/>
                </a:tc>
                <a:tc hMerge="1">
                  <a:txBody>
                    <a:bodyPr/>
                    <a:lstStyle/>
                    <a:p>
                      <a:r>
                        <a:rPr lang="zh-TW" altLang="zh-TW" sz="1400" kern="1200" dirty="0">
                          <a:effectLst/>
                        </a:rPr>
                        <a:t>實作：</a:t>
                      </a:r>
                      <a:r>
                        <a:rPr lang="en-US" altLang="zh-TW" sz="1400" kern="1200" dirty="0">
                          <a:effectLst/>
                        </a:rPr>
                        <a:t>Orange3</a:t>
                      </a:r>
                      <a:r>
                        <a:rPr lang="zh-TW" altLang="zh-TW" sz="1400" kern="1200" dirty="0">
                          <a:effectLst/>
                        </a:rPr>
                        <a:t>系統設定、</a:t>
                      </a:r>
                      <a:r>
                        <a:rPr lang="en-US" altLang="zh-TW" sz="1400" kern="1200" dirty="0">
                          <a:effectLst/>
                        </a:rPr>
                        <a:t>AI</a:t>
                      </a:r>
                      <a:r>
                        <a:rPr lang="zh-TW" altLang="zh-TW" sz="1400" kern="1200" dirty="0">
                          <a:effectLst/>
                        </a:rPr>
                        <a:t>模型介紹、資料分析流程設計</a:t>
                      </a:r>
                    </a:p>
                    <a:p>
                      <a:r>
                        <a:rPr lang="zh-TW" altLang="zh-TW" sz="1400" kern="1200" dirty="0">
                          <a:effectLst/>
                        </a:rPr>
                        <a:t>操作</a:t>
                      </a:r>
                      <a:r>
                        <a:rPr lang="en-US" altLang="zh-TW" sz="1400" kern="1200" dirty="0">
                          <a:effectLst/>
                        </a:rPr>
                        <a:t>Orange3 AI</a:t>
                      </a:r>
                      <a:r>
                        <a:rPr lang="zh-TW" altLang="zh-TW" sz="1400" kern="1200" dirty="0">
                          <a:effectLst/>
                        </a:rPr>
                        <a:t>系統進行醫學影像辨識模型建置</a:t>
                      </a:r>
                    </a:p>
                    <a:p>
                      <a:r>
                        <a:rPr lang="zh-HK" altLang="zh-TW" sz="1400" kern="1200" dirty="0">
                          <a:effectLst/>
                        </a:rPr>
                        <a:t>以</a:t>
                      </a:r>
                      <a:r>
                        <a:rPr lang="en-US" altLang="zh-TW" sz="1400" kern="1200" dirty="0">
                          <a:effectLst/>
                        </a:rPr>
                        <a:t>3000</a:t>
                      </a:r>
                      <a:r>
                        <a:rPr lang="zh-HK" altLang="zh-TW" sz="1400" kern="1200" dirty="0">
                          <a:effectLst/>
                        </a:rPr>
                        <a:t>張</a:t>
                      </a:r>
                      <a:r>
                        <a:rPr lang="zh-TW" altLang="zh-TW" sz="1400" kern="1200" dirty="0">
                          <a:effectLst/>
                        </a:rPr>
                        <a:t>肺部</a:t>
                      </a:r>
                      <a:r>
                        <a:rPr lang="en-US" altLang="zh-TW" sz="1400" kern="1200" dirty="0">
                          <a:effectLst/>
                        </a:rPr>
                        <a:t>X</a:t>
                      </a:r>
                      <a:r>
                        <a:rPr lang="zh-TW" altLang="zh-TW" sz="1400" kern="1200" dirty="0">
                          <a:effectLst/>
                        </a:rPr>
                        <a:t>光片圖像</a:t>
                      </a:r>
                      <a:r>
                        <a:rPr lang="zh-HK" altLang="zh-TW" sz="1400" kern="1200" dirty="0">
                          <a:effectLst/>
                        </a:rPr>
                        <a:t>為例</a:t>
                      </a:r>
                      <a:endParaRPr lang="zh-TW" sz="120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extLst>
                  <a:ext uri="{0D108BD9-81ED-4DB2-BD59-A6C34878D82A}">
                    <a16:rowId xmlns:a16="http://schemas.microsoft.com/office/drawing/2014/main" val="290228380"/>
                  </a:ext>
                </a:extLst>
              </a:tr>
              <a:tr h="219095">
                <a:tc gridSpan="3">
                  <a:txBody>
                    <a:bodyPr/>
                    <a:lstStyle/>
                    <a:p>
                      <a:pPr marL="0" algn="l" defTabSz="914400" rtl="0" eaLnBrk="1" latinLnBrk="0" hangingPunct="1">
                        <a:lnSpc>
                          <a:spcPts val="1800"/>
                        </a:lnSpc>
                        <a:spcAft>
                          <a:spcPts val="0"/>
                        </a:spcAft>
                      </a:pPr>
                      <a:r>
                        <a:rPr lang="zh-TW" sz="1600" b="0" kern="100" dirty="0">
                          <a:effectLst/>
                        </a:rPr>
                        <a:t>第</a:t>
                      </a:r>
                      <a:r>
                        <a:rPr lang="en-US" sz="1600" b="0" kern="100" dirty="0">
                          <a:effectLst/>
                        </a:rPr>
                        <a:t> 5 </a:t>
                      </a:r>
                      <a:r>
                        <a:rPr lang="zh-TW" sz="1600" b="0" kern="100" dirty="0">
                          <a:effectLst/>
                        </a:rPr>
                        <a:t>講：醫療資訊安全法規與醫院評鑑</a:t>
                      </a:r>
                      <a:r>
                        <a:rPr lang="zh-TW" sz="1400" b="0" kern="100" dirty="0">
                          <a:effectLst/>
                        </a:rPr>
                        <a:t>（陳以德教授</a:t>
                      </a:r>
                      <a:r>
                        <a:rPr lang="en-US" sz="1400" b="0" kern="100" dirty="0">
                          <a:effectLst/>
                        </a:rPr>
                        <a:t>/</a:t>
                      </a:r>
                      <a:r>
                        <a:rPr lang="zh-TW" sz="1400" b="0" kern="100" dirty="0">
                          <a:effectLst/>
                        </a:rPr>
                        <a:t>資安專家授課）</a:t>
                      </a:r>
                      <a:endParaRPr lang="zh-TW" sz="16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683093321"/>
                  </a:ext>
                </a:extLst>
              </a:tr>
              <a:tr h="525829">
                <a:tc>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醫療資安風險</a:t>
                      </a:r>
                      <a:r>
                        <a:rPr lang="en-US" altLang="zh-TW" sz="1200" b="0" kern="100" dirty="0">
                          <a:effectLst/>
                        </a:rPr>
                        <a:t>, </a:t>
                      </a:r>
                      <a:r>
                        <a:rPr lang="zh-TW" altLang="en-US" sz="1200" b="0" kern="100" dirty="0">
                          <a:effectLst/>
                        </a:rPr>
                        <a:t>重大入侵事件</a:t>
                      </a:r>
                      <a:r>
                        <a:rPr lang="en-US" altLang="zh-TW" sz="1200" b="0" kern="100" dirty="0">
                          <a:effectLst/>
                        </a:rPr>
                        <a:t>, </a:t>
                      </a:r>
                      <a:r>
                        <a:rPr lang="zh-TW" altLang="en-US" sz="1200" b="0" kern="100" dirty="0">
                          <a:effectLst/>
                        </a:rPr>
                        <a:t>常見防禦架構</a:t>
                      </a:r>
                      <a:r>
                        <a:rPr lang="en-US" altLang="zh-TW" sz="1200" b="0" kern="100" dirty="0">
                          <a:effectLst/>
                        </a:rPr>
                        <a:t>(</a:t>
                      </a:r>
                      <a:r>
                        <a:rPr lang="zh-TW" altLang="en-US" sz="1200" b="0" kern="100" dirty="0">
                          <a:effectLst/>
                        </a:rPr>
                        <a:t>端點安全、入侵偵測</a:t>
                      </a:r>
                      <a:r>
                        <a:rPr lang="en-US" altLang="zh-TW" sz="1200" b="0" kern="100" dirty="0">
                          <a:effectLst/>
                        </a:rPr>
                        <a:t>)</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台灣醫療法規概覽（個資、病歷管理、電子簽章、通訊診察法等）</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國際法規比較</a:t>
                      </a:r>
                      <a:r>
                        <a:rPr lang="en-US" altLang="zh-TW" sz="1200" b="0" kern="100" dirty="0">
                          <a:effectLst/>
                        </a:rPr>
                        <a:t>(GDPR,HIPAA,DORA,ISO 27001,1348, NIST</a:t>
                      </a:r>
                      <a:r>
                        <a:rPr lang="zh-TW" altLang="en-US" sz="1200" b="0" kern="100" dirty="0">
                          <a:effectLst/>
                        </a:rPr>
                        <a:t>系列等</a:t>
                      </a:r>
                      <a:r>
                        <a:rPr lang="en-US" altLang="zh-TW" sz="1200" b="0" kern="100" dirty="0">
                          <a:effectLst/>
                        </a:rPr>
                        <a:t>)</a:t>
                      </a:r>
                      <a:endParaRPr lang="en-US" altLang="zh-TW" sz="12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gridSpan="2">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實作練習：個資風險模擬演練</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資安自評清單填寫演練（分組作業）</a:t>
                      </a:r>
                    </a:p>
                    <a:p>
                      <a:pPr marL="171450" indent="-171450" algn="l" defTabSz="914400" rtl="0" eaLnBrk="1" latinLnBrk="0" hangingPunct="1">
                        <a:lnSpc>
                          <a:spcPts val="1800"/>
                        </a:lnSpc>
                        <a:spcAft>
                          <a:spcPts val="0"/>
                        </a:spcAft>
                        <a:buFont typeface="Arial" panose="020B0604020202020204" pitchFamily="34" charset="0"/>
                        <a:buChar char="•"/>
                      </a:pPr>
                      <a:r>
                        <a:rPr lang="zh-TW" altLang="en-US" sz="1200" b="0" kern="100" dirty="0">
                          <a:effectLst/>
                        </a:rPr>
                        <a:t>資安在醫院評鑑與認證中的角色（</a:t>
                      </a:r>
                      <a:r>
                        <a:rPr lang="en-US" altLang="zh-TW" sz="1200" b="0" kern="100" dirty="0">
                          <a:effectLst/>
                        </a:rPr>
                        <a:t>JCI</a:t>
                      </a:r>
                      <a:r>
                        <a:rPr lang="zh-TW" altLang="en-US" sz="1200" b="0" kern="100" dirty="0">
                          <a:effectLst/>
                        </a:rPr>
                        <a:t>、</a:t>
                      </a:r>
                      <a:r>
                        <a:rPr lang="en-US" altLang="zh-TW" sz="1200" b="0" kern="100" dirty="0">
                          <a:effectLst/>
                        </a:rPr>
                        <a:t>HIMSS</a:t>
                      </a:r>
                      <a:r>
                        <a:rPr lang="zh-TW" altLang="en-US" sz="1200" b="0" kern="100" dirty="0">
                          <a:effectLst/>
                        </a:rPr>
                        <a:t>、健保署資安評比）</a:t>
                      </a:r>
                      <a:endParaRPr lang="zh-TW" altLang="en-US" b="0" dirty="0"/>
                    </a:p>
                  </a:txBody>
                  <a:tcPr marL="67529" marR="67529" marT="0" marB="0"/>
                </a:tc>
                <a:tc hMerge="1">
                  <a:txBody>
                    <a:bodyPr/>
                    <a:lstStyle/>
                    <a:p>
                      <a:pPr marL="0" algn="l" defTabSz="914400" rtl="0" eaLnBrk="1" latinLnBrk="0" hangingPunct="1">
                        <a:spcAft>
                          <a:spcPts val="0"/>
                        </a:spcAft>
                      </a:pPr>
                      <a:endParaRPr lang="zh-TW" sz="160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extLst>
                  <a:ext uri="{0D108BD9-81ED-4DB2-BD59-A6C34878D82A}">
                    <a16:rowId xmlns:a16="http://schemas.microsoft.com/office/drawing/2014/main" val="2798722777"/>
                  </a:ext>
                </a:extLst>
              </a:tr>
              <a:tr h="219095">
                <a:tc gridSpan="3">
                  <a:txBody>
                    <a:bodyPr/>
                    <a:lstStyle/>
                    <a:p>
                      <a:pPr marL="0" algn="l" defTabSz="914400" rtl="0" eaLnBrk="1" latinLnBrk="0" hangingPunct="1">
                        <a:lnSpc>
                          <a:spcPts val="1800"/>
                        </a:lnSpc>
                        <a:spcAft>
                          <a:spcPts val="0"/>
                        </a:spcAft>
                      </a:pPr>
                      <a:r>
                        <a:rPr lang="zh-TW" sz="1600" b="0" kern="100" dirty="0">
                          <a:effectLst/>
                        </a:rPr>
                        <a:t>第</a:t>
                      </a:r>
                      <a:r>
                        <a:rPr lang="en-US" sz="1600" b="0" kern="100" dirty="0">
                          <a:effectLst/>
                        </a:rPr>
                        <a:t> 6 </a:t>
                      </a:r>
                      <a:r>
                        <a:rPr lang="zh-TW" sz="1600" b="0" kern="100" dirty="0">
                          <a:effectLst/>
                        </a:rPr>
                        <a:t>講：科研計畫、論文及專利撰寫</a:t>
                      </a:r>
                      <a:r>
                        <a:rPr lang="zh-TW" sz="1400" b="0" kern="100" dirty="0">
                          <a:effectLst/>
                        </a:rPr>
                        <a:t>（邱毓賢教授</a:t>
                      </a:r>
                      <a:r>
                        <a:rPr lang="en-US" sz="1400" b="0" kern="100" dirty="0">
                          <a:effectLst/>
                        </a:rPr>
                        <a:t>/</a:t>
                      </a:r>
                      <a:r>
                        <a:rPr lang="zh-TW" sz="1400" b="0" kern="100" dirty="0">
                          <a:effectLst/>
                        </a:rPr>
                        <a:t>專利、</a:t>
                      </a:r>
                      <a:r>
                        <a:rPr lang="en-US" sz="1400" b="0" kern="100" dirty="0">
                          <a:effectLst/>
                        </a:rPr>
                        <a:t>AI</a:t>
                      </a:r>
                      <a:r>
                        <a:rPr lang="zh-TW" sz="1400" b="0" kern="100" dirty="0">
                          <a:effectLst/>
                        </a:rPr>
                        <a:t>專家授課）</a:t>
                      </a:r>
                      <a:endParaRPr lang="zh-TW" sz="16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79690441"/>
                  </a:ext>
                </a:extLst>
              </a:tr>
              <a:tr h="350552">
                <a:tc>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如何爭取大型科研計畫</a:t>
                      </a:r>
                      <a:r>
                        <a:rPr lang="en-US" sz="1200" b="0" kern="100" dirty="0">
                          <a:effectLst/>
                        </a:rPr>
                        <a:t>(</a:t>
                      </a:r>
                      <a:r>
                        <a:rPr lang="zh-TW" sz="1200" b="0" kern="100" dirty="0">
                          <a:effectLst/>
                        </a:rPr>
                        <a:t>研究發展資源</a:t>
                      </a:r>
                      <a:r>
                        <a:rPr lang="en-US" sz="1200" b="0" kern="100" dirty="0">
                          <a:effectLst/>
                        </a:rPr>
                        <a:t>)</a:t>
                      </a:r>
                      <a:endParaRPr lang="zh-TW" sz="1200" b="0" kern="100" dirty="0">
                        <a:effectLst/>
                      </a:endParaRPr>
                    </a:p>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臨床創新如何轉化為學術成果或專利</a:t>
                      </a:r>
                      <a:endParaRPr lang="zh-TW" sz="1200" b="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tc gridSpan="2">
                  <a:txBody>
                    <a:bodyPr/>
                    <a:lstStyle/>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案例分析：以科研成果價值創造計畫為例</a:t>
                      </a:r>
                    </a:p>
                    <a:p>
                      <a:pPr marL="171450" indent="-171450" algn="l" defTabSz="914400" rtl="0" eaLnBrk="1" latinLnBrk="0" hangingPunct="1">
                        <a:lnSpc>
                          <a:spcPts val="1800"/>
                        </a:lnSpc>
                        <a:spcAft>
                          <a:spcPts val="0"/>
                        </a:spcAft>
                        <a:buFont typeface="Arial" panose="020B0604020202020204" pitchFamily="34" charset="0"/>
                        <a:buChar char="•"/>
                      </a:pPr>
                      <a:r>
                        <a:rPr lang="zh-TW" sz="1200" b="0" kern="100" dirty="0">
                          <a:effectLst/>
                        </a:rPr>
                        <a:t>分組討論：以前述臨床創新提案，進行競爭分析並研擬商業模式九宮格</a:t>
                      </a:r>
                      <a:endParaRPr lang="zh-TW" altLang="en-US" b="0" dirty="0"/>
                    </a:p>
                  </a:txBody>
                  <a:tcPr marL="67529" marR="67529" marT="0" marB="0"/>
                </a:tc>
                <a:tc hMerge="1">
                  <a:txBody>
                    <a:bodyPr/>
                    <a:lstStyle/>
                    <a:p>
                      <a:pPr marL="0" algn="l" defTabSz="914400" rtl="0" eaLnBrk="1" latinLnBrk="0" hangingPunct="1">
                        <a:spcAft>
                          <a:spcPts val="0"/>
                        </a:spcAft>
                      </a:pPr>
                      <a:endParaRPr lang="zh-TW" sz="1600" kern="100" dirty="0">
                        <a:solidFill>
                          <a:schemeClr val="tx1"/>
                        </a:solidFill>
                        <a:effectLst/>
                        <a:latin typeface="微軟正黑體" panose="020B0604030504040204" pitchFamily="34" charset="-120"/>
                        <a:ea typeface="微軟正黑體" panose="020B0604030504040204" pitchFamily="34" charset="-120"/>
                        <a:cs typeface="+mn-cs"/>
                      </a:endParaRPr>
                    </a:p>
                  </a:txBody>
                  <a:tcPr marL="67529" marR="67529" marT="0" marB="0"/>
                </a:tc>
                <a:extLst>
                  <a:ext uri="{0D108BD9-81ED-4DB2-BD59-A6C34878D82A}">
                    <a16:rowId xmlns:a16="http://schemas.microsoft.com/office/drawing/2014/main" val="2514825394"/>
                  </a:ext>
                </a:extLst>
              </a:tr>
            </a:tbl>
          </a:graphicData>
        </a:graphic>
      </p:graphicFrame>
      <p:sp>
        <p:nvSpPr>
          <p:cNvPr id="6" name="標題 5">
            <a:extLst>
              <a:ext uri="{FF2B5EF4-FFF2-40B4-BE49-F238E27FC236}">
                <a16:creationId xmlns:a16="http://schemas.microsoft.com/office/drawing/2014/main" id="{42B3F10C-E66B-48F0-A1A2-00DD50B1AFFA}"/>
              </a:ext>
            </a:extLst>
          </p:cNvPr>
          <p:cNvSpPr>
            <a:spLocks noGrp="1"/>
          </p:cNvSpPr>
          <p:nvPr>
            <p:ph type="title"/>
          </p:nvPr>
        </p:nvSpPr>
        <p:spPr/>
        <p:txBody>
          <a:bodyPr/>
          <a:lstStyle/>
          <a:p>
            <a:r>
              <a:rPr lang="zh-TW" altLang="en-US" sz="4000" b="1" dirty="0"/>
              <a:t>到院開設學分班</a:t>
            </a:r>
          </a:p>
        </p:txBody>
      </p:sp>
      <p:sp>
        <p:nvSpPr>
          <p:cNvPr id="3" name="投影片編號版面配置區 2"/>
          <p:cNvSpPr>
            <a:spLocks noGrp="1"/>
          </p:cNvSpPr>
          <p:nvPr>
            <p:ph type="sldNum" sz="quarter" idx="4294967295"/>
          </p:nvPr>
        </p:nvSpPr>
        <p:spPr>
          <a:xfrm>
            <a:off x="9448800" y="6499425"/>
            <a:ext cx="2743200" cy="365125"/>
          </a:xfrm>
          <a:prstGeom prst="rect">
            <a:avLst/>
          </a:prstGeom>
        </p:spPr>
        <p:txBody>
          <a:bodyPr/>
          <a:lstStyle/>
          <a:p>
            <a:pPr algn="r"/>
            <a:fld id="{B43CF715-D2C6-431F-81D4-63E45645D0A2}" type="slidenum">
              <a:rPr lang="zh-TW" altLang="en-US" sz="1400" smtClean="0"/>
              <a:pPr algn="r"/>
              <a:t>7</a:t>
            </a:fld>
            <a:endParaRPr lang="zh-TW" altLang="en-US" sz="1400" dirty="0"/>
          </a:p>
        </p:txBody>
      </p:sp>
      <p:sp>
        <p:nvSpPr>
          <p:cNvPr id="4" name="爆炸: 十四角 3">
            <a:extLst>
              <a:ext uri="{FF2B5EF4-FFF2-40B4-BE49-F238E27FC236}">
                <a16:creationId xmlns:a16="http://schemas.microsoft.com/office/drawing/2014/main" id="{F4DD9B5D-DC6A-42D2-A456-56D171613C46}"/>
              </a:ext>
            </a:extLst>
          </p:cNvPr>
          <p:cNvSpPr/>
          <p:nvPr/>
        </p:nvSpPr>
        <p:spPr>
          <a:xfrm>
            <a:off x="10318675" y="819172"/>
            <a:ext cx="1449152" cy="734496"/>
          </a:xfrm>
          <a:prstGeom prst="irregularSeal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i="1" dirty="0">
                <a:solidFill>
                  <a:srgbClr val="0000FF"/>
                </a:solidFill>
                <a:latin typeface="Times New Roman" panose="02020603050405020304" pitchFamily="18" charset="0"/>
                <a:cs typeface="Times New Roman" panose="02020603050405020304" pitchFamily="18" charset="0"/>
              </a:rPr>
              <a:t>New</a:t>
            </a:r>
            <a:endParaRPr lang="zh-TW" altLang="en-US"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880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10"/>
          <p:cNvSpPr>
            <a:spLocks noGrp="1"/>
          </p:cNvSpPr>
          <p:nvPr>
            <p:ph type="title"/>
          </p:nvPr>
        </p:nvSpPr>
        <p:spPr/>
        <p:txBody>
          <a:bodyPr/>
          <a:lstStyle/>
          <a:p>
            <a:r>
              <a:rPr lang="en-US" altLang="zh-TW" dirty="0"/>
              <a:t>HAMI</a:t>
            </a:r>
            <a:r>
              <a:rPr lang="zh-TW" altLang="en-US" dirty="0"/>
              <a:t>課程 </a:t>
            </a:r>
            <a:r>
              <a:rPr lang="en-US" altLang="zh-TW" dirty="0"/>
              <a:t>× </a:t>
            </a:r>
            <a:r>
              <a:rPr lang="zh-TW" altLang="en-US" dirty="0"/>
              <a:t>健康台灣深耕</a:t>
            </a:r>
          </a:p>
        </p:txBody>
      </p:sp>
      <p:graphicFrame>
        <p:nvGraphicFramePr>
          <p:cNvPr id="9" name="內容版面配置區 8"/>
          <p:cNvGraphicFramePr>
            <a:graphicFrameLocks noGrp="1"/>
          </p:cNvGraphicFramePr>
          <p:nvPr>
            <p:ph idx="1"/>
            <p:extLst>
              <p:ext uri="{D42A27DB-BD31-4B8C-83A1-F6EECF244321}">
                <p14:modId xmlns:p14="http://schemas.microsoft.com/office/powerpoint/2010/main" val="1158552429"/>
              </p:ext>
            </p:extLst>
          </p:nvPr>
        </p:nvGraphicFramePr>
        <p:xfrm>
          <a:off x="1555423" y="2215460"/>
          <a:ext cx="8746168" cy="3613008"/>
        </p:xfrm>
        <a:graphic>
          <a:graphicData uri="http://schemas.openxmlformats.org/drawingml/2006/table">
            <a:tbl>
              <a:tblPr>
                <a:tableStyleId>{85BE263C-DBD7-4A20-BB59-AAB30ACAA65A}</a:tableStyleId>
              </a:tblPr>
              <a:tblGrid>
                <a:gridCol w="3481427">
                  <a:extLst>
                    <a:ext uri="{9D8B030D-6E8A-4147-A177-3AD203B41FA5}">
                      <a16:colId xmlns:a16="http://schemas.microsoft.com/office/drawing/2014/main" val="3743539110"/>
                    </a:ext>
                  </a:extLst>
                </a:gridCol>
                <a:gridCol w="5264741">
                  <a:extLst>
                    <a:ext uri="{9D8B030D-6E8A-4147-A177-3AD203B41FA5}">
                      <a16:colId xmlns:a16="http://schemas.microsoft.com/office/drawing/2014/main" val="2640282768"/>
                    </a:ext>
                  </a:extLst>
                </a:gridCol>
              </a:tblGrid>
              <a:tr h="357698">
                <a:tc>
                  <a:txBody>
                    <a:bodyPr/>
                    <a:lstStyle/>
                    <a:p>
                      <a:r>
                        <a:rPr lang="zh-TW" altLang="en-US" sz="2800" dirty="0"/>
                        <a:t>健康台灣深耕</a:t>
                      </a:r>
                    </a:p>
                  </a:txBody>
                  <a:tcPr marL="110806" marR="110806" marT="44712" marB="44712" anchor="ctr">
                    <a:solidFill>
                      <a:schemeClr val="accent1">
                        <a:lumMod val="20000"/>
                        <a:lumOff val="80000"/>
                      </a:schemeClr>
                    </a:solidFill>
                  </a:tcPr>
                </a:tc>
                <a:tc>
                  <a:txBody>
                    <a:bodyPr/>
                    <a:lstStyle/>
                    <a:p>
                      <a:r>
                        <a:rPr lang="en-US" sz="2800" dirty="0"/>
                        <a:t>HAMI</a:t>
                      </a:r>
                      <a:r>
                        <a:rPr lang="zh-TW" altLang="en-US" sz="2800" dirty="0"/>
                        <a:t>可提供</a:t>
                      </a:r>
                    </a:p>
                  </a:txBody>
                  <a:tcPr marL="110806" marR="110806" marT="44712" marB="44712" anchor="ctr">
                    <a:solidFill>
                      <a:schemeClr val="accent1">
                        <a:lumMod val="20000"/>
                        <a:lumOff val="80000"/>
                      </a:schemeClr>
                    </a:solidFill>
                  </a:tcPr>
                </a:tc>
                <a:extLst>
                  <a:ext uri="{0D108BD9-81ED-4DB2-BD59-A6C34878D82A}">
                    <a16:rowId xmlns:a16="http://schemas.microsoft.com/office/drawing/2014/main" val="3701141153"/>
                  </a:ext>
                </a:extLst>
              </a:tr>
              <a:tr h="357698">
                <a:tc>
                  <a:txBody>
                    <a:bodyPr/>
                    <a:lstStyle/>
                    <a:p>
                      <a:r>
                        <a:rPr lang="zh-TW" altLang="en-US" sz="2800" dirty="0"/>
                        <a:t>優化醫療工作條件</a:t>
                      </a:r>
                    </a:p>
                  </a:txBody>
                  <a:tcPr marL="110806" marR="110806" marT="44712" marB="44712" anchor="ctr"/>
                </a:tc>
                <a:tc>
                  <a:txBody>
                    <a:bodyPr/>
                    <a:lstStyle/>
                    <a:p>
                      <a:r>
                        <a:rPr lang="zh-TW" altLang="en-US" sz="2800" dirty="0"/>
                        <a:t>精實管理、流程改善、數位工具</a:t>
                      </a:r>
                    </a:p>
                  </a:txBody>
                  <a:tcPr marL="110806" marR="110806" marT="44712" marB="44712" anchor="ctr"/>
                </a:tc>
                <a:extLst>
                  <a:ext uri="{0D108BD9-81ED-4DB2-BD59-A6C34878D82A}">
                    <a16:rowId xmlns:a16="http://schemas.microsoft.com/office/drawing/2014/main" val="36285569"/>
                  </a:ext>
                </a:extLst>
              </a:tr>
              <a:tr h="357698">
                <a:tc>
                  <a:txBody>
                    <a:bodyPr/>
                    <a:lstStyle/>
                    <a:p>
                      <a:r>
                        <a:rPr lang="zh-TW" altLang="en-US" sz="2800" dirty="0"/>
                        <a:t>多元人才培訓</a:t>
                      </a:r>
                    </a:p>
                  </a:txBody>
                  <a:tcPr marL="110806" marR="110806" marT="44712" marB="44712" anchor="ctr"/>
                </a:tc>
                <a:tc>
                  <a:txBody>
                    <a:bodyPr/>
                    <a:lstStyle/>
                    <a:p>
                      <a:r>
                        <a:rPr lang="zh-TW" altLang="en-US" sz="2800" dirty="0"/>
                        <a:t>在職碩士、到院學分班</a:t>
                      </a:r>
                    </a:p>
                  </a:txBody>
                  <a:tcPr marL="110806" marR="110806" marT="44712" marB="44712" anchor="ctr"/>
                </a:tc>
                <a:extLst>
                  <a:ext uri="{0D108BD9-81ED-4DB2-BD59-A6C34878D82A}">
                    <a16:rowId xmlns:a16="http://schemas.microsoft.com/office/drawing/2014/main" val="2208175990"/>
                  </a:ext>
                </a:extLst>
              </a:tr>
              <a:tr h="357698">
                <a:tc>
                  <a:txBody>
                    <a:bodyPr/>
                    <a:lstStyle/>
                    <a:p>
                      <a:r>
                        <a:rPr lang="zh-TW" altLang="en-US" sz="2800"/>
                        <a:t>導入智慧科技醫療</a:t>
                      </a:r>
                    </a:p>
                  </a:txBody>
                  <a:tcPr marL="110806" marR="110806" marT="44712" marB="44712" anchor="ctr"/>
                </a:tc>
                <a:tc>
                  <a:txBody>
                    <a:bodyPr/>
                    <a:lstStyle/>
                    <a:p>
                      <a:r>
                        <a:rPr lang="en-US" altLang="zh-TW" sz="2800" dirty="0"/>
                        <a:t>AI</a:t>
                      </a:r>
                      <a:r>
                        <a:rPr lang="zh-TW" altLang="en-US" sz="2800" dirty="0"/>
                        <a:t>、智慧醫療、數據分析</a:t>
                      </a:r>
                    </a:p>
                  </a:txBody>
                  <a:tcPr marL="110806" marR="110806" marT="44712" marB="44712" anchor="ctr"/>
                </a:tc>
                <a:extLst>
                  <a:ext uri="{0D108BD9-81ED-4DB2-BD59-A6C34878D82A}">
                    <a16:rowId xmlns:a16="http://schemas.microsoft.com/office/drawing/2014/main" val="3020510226"/>
                  </a:ext>
                </a:extLst>
              </a:tr>
              <a:tr h="357698">
                <a:tc>
                  <a:txBody>
                    <a:bodyPr/>
                    <a:lstStyle/>
                    <a:p>
                      <a:r>
                        <a:rPr lang="zh-TW" altLang="en-US" sz="2800"/>
                        <a:t>醫療數據共享與安全</a:t>
                      </a:r>
                    </a:p>
                  </a:txBody>
                  <a:tcPr marL="110806" marR="110806" marT="44712" marB="44712" anchor="ctr"/>
                </a:tc>
                <a:tc>
                  <a:txBody>
                    <a:bodyPr/>
                    <a:lstStyle/>
                    <a:p>
                      <a:r>
                        <a:rPr lang="zh-TW" altLang="en-US" sz="2800" dirty="0"/>
                        <a:t>醫療資訊、資安、資料治理</a:t>
                      </a:r>
                    </a:p>
                  </a:txBody>
                  <a:tcPr marL="110806" marR="110806" marT="44712" marB="44712" anchor="ctr"/>
                </a:tc>
                <a:extLst>
                  <a:ext uri="{0D108BD9-81ED-4DB2-BD59-A6C34878D82A}">
                    <a16:rowId xmlns:a16="http://schemas.microsoft.com/office/drawing/2014/main" val="862927879"/>
                  </a:ext>
                </a:extLst>
              </a:tr>
              <a:tr h="357698">
                <a:tc>
                  <a:txBody>
                    <a:bodyPr/>
                    <a:lstStyle/>
                    <a:p>
                      <a:r>
                        <a:rPr lang="zh-TW" altLang="en-US" sz="2800"/>
                        <a:t>朝智慧醫院發展</a:t>
                      </a:r>
                    </a:p>
                  </a:txBody>
                  <a:tcPr marL="110806" marR="110806" marT="44712" marB="44712" anchor="ctr"/>
                </a:tc>
                <a:tc>
                  <a:txBody>
                    <a:bodyPr/>
                    <a:lstStyle/>
                    <a:p>
                      <a:r>
                        <a:rPr lang="en-US" sz="2800" dirty="0"/>
                        <a:t>AI × </a:t>
                      </a:r>
                      <a:r>
                        <a:rPr lang="zh-TW" altLang="en-US" sz="2800" dirty="0"/>
                        <a:t>管理 </a:t>
                      </a:r>
                      <a:r>
                        <a:rPr lang="en-US" altLang="zh-TW" sz="2800" dirty="0"/>
                        <a:t>× </a:t>
                      </a:r>
                      <a:r>
                        <a:rPr lang="zh-TW" altLang="en-US" sz="2800" dirty="0"/>
                        <a:t>資訊</a:t>
                      </a:r>
                    </a:p>
                  </a:txBody>
                  <a:tcPr marL="110806" marR="110806" marT="44712" marB="44712" anchor="ctr"/>
                </a:tc>
                <a:extLst>
                  <a:ext uri="{0D108BD9-81ED-4DB2-BD59-A6C34878D82A}">
                    <a16:rowId xmlns:a16="http://schemas.microsoft.com/office/drawing/2014/main" val="3110041361"/>
                  </a:ext>
                </a:extLst>
              </a:tr>
              <a:tr h="357698">
                <a:tc>
                  <a:txBody>
                    <a:bodyPr/>
                    <a:lstStyle/>
                    <a:p>
                      <a:r>
                        <a:rPr lang="zh-TW" altLang="en-US" sz="2800"/>
                        <a:t>醫療永續 </a:t>
                      </a:r>
                      <a:r>
                        <a:rPr lang="en-US" altLang="zh-TW" sz="2800"/>
                        <a:t>/ </a:t>
                      </a:r>
                      <a:r>
                        <a:rPr lang="en-US" sz="2800"/>
                        <a:t>ESG</a:t>
                      </a:r>
                    </a:p>
                  </a:txBody>
                  <a:tcPr marL="110806" marR="110806" marT="44712" marB="44712" anchor="ctr"/>
                </a:tc>
                <a:tc>
                  <a:txBody>
                    <a:bodyPr/>
                    <a:lstStyle/>
                    <a:p>
                      <a:r>
                        <a:rPr lang="en-US" altLang="zh-TW" sz="2800" dirty="0"/>
                        <a:t>ESG</a:t>
                      </a:r>
                      <a:r>
                        <a:rPr lang="zh-TW" altLang="en-US" sz="2800" dirty="0"/>
                        <a:t>、品質、綠色醫院</a:t>
                      </a:r>
                    </a:p>
                  </a:txBody>
                  <a:tcPr marL="110806" marR="110806" marT="44712" marB="44712" anchor="ctr"/>
                </a:tc>
                <a:extLst>
                  <a:ext uri="{0D108BD9-81ED-4DB2-BD59-A6C34878D82A}">
                    <a16:rowId xmlns:a16="http://schemas.microsoft.com/office/drawing/2014/main" val="3930413984"/>
                  </a:ext>
                </a:extLst>
              </a:tr>
            </a:tbl>
          </a:graphicData>
        </a:graphic>
      </p:graphicFrame>
      <p:sp>
        <p:nvSpPr>
          <p:cNvPr id="10"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1200" b="1" i="0" u="none" strike="noStrike" cap="none" normalizeH="0" baseline="0" smtClean="0">
                <a:ln>
                  <a:noFill/>
                </a:ln>
                <a:solidFill>
                  <a:schemeClr val="tx1"/>
                </a:solidFill>
                <a:effectLst/>
                <a:latin typeface="Arial" panose="020B0604020202020204" pitchFamily="34" charset="0"/>
              </a:rPr>
              <a:t>HAMI課程 × 健康台灣深耕</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zh-TW"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00317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extBox 78">
            <a:extLst>
              <a:ext uri="{FF2B5EF4-FFF2-40B4-BE49-F238E27FC236}">
                <a16:creationId xmlns:a16="http://schemas.microsoft.com/office/drawing/2014/main" id="{E0E67539-9A28-49BF-A0FC-CA4F4533D04D}"/>
              </a:ext>
            </a:extLst>
          </p:cNvPr>
          <p:cNvSpPr txBox="1"/>
          <p:nvPr/>
        </p:nvSpPr>
        <p:spPr>
          <a:xfrm>
            <a:off x="1412013" y="2590475"/>
            <a:ext cx="9716863" cy="1692771"/>
          </a:xfrm>
          <a:prstGeom prst="rect">
            <a:avLst/>
          </a:prstGeom>
          <a:solidFill>
            <a:srgbClr val="EFF5FB"/>
          </a:solidFill>
        </p:spPr>
        <p:txBody>
          <a:bodyPr wrap="square" rtlCol="0">
            <a:spAutoFit/>
          </a:bodyPr>
          <a:lstStyle/>
          <a:p>
            <a:pPr>
              <a:spcAft>
                <a:spcPts val="600"/>
              </a:spcAft>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品質管理系統 </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ESG</a:t>
            </a: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&amp;</a:t>
            </a: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 數位醫材</a:t>
            </a:r>
            <a:r>
              <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ISO 13485</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p>
          <a:p>
            <a:pPr marL="542925" lvl="1" indent="-285750">
              <a:spcAft>
                <a:spcPts val="600"/>
              </a:spcAft>
              <a:buFont typeface="Arial" panose="020B0604020202020204" pitchFamily="34" charset="0"/>
              <a:buChar char="•"/>
            </a:pP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風險評估</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ISO14971 / </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軟體確效</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IEC 62304 / </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資安風險</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ISO 27001 /27017 / 27018</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等</a:t>
            </a:r>
            <a:endParaRPr lang="en-US" altLang="zh-TW" sz="800" b="1" dirty="0">
              <a:latin typeface="Times New Roman" panose="02020603050405020304" pitchFamily="18" charset="0"/>
              <a:ea typeface="微軟正黑體" panose="020B0604030504040204" pitchFamily="34" charset="-120"/>
              <a:cs typeface="Times New Roman" panose="02020603050405020304" pitchFamily="18" charset="0"/>
            </a:endParaRPr>
          </a:p>
          <a:p>
            <a:pPr>
              <a:spcAft>
                <a:spcPts val="600"/>
              </a:spcAft>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專案管理 </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 資訊系統 </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&amp;</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 資訊安全 </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資安法 </a:t>
            </a:r>
            <a:r>
              <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資安強化措施</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spcAft>
                <a:spcPts val="600"/>
              </a:spcAft>
            </a:pP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資料科學及數據分析 </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統計分析、機器學習、深度學習、資料視覺化技術；影像、訊號及文字處理應用</a:t>
            </a:r>
            <a:r>
              <a:rPr lang="en-US" altLang="zh-TW" sz="1600" b="1" dirty="0" smtClean="0">
                <a:latin typeface="Times New Roman" panose="02020603050405020304" pitchFamily="18" charset="0"/>
                <a:ea typeface="微軟正黑體" panose="020B0604030504040204" pitchFamily="34" charset="-120"/>
                <a:cs typeface="Times New Roman" panose="02020603050405020304" pitchFamily="18" charset="0"/>
              </a:rPr>
              <a:t>)</a:t>
            </a:r>
          </a:p>
          <a:p>
            <a:pPr>
              <a:spcAft>
                <a:spcPts val="600"/>
              </a:spcAft>
            </a:pPr>
            <a:r>
              <a:rPr lang="en-US" altLang="zh-TW" sz="1600" b="1" dirty="0" smtClean="0">
                <a:latin typeface="Times New Roman" panose="02020603050405020304" pitchFamily="18" charset="0"/>
                <a:ea typeface="微軟正黑體" panose="020B0604030504040204" pitchFamily="34" charset="-120"/>
                <a:cs typeface="Times New Roman" panose="02020603050405020304" pitchFamily="18" charset="0"/>
              </a:rPr>
              <a:t>WHO</a:t>
            </a:r>
            <a:r>
              <a:rPr lang="zh-TW" altLang="en-US" sz="1600" b="1" dirty="0" smtClean="0">
                <a:latin typeface="Times New Roman" panose="02020603050405020304" pitchFamily="18" charset="0"/>
                <a:ea typeface="微軟正黑體" panose="020B0604030504040204" pitchFamily="34" charset="-120"/>
                <a:cs typeface="Times New Roman" panose="02020603050405020304" pitchFamily="18" charset="0"/>
              </a:rPr>
              <a:t>也</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特別強調 </a:t>
            </a:r>
            <a:r>
              <a:rPr lang="en-US" altLang="zh-TW"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AI </a:t>
            </a:r>
            <a:r>
              <a:rPr lang="zh-TW" altLang="en-US"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的倫理、治理、安全與可信任使用</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3" name="圖形 2" descr="箭號 (順時針曲線)">
            <a:extLst>
              <a:ext uri="{FF2B5EF4-FFF2-40B4-BE49-F238E27FC236}">
                <a16:creationId xmlns:a16="http://schemas.microsoft.com/office/drawing/2014/main" id="{6A91800F-9992-4D1F-AFA3-FACF67ACD955}"/>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0800000" flipH="1">
            <a:off x="976199" y="3956178"/>
            <a:ext cx="569234" cy="537631"/>
          </a:xfrm>
          <a:prstGeom prst="rect">
            <a:avLst/>
          </a:prstGeom>
        </p:spPr>
      </p:pic>
      <p:grpSp>
        <p:nvGrpSpPr>
          <p:cNvPr id="2" name="群組 1">
            <a:extLst>
              <a:ext uri="{FF2B5EF4-FFF2-40B4-BE49-F238E27FC236}">
                <a16:creationId xmlns:a16="http://schemas.microsoft.com/office/drawing/2014/main" id="{2A3ABA11-5211-401D-9894-1475D1DEE5D1}"/>
              </a:ext>
            </a:extLst>
          </p:cNvPr>
          <p:cNvGrpSpPr/>
          <p:nvPr/>
        </p:nvGrpSpPr>
        <p:grpSpPr>
          <a:xfrm>
            <a:off x="540227" y="4437715"/>
            <a:ext cx="1520841" cy="1858889"/>
            <a:chOff x="10200810" y="4627710"/>
            <a:chExt cx="1520841" cy="1858889"/>
          </a:xfrm>
        </p:grpSpPr>
        <p:sp>
          <p:nvSpPr>
            <p:cNvPr id="5" name="矩形 4">
              <a:extLst>
                <a:ext uri="{FF2B5EF4-FFF2-40B4-BE49-F238E27FC236}">
                  <a16:creationId xmlns:a16="http://schemas.microsoft.com/office/drawing/2014/main" id="{70523DD9-7E3F-4241-AFE7-44202602B911}"/>
                </a:ext>
              </a:extLst>
            </p:cNvPr>
            <p:cNvSpPr/>
            <p:nvPr/>
          </p:nvSpPr>
          <p:spPr>
            <a:xfrm>
              <a:off x="10200810" y="4627710"/>
              <a:ext cx="1520841" cy="1858889"/>
            </a:xfrm>
            <a:prstGeom prst="rect">
              <a:avLst/>
            </a:prstGeom>
            <a:solidFill>
              <a:schemeClr val="accent1">
                <a:lumMod val="40000"/>
                <a:lumOff val="60000"/>
              </a:schemeClr>
            </a:solidFill>
            <a:ln w="3175">
              <a:miter lim="400000"/>
            </a:ln>
            <a:effectLst>
              <a:softEdge rad="63500"/>
            </a:effectLst>
          </p:spPr>
          <p:txBody>
            <a:bodyPr lIns="38100" tIns="38100" rIns="38100" bIns="38100" rtlCol="0" anchor="ctr"/>
            <a:lstStyle/>
            <a:p>
              <a:pPr algn="ctr"/>
              <a:endParaRPr lang="zh-TW" altLang="en-US" sz="2000" b="0">
                <a:solidFill>
                  <a:srgbClr val="FFFFFF"/>
                </a:solidFill>
                <a:latin typeface="+mn-lt"/>
                <a:ea typeface="+mn-ea"/>
                <a:cs typeface="+mn-cs"/>
                <a:sym typeface="Helvetica Neue Medium"/>
              </a:endParaRPr>
            </a:p>
          </p:txBody>
        </p:sp>
        <p:sp>
          <p:nvSpPr>
            <p:cNvPr id="4" name="矩形 3">
              <a:extLst>
                <a:ext uri="{FF2B5EF4-FFF2-40B4-BE49-F238E27FC236}">
                  <a16:creationId xmlns:a16="http://schemas.microsoft.com/office/drawing/2014/main" id="{E39D0CF8-7CD3-4A6F-BE35-28973266C468}"/>
                </a:ext>
              </a:extLst>
            </p:cNvPr>
            <p:cNvSpPr/>
            <p:nvPr/>
          </p:nvSpPr>
          <p:spPr>
            <a:xfrm>
              <a:off x="10200810" y="4943844"/>
              <a:ext cx="1475088" cy="1200329"/>
            </a:xfrm>
            <a:prstGeom prst="rect">
              <a:avLst/>
            </a:prstGeom>
            <a:noFill/>
          </p:spPr>
          <p:txBody>
            <a:bodyPr wrap="square" anchor="ctr">
              <a:spAutoFit/>
            </a:bodyPr>
            <a:lstStyle/>
            <a:p>
              <a:pPr algn="ct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精實管理</a:t>
              </a:r>
              <a:endPar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暨</a:t>
              </a:r>
              <a:endPar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資訊安全</a:t>
              </a:r>
              <a:endPar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研究中心</a:t>
              </a:r>
              <a:endPar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6" name="標題 5">
            <a:extLst>
              <a:ext uri="{FF2B5EF4-FFF2-40B4-BE49-F238E27FC236}">
                <a16:creationId xmlns:a16="http://schemas.microsoft.com/office/drawing/2014/main" id="{DD2F92DF-539D-410B-A4B2-6B9E709D031B}"/>
              </a:ext>
            </a:extLst>
          </p:cNvPr>
          <p:cNvSpPr>
            <a:spLocks noGrp="1"/>
          </p:cNvSpPr>
          <p:nvPr>
            <p:ph type="title"/>
          </p:nvPr>
        </p:nvSpPr>
        <p:spPr/>
        <p:txBody>
          <a:bodyPr/>
          <a:lstStyle/>
          <a:p>
            <a:r>
              <a:rPr lang="zh-TW" altLang="en-US" sz="4000" b="1" dirty="0"/>
              <a:t>產學</a:t>
            </a:r>
            <a:r>
              <a:rPr lang="zh-TW" altLang="en-US" sz="4000" b="1" dirty="0" smtClean="0"/>
              <a:t>合作</a:t>
            </a:r>
            <a:r>
              <a:rPr lang="en-US" altLang="zh-TW" sz="2300" dirty="0" smtClean="0"/>
              <a:t>AI→</a:t>
            </a:r>
            <a:r>
              <a:rPr lang="zh-TW" altLang="en-US" sz="2300" dirty="0" smtClean="0"/>
              <a:t>臨床導入→工作流程→資料治理→安全→組織管理 </a:t>
            </a:r>
            <a:r>
              <a:rPr lang="zh-TW" altLang="en-US" sz="2300" dirty="0"/>
              <a:t>→ </a:t>
            </a:r>
            <a:r>
              <a:rPr lang="en-US" altLang="zh-TW" sz="2300" dirty="0"/>
              <a:t>ROI</a:t>
            </a:r>
            <a:endParaRPr lang="zh-TW" altLang="en-US" sz="2300" b="1" dirty="0"/>
          </a:p>
        </p:txBody>
      </p:sp>
      <p:sp>
        <p:nvSpPr>
          <p:cNvPr id="93" name="投影片編號版面配置區 3">
            <a:extLst>
              <a:ext uri="{FF2B5EF4-FFF2-40B4-BE49-F238E27FC236}">
                <a16:creationId xmlns:a16="http://schemas.microsoft.com/office/drawing/2014/main" id="{8140ECDB-DF28-4D0A-A8F9-32813A6C76F8}"/>
              </a:ext>
            </a:extLst>
          </p:cNvPr>
          <p:cNvSpPr>
            <a:spLocks noGrp="1"/>
          </p:cNvSpPr>
          <p:nvPr>
            <p:ph type="sldNum" sz="quarter" idx="12"/>
          </p:nvPr>
        </p:nvSpPr>
        <p:spPr>
          <a:xfrm>
            <a:off x="9448800" y="6575425"/>
            <a:ext cx="2743200" cy="276225"/>
          </a:xfrm>
        </p:spPr>
        <p:txBody>
          <a:bodyPr/>
          <a:lstStyle/>
          <a:p>
            <a:fld id="{46285A4D-8AD0-4B41-9DC3-86319D73F4B1}" type="slidenum">
              <a:rPr lang="zh-TW" altLang="en-US" smtClean="0"/>
              <a:pPr/>
              <a:t>9</a:t>
            </a:fld>
            <a:endParaRPr lang="zh-TW" altLang="en-US"/>
          </a:p>
        </p:txBody>
      </p:sp>
      <p:sp>
        <p:nvSpPr>
          <p:cNvPr id="94" name="投影片編號版面配置區 3">
            <a:extLst>
              <a:ext uri="{FF2B5EF4-FFF2-40B4-BE49-F238E27FC236}">
                <a16:creationId xmlns:a16="http://schemas.microsoft.com/office/drawing/2014/main" id="{F46E02BB-254A-4F7D-A39C-FEC5ADA9DBFC}"/>
              </a:ext>
            </a:extLst>
          </p:cNvPr>
          <p:cNvSpPr txBox="1">
            <a:spLocks/>
          </p:cNvSpPr>
          <p:nvPr/>
        </p:nvSpPr>
        <p:spPr>
          <a:xfrm>
            <a:off x="9433560" y="6574971"/>
            <a:ext cx="2743200" cy="277200"/>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285A4D-8AD0-4B41-9DC3-86319D73F4B1}" type="slidenum">
              <a:rPr lang="zh-TW" altLang="en-US" smtClean="0"/>
              <a:pPr/>
              <a:t>9</a:t>
            </a:fld>
            <a:endParaRPr lang="zh-TW" altLang="en-US"/>
          </a:p>
        </p:txBody>
      </p:sp>
      <p:sp>
        <p:nvSpPr>
          <p:cNvPr id="101" name="投影片編號版面配置區 3">
            <a:extLst>
              <a:ext uri="{FF2B5EF4-FFF2-40B4-BE49-F238E27FC236}">
                <a16:creationId xmlns:a16="http://schemas.microsoft.com/office/drawing/2014/main" id="{86F4DC1F-DF1D-4405-A9DE-8BE8E45A8F68}"/>
              </a:ext>
            </a:extLst>
          </p:cNvPr>
          <p:cNvSpPr txBox="1">
            <a:spLocks/>
          </p:cNvSpPr>
          <p:nvPr/>
        </p:nvSpPr>
        <p:spPr>
          <a:xfrm>
            <a:off x="9433560" y="6574971"/>
            <a:ext cx="2743200" cy="277200"/>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AB73BC-B049-4115-A692-8D63A059BFB8}" type="slidenum">
              <a:rPr lang="en-US" smtClean="0"/>
              <a:pPr/>
              <a:t>9</a:t>
            </a:fld>
            <a:endParaRPr lang="en-US" dirty="0"/>
          </a:p>
        </p:txBody>
      </p:sp>
      <p:grpSp>
        <p:nvGrpSpPr>
          <p:cNvPr id="102" name="群組 101">
            <a:extLst>
              <a:ext uri="{FF2B5EF4-FFF2-40B4-BE49-F238E27FC236}">
                <a16:creationId xmlns:a16="http://schemas.microsoft.com/office/drawing/2014/main" id="{9DE6DF78-67BA-42C9-A9EF-B44BDB056458}"/>
              </a:ext>
            </a:extLst>
          </p:cNvPr>
          <p:cNvGrpSpPr/>
          <p:nvPr/>
        </p:nvGrpSpPr>
        <p:grpSpPr>
          <a:xfrm>
            <a:off x="0" y="6581128"/>
            <a:ext cx="12192000" cy="365781"/>
            <a:chOff x="-3453" y="4926999"/>
            <a:chExt cx="9152910" cy="273844"/>
          </a:xfrm>
          <a:solidFill>
            <a:srgbClr val="2F6CBA"/>
          </a:solidFill>
        </p:grpSpPr>
        <p:sp>
          <p:nvSpPr>
            <p:cNvPr id="103" name="矩形 102">
              <a:extLst>
                <a:ext uri="{FF2B5EF4-FFF2-40B4-BE49-F238E27FC236}">
                  <a16:creationId xmlns:a16="http://schemas.microsoft.com/office/drawing/2014/main" id="{14CCF57F-83DE-4551-8D90-B51B9FC438AE}"/>
                </a:ext>
              </a:extLst>
            </p:cNvPr>
            <p:cNvSpPr/>
            <p:nvPr/>
          </p:nvSpPr>
          <p:spPr>
            <a:xfrm>
              <a:off x="-3453" y="4984343"/>
              <a:ext cx="9152910" cy="159158"/>
            </a:xfrm>
            <a:prstGeom prst="rect">
              <a:avLst/>
            </a:prstGeom>
            <a:solidFill>
              <a:srgbClr val="2F5CB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zh-TW" altLang="en-US" sz="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04" name="投影片編號版面配置區 3">
              <a:extLst>
                <a:ext uri="{FF2B5EF4-FFF2-40B4-BE49-F238E27FC236}">
                  <a16:creationId xmlns:a16="http://schemas.microsoft.com/office/drawing/2014/main" id="{E87F8ED7-9FE6-4D07-9AF6-41D044BE94D2}"/>
                </a:ext>
              </a:extLst>
            </p:cNvPr>
            <p:cNvSpPr txBox="1">
              <a:spLocks/>
            </p:cNvSpPr>
            <p:nvPr/>
          </p:nvSpPr>
          <p:spPr>
            <a:xfrm>
              <a:off x="8782050" y="4926999"/>
              <a:ext cx="361950" cy="273844"/>
            </a:xfrm>
            <a:prstGeom prst="rect">
              <a:avLst/>
            </a:prstGeom>
            <a:noFill/>
          </p:spPr>
          <p:txBody>
            <a:bodyPr vert="horz" lIns="91440" tIns="45720" rIns="91440" bIns="45720" rtlCol="0" anchor="ctr"/>
            <a:lstStyle>
              <a:defPPr>
                <a:defRPr lang="zh-TW"/>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C1F1371-FE56-4CE9-9DA7-B62DC47CB736}" type="slidenum">
                <a:rPr lang="zh-TW" altLang="en-US" b="1" smtClean="0">
                  <a:latin typeface="Arial" panose="020B0604020202020204" pitchFamily="34" charset="0"/>
                  <a:ea typeface="標楷體" panose="03000509000000000000" pitchFamily="65" charset="-120"/>
                  <a:cs typeface="Arial" panose="020B0604020202020204" pitchFamily="34" charset="0"/>
                </a:rPr>
                <a:pPr>
                  <a:defRPr/>
                </a:pPr>
                <a:t>9</a:t>
              </a:fld>
              <a:endParaRPr lang="zh-TW" altLang="en-US" b="1" dirty="0">
                <a:latin typeface="Arial" panose="020B0604020202020204" pitchFamily="34" charset="0"/>
                <a:ea typeface="標楷體" panose="03000509000000000000" pitchFamily="65" charset="-120"/>
                <a:cs typeface="Arial" panose="020B0604020202020204" pitchFamily="34" charset="0"/>
              </a:endParaRPr>
            </a:p>
          </p:txBody>
        </p:sp>
      </p:grpSp>
      <p:sp>
        <p:nvSpPr>
          <p:cNvPr id="96" name="矩形 95">
            <a:extLst>
              <a:ext uri="{FF2B5EF4-FFF2-40B4-BE49-F238E27FC236}">
                <a16:creationId xmlns:a16="http://schemas.microsoft.com/office/drawing/2014/main" id="{169B8542-EE68-4AE7-B86A-9C8A5EC426C7}"/>
              </a:ext>
            </a:extLst>
          </p:cNvPr>
          <p:cNvSpPr/>
          <p:nvPr/>
        </p:nvSpPr>
        <p:spPr>
          <a:xfrm>
            <a:off x="1412013" y="1793588"/>
            <a:ext cx="9716862" cy="646331"/>
          </a:xfrm>
          <a:prstGeom prst="rect">
            <a:avLst/>
          </a:prstGeom>
          <a:solidFill>
            <a:srgbClr val="EFF5FB"/>
          </a:solidFill>
          <a:effectLst>
            <a:softEdge rad="31750"/>
          </a:effectLst>
          <a:scene3d>
            <a:camera prst="orthographicFront"/>
            <a:lightRig rig="threePt" dir="t"/>
          </a:scene3d>
          <a:sp3d>
            <a:bevelT/>
          </a:sp3d>
        </p:spPr>
        <p:txBody>
          <a:bodyPr wrap="square">
            <a:spAutoFit/>
          </a:bodyPr>
          <a:lstStyle/>
          <a:p>
            <a:pPr algn="ct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因應社會變遷、高齡化趨勢以及疫情改變醫療照護型態</a:t>
            </a:r>
            <a:r>
              <a:rPr lang="en-US" altLang="zh-TW" sz="1600" b="1" i="1"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b="1" i="1" dirty="0" err="1">
                <a:latin typeface="Times New Roman" panose="02020603050405020304" pitchFamily="18" charset="0"/>
                <a:ea typeface="微軟正黑體" panose="020B0604030504040204" pitchFamily="34" charset="-120"/>
                <a:cs typeface="Times New Roman" panose="02020603050405020304" pitchFamily="18" charset="0"/>
              </a:rPr>
              <a:t>Inpatient→Outpatient→Home</a:t>
            </a:r>
            <a:r>
              <a:rPr lang="en-US" altLang="zh-TW" sz="1600" b="1" i="1" dirty="0">
                <a:latin typeface="Times New Roman" panose="02020603050405020304" pitchFamily="18" charset="0"/>
                <a:ea typeface="微軟正黑體" panose="020B0604030504040204" pitchFamily="34" charset="-120"/>
                <a:cs typeface="Times New Roman" panose="02020603050405020304" pitchFamily="18" charset="0"/>
              </a:rPr>
              <a:t> Care)</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b="1"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促使醫療及健康照護體系加速引進新科技與創新服務提供模式，以提升韌性與永續性</a:t>
            </a:r>
            <a:endParaRPr lang="en-US" altLang="zh-TW" b="1"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95" name="Picture 2">
            <a:extLst>
              <a:ext uri="{FF2B5EF4-FFF2-40B4-BE49-F238E27FC236}">
                <a16:creationId xmlns:a16="http://schemas.microsoft.com/office/drawing/2014/main" id="{96381D93-8DF0-4DC1-BB5B-2C3EFB8DD5A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9217" r="1431" b="6577"/>
          <a:stretch>
            <a:fillRect/>
          </a:stretch>
        </p:blipFill>
        <p:spPr bwMode="auto">
          <a:xfrm>
            <a:off x="1981404" y="4333874"/>
            <a:ext cx="4899613" cy="2113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2">
            <a:extLst>
              <a:ext uri="{FF2B5EF4-FFF2-40B4-BE49-F238E27FC236}">
                <a16:creationId xmlns:a16="http://schemas.microsoft.com/office/drawing/2014/main" id="{0DA5D4D0-8FC0-4C84-9C9A-A2C718240A6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9012" r="771" b="7224"/>
          <a:stretch/>
        </p:blipFill>
        <p:spPr bwMode="auto">
          <a:xfrm>
            <a:off x="6996551" y="4333875"/>
            <a:ext cx="5055640" cy="211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爆炸: 十四角 16">
            <a:extLst>
              <a:ext uri="{FF2B5EF4-FFF2-40B4-BE49-F238E27FC236}">
                <a16:creationId xmlns:a16="http://schemas.microsoft.com/office/drawing/2014/main" id="{9E127D2D-41F2-49B4-81D3-ECA6C47AF629}"/>
              </a:ext>
            </a:extLst>
          </p:cNvPr>
          <p:cNvSpPr/>
          <p:nvPr/>
        </p:nvSpPr>
        <p:spPr>
          <a:xfrm>
            <a:off x="10494514" y="1745593"/>
            <a:ext cx="1449152" cy="734496"/>
          </a:xfrm>
          <a:prstGeom prst="irregularSeal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i="1" dirty="0">
                <a:solidFill>
                  <a:srgbClr val="0000FF"/>
                </a:solidFill>
                <a:latin typeface="Times New Roman" panose="02020603050405020304" pitchFamily="18" charset="0"/>
                <a:cs typeface="Times New Roman" panose="02020603050405020304" pitchFamily="18" charset="0"/>
              </a:rPr>
              <a:t>New</a:t>
            </a:r>
            <a:endParaRPr lang="zh-TW" altLang="en-US"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2042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18">
            <a:extLst>
              <a:ext uri="{FF2B5EF4-FFF2-40B4-BE49-F238E27FC236}">
                <a16:creationId xmlns:a16="http://schemas.microsoft.com/office/drawing/2014/main" id="{FD61D001-3478-4122-8E10-8B8693E48D9B}"/>
              </a:ext>
            </a:extLst>
          </p:cNvPr>
          <p:cNvSpPr>
            <a:spLocks/>
          </p:cNvSpPr>
          <p:nvPr/>
        </p:nvSpPr>
        <p:spPr bwMode="auto">
          <a:xfrm>
            <a:off x="3966934" y="2516703"/>
            <a:ext cx="4572558" cy="3861744"/>
          </a:xfrm>
          <a:custGeom>
            <a:avLst/>
            <a:gdLst>
              <a:gd name="T0" fmla="*/ 1131 w 2400"/>
              <a:gd name="T1" fmla="*/ 40 h 3356"/>
              <a:gd name="T2" fmla="*/ 1129 w 2400"/>
              <a:gd name="T3" fmla="*/ 60 h 3356"/>
              <a:gd name="T4" fmla="*/ 1071 w 2400"/>
              <a:gd name="T5" fmla="*/ 253 h 3356"/>
              <a:gd name="T6" fmla="*/ 1006 w 2400"/>
              <a:gd name="T7" fmla="*/ 665 h 3356"/>
              <a:gd name="T8" fmla="*/ 1020 w 2400"/>
              <a:gd name="T9" fmla="*/ 853 h 3356"/>
              <a:gd name="T10" fmla="*/ 1289 w 2400"/>
              <a:gd name="T11" fmla="*/ 678 h 3356"/>
              <a:gd name="T12" fmla="*/ 1480 w 2400"/>
              <a:gd name="T13" fmla="*/ 327 h 3356"/>
              <a:gd name="T14" fmla="*/ 1409 w 2400"/>
              <a:gd name="T15" fmla="*/ 565 h 3356"/>
              <a:gd name="T16" fmla="*/ 1226 w 2400"/>
              <a:gd name="T17" fmla="*/ 845 h 3356"/>
              <a:gd name="T18" fmla="*/ 1022 w 2400"/>
              <a:gd name="T19" fmla="*/ 1149 h 3356"/>
              <a:gd name="T20" fmla="*/ 1171 w 2400"/>
              <a:gd name="T21" fmla="*/ 1656 h 3356"/>
              <a:gd name="T22" fmla="*/ 1237 w 2400"/>
              <a:gd name="T23" fmla="*/ 1789 h 3356"/>
              <a:gd name="T24" fmla="*/ 1409 w 2400"/>
              <a:gd name="T25" fmla="*/ 1784 h 3356"/>
              <a:gd name="T26" fmla="*/ 1588 w 2400"/>
              <a:gd name="T27" fmla="*/ 1556 h 3356"/>
              <a:gd name="T28" fmla="*/ 1851 w 2400"/>
              <a:gd name="T29" fmla="*/ 893 h 3356"/>
              <a:gd name="T30" fmla="*/ 1953 w 2400"/>
              <a:gd name="T31" fmla="*/ 344 h 3356"/>
              <a:gd name="T32" fmla="*/ 1962 w 2400"/>
              <a:gd name="T33" fmla="*/ 582 h 3356"/>
              <a:gd name="T34" fmla="*/ 1935 w 2400"/>
              <a:gd name="T35" fmla="*/ 882 h 3356"/>
              <a:gd name="T36" fmla="*/ 1960 w 2400"/>
              <a:gd name="T37" fmla="*/ 1240 h 3356"/>
              <a:gd name="T38" fmla="*/ 2217 w 2400"/>
              <a:gd name="T39" fmla="*/ 1069 h 3356"/>
              <a:gd name="T40" fmla="*/ 1993 w 2400"/>
              <a:gd name="T41" fmla="*/ 1294 h 3356"/>
              <a:gd name="T42" fmla="*/ 1757 w 2400"/>
              <a:gd name="T43" fmla="*/ 1500 h 3356"/>
              <a:gd name="T44" fmla="*/ 1584 w 2400"/>
              <a:gd name="T45" fmla="*/ 1814 h 3356"/>
              <a:gd name="T46" fmla="*/ 1555 w 2400"/>
              <a:gd name="T47" fmla="*/ 1931 h 3356"/>
              <a:gd name="T48" fmla="*/ 1824 w 2400"/>
              <a:gd name="T49" fmla="*/ 1924 h 3356"/>
              <a:gd name="T50" fmla="*/ 2244 w 2400"/>
              <a:gd name="T51" fmla="*/ 1718 h 3356"/>
              <a:gd name="T52" fmla="*/ 2377 w 2400"/>
              <a:gd name="T53" fmla="*/ 1620 h 3356"/>
              <a:gd name="T54" fmla="*/ 2089 w 2400"/>
              <a:gd name="T55" fmla="*/ 1947 h 3356"/>
              <a:gd name="T56" fmla="*/ 1815 w 2400"/>
              <a:gd name="T57" fmla="*/ 2073 h 3356"/>
              <a:gd name="T58" fmla="*/ 1564 w 2400"/>
              <a:gd name="T59" fmla="*/ 2124 h 3356"/>
              <a:gd name="T60" fmla="*/ 1426 w 2400"/>
              <a:gd name="T61" fmla="*/ 2360 h 3356"/>
              <a:gd name="T62" fmla="*/ 1422 w 2400"/>
              <a:gd name="T63" fmla="*/ 2785 h 3356"/>
              <a:gd name="T64" fmla="*/ 1400 w 2400"/>
              <a:gd name="T65" fmla="*/ 3356 h 3356"/>
              <a:gd name="T66" fmla="*/ 1144 w 2400"/>
              <a:gd name="T67" fmla="*/ 3124 h 3356"/>
              <a:gd name="T68" fmla="*/ 1200 w 2400"/>
              <a:gd name="T69" fmla="*/ 2647 h 3356"/>
              <a:gd name="T70" fmla="*/ 1166 w 2400"/>
              <a:gd name="T71" fmla="*/ 2158 h 3356"/>
              <a:gd name="T72" fmla="*/ 1011 w 2400"/>
              <a:gd name="T73" fmla="*/ 1822 h 3356"/>
              <a:gd name="T74" fmla="*/ 779 w 2400"/>
              <a:gd name="T75" fmla="*/ 1782 h 3356"/>
              <a:gd name="T76" fmla="*/ 462 w 2400"/>
              <a:gd name="T77" fmla="*/ 1816 h 3356"/>
              <a:gd name="T78" fmla="*/ 124 w 2400"/>
              <a:gd name="T79" fmla="*/ 1724 h 3356"/>
              <a:gd name="T80" fmla="*/ 609 w 2400"/>
              <a:gd name="T81" fmla="*/ 1716 h 3356"/>
              <a:gd name="T82" fmla="*/ 451 w 2400"/>
              <a:gd name="T83" fmla="*/ 1322 h 3356"/>
              <a:gd name="T84" fmla="*/ 71 w 2400"/>
              <a:gd name="T85" fmla="*/ 1191 h 3356"/>
              <a:gd name="T86" fmla="*/ 59 w 2400"/>
              <a:gd name="T87" fmla="*/ 1154 h 3356"/>
              <a:gd name="T88" fmla="*/ 319 w 2400"/>
              <a:gd name="T89" fmla="*/ 1254 h 3356"/>
              <a:gd name="T90" fmla="*/ 477 w 2400"/>
              <a:gd name="T91" fmla="*/ 1229 h 3356"/>
              <a:gd name="T92" fmla="*/ 251 w 2400"/>
              <a:gd name="T93" fmla="*/ 644 h 3356"/>
              <a:gd name="T94" fmla="*/ 220 w 2400"/>
              <a:gd name="T95" fmla="*/ 469 h 3356"/>
              <a:gd name="T96" fmla="*/ 266 w 2400"/>
              <a:gd name="T97" fmla="*/ 604 h 3356"/>
              <a:gd name="T98" fmla="*/ 391 w 2400"/>
              <a:gd name="T99" fmla="*/ 942 h 3356"/>
              <a:gd name="T100" fmla="*/ 404 w 2400"/>
              <a:gd name="T101" fmla="*/ 956 h 3356"/>
              <a:gd name="T102" fmla="*/ 442 w 2400"/>
              <a:gd name="T103" fmla="*/ 889 h 3356"/>
              <a:gd name="T104" fmla="*/ 546 w 2400"/>
              <a:gd name="T105" fmla="*/ 605 h 3356"/>
              <a:gd name="T106" fmla="*/ 517 w 2400"/>
              <a:gd name="T107" fmla="*/ 847 h 3356"/>
              <a:gd name="T108" fmla="*/ 711 w 2400"/>
              <a:gd name="T109" fmla="*/ 1353 h 3356"/>
              <a:gd name="T110" fmla="*/ 937 w 2400"/>
              <a:gd name="T111" fmla="*/ 1160 h 3356"/>
              <a:gd name="T112" fmla="*/ 971 w 2400"/>
              <a:gd name="T113" fmla="*/ 511 h 3356"/>
              <a:gd name="T114" fmla="*/ 1137 w 2400"/>
              <a:gd name="T115" fmla="*/ 0 h 3356"/>
              <a:gd name="connsiteX0" fmla="*/ 4738 w 10000"/>
              <a:gd name="connsiteY0" fmla="*/ 0 h 10714"/>
              <a:gd name="connsiteX1" fmla="*/ 4721 w 10000"/>
              <a:gd name="connsiteY1" fmla="*/ 48 h 10714"/>
              <a:gd name="connsiteX2" fmla="*/ 4713 w 10000"/>
              <a:gd name="connsiteY2" fmla="*/ 80 h 10714"/>
              <a:gd name="connsiteX3" fmla="*/ 4704 w 10000"/>
              <a:gd name="connsiteY3" fmla="*/ 101 h 10714"/>
              <a:gd name="connsiteX4" fmla="*/ 4704 w 10000"/>
              <a:gd name="connsiteY4" fmla="*/ 113 h 10714"/>
              <a:gd name="connsiteX5" fmla="*/ 4713 w 10000"/>
              <a:gd name="connsiteY5" fmla="*/ 119 h 10714"/>
              <a:gd name="connsiteX6" fmla="*/ 4713 w 10000"/>
              <a:gd name="connsiteY6" fmla="*/ 125 h 10714"/>
              <a:gd name="connsiteX7" fmla="*/ 4721 w 10000"/>
              <a:gd name="connsiteY7" fmla="*/ 125 h 10714"/>
              <a:gd name="connsiteX8" fmla="*/ 4721 w 10000"/>
              <a:gd name="connsiteY8" fmla="*/ 125 h 10714"/>
              <a:gd name="connsiteX9" fmla="*/ 4721 w 10000"/>
              <a:gd name="connsiteY9" fmla="*/ 134 h 10714"/>
              <a:gd name="connsiteX10" fmla="*/ 4713 w 10000"/>
              <a:gd name="connsiteY10" fmla="*/ 152 h 10714"/>
              <a:gd name="connsiteX11" fmla="*/ 4704 w 10000"/>
              <a:gd name="connsiteY11" fmla="*/ 179 h 10714"/>
              <a:gd name="connsiteX12" fmla="*/ 4692 w 10000"/>
              <a:gd name="connsiteY12" fmla="*/ 221 h 10714"/>
              <a:gd name="connsiteX13" fmla="*/ 4667 w 10000"/>
              <a:gd name="connsiteY13" fmla="*/ 280 h 10714"/>
              <a:gd name="connsiteX14" fmla="*/ 4629 w 10000"/>
              <a:gd name="connsiteY14" fmla="*/ 364 h 10714"/>
              <a:gd name="connsiteX15" fmla="*/ 4592 w 10000"/>
              <a:gd name="connsiteY15" fmla="*/ 465 h 10714"/>
              <a:gd name="connsiteX16" fmla="*/ 4533 w 10000"/>
              <a:gd name="connsiteY16" fmla="*/ 596 h 10714"/>
              <a:gd name="connsiteX17" fmla="*/ 4463 w 10000"/>
              <a:gd name="connsiteY17" fmla="*/ 754 h 10714"/>
              <a:gd name="connsiteX18" fmla="*/ 4379 w 10000"/>
              <a:gd name="connsiteY18" fmla="*/ 1001 h 10714"/>
              <a:gd name="connsiteX19" fmla="*/ 4321 w 10000"/>
              <a:gd name="connsiteY19" fmla="*/ 1266 h 10714"/>
              <a:gd name="connsiteX20" fmla="*/ 4275 w 10000"/>
              <a:gd name="connsiteY20" fmla="*/ 1538 h 10714"/>
              <a:gd name="connsiteX21" fmla="*/ 4213 w 10000"/>
              <a:gd name="connsiteY21" fmla="*/ 1827 h 10714"/>
              <a:gd name="connsiteX22" fmla="*/ 4204 w 10000"/>
              <a:gd name="connsiteY22" fmla="*/ 1889 h 10714"/>
              <a:gd name="connsiteX23" fmla="*/ 4192 w 10000"/>
              <a:gd name="connsiteY23" fmla="*/ 1982 h 10714"/>
              <a:gd name="connsiteX24" fmla="*/ 4183 w 10000"/>
              <a:gd name="connsiteY24" fmla="*/ 2080 h 10714"/>
              <a:gd name="connsiteX25" fmla="*/ 4175 w 10000"/>
              <a:gd name="connsiteY25" fmla="*/ 2187 h 10714"/>
              <a:gd name="connsiteX26" fmla="*/ 4175 w 10000"/>
              <a:gd name="connsiteY26" fmla="*/ 2297 h 10714"/>
              <a:gd name="connsiteX27" fmla="*/ 4192 w 10000"/>
              <a:gd name="connsiteY27" fmla="*/ 2396 h 10714"/>
              <a:gd name="connsiteX28" fmla="*/ 4213 w 10000"/>
              <a:gd name="connsiteY28" fmla="*/ 2482 h 10714"/>
              <a:gd name="connsiteX29" fmla="*/ 4250 w 10000"/>
              <a:gd name="connsiteY29" fmla="*/ 2542 h 10714"/>
              <a:gd name="connsiteX30" fmla="*/ 4450 w 10000"/>
              <a:gd name="connsiteY30" fmla="*/ 2530 h 10714"/>
              <a:gd name="connsiteX31" fmla="*/ 4646 w 10000"/>
              <a:gd name="connsiteY31" fmla="*/ 2482 h 10714"/>
              <a:gd name="connsiteX32" fmla="*/ 4833 w 10000"/>
              <a:gd name="connsiteY32" fmla="*/ 2405 h 10714"/>
              <a:gd name="connsiteX33" fmla="*/ 5025 w 10000"/>
              <a:gd name="connsiteY33" fmla="*/ 2297 h 10714"/>
              <a:gd name="connsiteX34" fmla="*/ 5200 w 10000"/>
              <a:gd name="connsiteY34" fmla="*/ 2172 h 10714"/>
              <a:gd name="connsiteX35" fmla="*/ 5371 w 10000"/>
              <a:gd name="connsiteY35" fmla="*/ 2020 h 10714"/>
              <a:gd name="connsiteX36" fmla="*/ 5533 w 10000"/>
              <a:gd name="connsiteY36" fmla="*/ 1859 h 10714"/>
              <a:gd name="connsiteX37" fmla="*/ 5683 w 10000"/>
              <a:gd name="connsiteY37" fmla="*/ 1690 h 10714"/>
              <a:gd name="connsiteX38" fmla="*/ 5829 w 10000"/>
              <a:gd name="connsiteY38" fmla="*/ 1511 h 10714"/>
              <a:gd name="connsiteX39" fmla="*/ 5954 w 10000"/>
              <a:gd name="connsiteY39" fmla="*/ 1326 h 10714"/>
              <a:gd name="connsiteX40" fmla="*/ 6071 w 10000"/>
              <a:gd name="connsiteY40" fmla="*/ 1147 h 10714"/>
              <a:gd name="connsiteX41" fmla="*/ 6167 w 10000"/>
              <a:gd name="connsiteY41" fmla="*/ 974 h 10714"/>
              <a:gd name="connsiteX42" fmla="*/ 6213 w 10000"/>
              <a:gd name="connsiteY42" fmla="*/ 974 h 10714"/>
              <a:gd name="connsiteX43" fmla="*/ 6213 w 10000"/>
              <a:gd name="connsiteY43" fmla="*/ 992 h 10714"/>
              <a:gd name="connsiteX44" fmla="*/ 6138 w 10000"/>
              <a:gd name="connsiteY44" fmla="*/ 1165 h 10714"/>
              <a:gd name="connsiteX45" fmla="*/ 6054 w 10000"/>
              <a:gd name="connsiteY45" fmla="*/ 1344 h 10714"/>
              <a:gd name="connsiteX46" fmla="*/ 5963 w 10000"/>
              <a:gd name="connsiteY46" fmla="*/ 1517 h 10714"/>
              <a:gd name="connsiteX47" fmla="*/ 5871 w 10000"/>
              <a:gd name="connsiteY47" fmla="*/ 1684 h 10714"/>
              <a:gd name="connsiteX48" fmla="*/ 5775 w 10000"/>
              <a:gd name="connsiteY48" fmla="*/ 1847 h 10714"/>
              <a:gd name="connsiteX49" fmla="*/ 5667 w 10000"/>
              <a:gd name="connsiteY49" fmla="*/ 1999 h 10714"/>
              <a:gd name="connsiteX50" fmla="*/ 5554 w 10000"/>
              <a:gd name="connsiteY50" fmla="*/ 2145 h 10714"/>
              <a:gd name="connsiteX51" fmla="*/ 5417 w 10000"/>
              <a:gd name="connsiteY51" fmla="*/ 2279 h 10714"/>
              <a:gd name="connsiteX52" fmla="*/ 5275 w 10000"/>
              <a:gd name="connsiteY52" fmla="*/ 2411 h 10714"/>
              <a:gd name="connsiteX53" fmla="*/ 5108 w 10000"/>
              <a:gd name="connsiteY53" fmla="*/ 2518 h 10714"/>
              <a:gd name="connsiteX54" fmla="*/ 4917 w 10000"/>
              <a:gd name="connsiteY54" fmla="*/ 2616 h 10714"/>
              <a:gd name="connsiteX55" fmla="*/ 4704 w 10000"/>
              <a:gd name="connsiteY55" fmla="*/ 2703 h 10714"/>
              <a:gd name="connsiteX56" fmla="*/ 4479 w 10000"/>
              <a:gd name="connsiteY56" fmla="*/ 2768 h 10714"/>
              <a:gd name="connsiteX57" fmla="*/ 4213 w 10000"/>
              <a:gd name="connsiteY57" fmla="*/ 2813 h 10714"/>
              <a:gd name="connsiteX58" fmla="*/ 4221 w 10000"/>
              <a:gd name="connsiteY58" fmla="*/ 3126 h 10714"/>
              <a:gd name="connsiteX59" fmla="*/ 4258 w 10000"/>
              <a:gd name="connsiteY59" fmla="*/ 3424 h 10714"/>
              <a:gd name="connsiteX60" fmla="*/ 4321 w 10000"/>
              <a:gd name="connsiteY60" fmla="*/ 3707 h 10714"/>
              <a:gd name="connsiteX61" fmla="*/ 4404 w 10000"/>
              <a:gd name="connsiteY61" fmla="*/ 3975 h 10714"/>
              <a:gd name="connsiteX62" fmla="*/ 4508 w 10000"/>
              <a:gd name="connsiteY62" fmla="*/ 4231 h 10714"/>
              <a:gd name="connsiteX63" fmla="*/ 4621 w 10000"/>
              <a:gd name="connsiteY63" fmla="*/ 4476 h 10714"/>
              <a:gd name="connsiteX64" fmla="*/ 4750 w 10000"/>
              <a:gd name="connsiteY64" fmla="*/ 4708 h 10714"/>
              <a:gd name="connsiteX65" fmla="*/ 4879 w 10000"/>
              <a:gd name="connsiteY65" fmla="*/ 4934 h 10714"/>
              <a:gd name="connsiteX66" fmla="*/ 4917 w 10000"/>
              <a:gd name="connsiteY66" fmla="*/ 4988 h 10714"/>
              <a:gd name="connsiteX67" fmla="*/ 4950 w 10000"/>
              <a:gd name="connsiteY67" fmla="*/ 5054 h 10714"/>
              <a:gd name="connsiteX68" fmla="*/ 4996 w 10000"/>
              <a:gd name="connsiteY68" fmla="*/ 5125 h 10714"/>
              <a:gd name="connsiteX69" fmla="*/ 5038 w 10000"/>
              <a:gd name="connsiteY69" fmla="*/ 5200 h 10714"/>
              <a:gd name="connsiteX70" fmla="*/ 5092 w 10000"/>
              <a:gd name="connsiteY70" fmla="*/ 5271 h 10714"/>
              <a:gd name="connsiteX71" fmla="*/ 5154 w 10000"/>
              <a:gd name="connsiteY71" fmla="*/ 5331 h 10714"/>
              <a:gd name="connsiteX72" fmla="*/ 5229 w 10000"/>
              <a:gd name="connsiteY72" fmla="*/ 5384 h 10714"/>
              <a:gd name="connsiteX73" fmla="*/ 5313 w 10000"/>
              <a:gd name="connsiteY73" fmla="*/ 5423 h 10714"/>
              <a:gd name="connsiteX74" fmla="*/ 5413 w 10000"/>
              <a:gd name="connsiteY74" fmla="*/ 5438 h 10714"/>
              <a:gd name="connsiteX75" fmla="*/ 5517 w 10000"/>
              <a:gd name="connsiteY75" fmla="*/ 5435 h 10714"/>
              <a:gd name="connsiteX76" fmla="*/ 5704 w 10000"/>
              <a:gd name="connsiteY76" fmla="*/ 5390 h 10714"/>
              <a:gd name="connsiteX77" fmla="*/ 5871 w 10000"/>
              <a:gd name="connsiteY77" fmla="*/ 5316 h 10714"/>
              <a:gd name="connsiteX78" fmla="*/ 6033 w 10000"/>
              <a:gd name="connsiteY78" fmla="*/ 5223 h 10714"/>
              <a:gd name="connsiteX79" fmla="*/ 6167 w 10000"/>
              <a:gd name="connsiteY79" fmla="*/ 5113 h 10714"/>
              <a:gd name="connsiteX80" fmla="*/ 6296 w 10000"/>
              <a:gd name="connsiteY80" fmla="*/ 4994 h 10714"/>
              <a:gd name="connsiteX81" fmla="*/ 6417 w 10000"/>
              <a:gd name="connsiteY81" fmla="*/ 4869 h 10714"/>
              <a:gd name="connsiteX82" fmla="*/ 6525 w 10000"/>
              <a:gd name="connsiteY82" fmla="*/ 4750 h 10714"/>
              <a:gd name="connsiteX83" fmla="*/ 6617 w 10000"/>
              <a:gd name="connsiteY83" fmla="*/ 4636 h 10714"/>
              <a:gd name="connsiteX84" fmla="*/ 6821 w 10000"/>
              <a:gd name="connsiteY84" fmla="*/ 4377 h 10714"/>
              <a:gd name="connsiteX85" fmla="*/ 7017 w 10000"/>
              <a:gd name="connsiteY85" fmla="*/ 4085 h 10714"/>
              <a:gd name="connsiteX86" fmla="*/ 7213 w 10000"/>
              <a:gd name="connsiteY86" fmla="*/ 3766 h 10714"/>
              <a:gd name="connsiteX87" fmla="*/ 7396 w 10000"/>
              <a:gd name="connsiteY87" fmla="*/ 3418 h 10714"/>
              <a:gd name="connsiteX88" fmla="*/ 7563 w 10000"/>
              <a:gd name="connsiteY88" fmla="*/ 3051 h 10714"/>
              <a:gd name="connsiteX89" fmla="*/ 7713 w 10000"/>
              <a:gd name="connsiteY89" fmla="*/ 2661 h 10714"/>
              <a:gd name="connsiteX90" fmla="*/ 7850 w 10000"/>
              <a:gd name="connsiteY90" fmla="*/ 2253 h 10714"/>
              <a:gd name="connsiteX91" fmla="*/ 7950 w 10000"/>
              <a:gd name="connsiteY91" fmla="*/ 1830 h 10714"/>
              <a:gd name="connsiteX92" fmla="*/ 8025 w 10000"/>
              <a:gd name="connsiteY92" fmla="*/ 1397 h 10714"/>
              <a:gd name="connsiteX93" fmla="*/ 8071 w 10000"/>
              <a:gd name="connsiteY93" fmla="*/ 954 h 10714"/>
              <a:gd name="connsiteX94" fmla="*/ 8108 w 10000"/>
              <a:gd name="connsiteY94" fmla="*/ 974 h 10714"/>
              <a:gd name="connsiteX95" fmla="*/ 8138 w 10000"/>
              <a:gd name="connsiteY95" fmla="*/ 1025 h 10714"/>
              <a:gd name="connsiteX96" fmla="*/ 8163 w 10000"/>
              <a:gd name="connsiteY96" fmla="*/ 1100 h 10714"/>
              <a:gd name="connsiteX97" fmla="*/ 8175 w 10000"/>
              <a:gd name="connsiteY97" fmla="*/ 1198 h 10714"/>
              <a:gd name="connsiteX98" fmla="*/ 8183 w 10000"/>
              <a:gd name="connsiteY98" fmla="*/ 1311 h 10714"/>
              <a:gd name="connsiteX99" fmla="*/ 8183 w 10000"/>
              <a:gd name="connsiteY99" fmla="*/ 1442 h 10714"/>
              <a:gd name="connsiteX100" fmla="*/ 8183 w 10000"/>
              <a:gd name="connsiteY100" fmla="*/ 1582 h 10714"/>
              <a:gd name="connsiteX101" fmla="*/ 8175 w 10000"/>
              <a:gd name="connsiteY101" fmla="*/ 1734 h 10714"/>
              <a:gd name="connsiteX102" fmla="*/ 8163 w 10000"/>
              <a:gd name="connsiteY102" fmla="*/ 1889 h 10714"/>
              <a:gd name="connsiteX103" fmla="*/ 8146 w 10000"/>
              <a:gd name="connsiteY103" fmla="*/ 2047 h 10714"/>
              <a:gd name="connsiteX104" fmla="*/ 8121 w 10000"/>
              <a:gd name="connsiteY104" fmla="*/ 2205 h 10714"/>
              <a:gd name="connsiteX105" fmla="*/ 8108 w 10000"/>
              <a:gd name="connsiteY105" fmla="*/ 2357 h 10714"/>
              <a:gd name="connsiteX106" fmla="*/ 8083 w 10000"/>
              <a:gd name="connsiteY106" fmla="*/ 2497 h 10714"/>
              <a:gd name="connsiteX107" fmla="*/ 8063 w 10000"/>
              <a:gd name="connsiteY107" fmla="*/ 2628 h 10714"/>
              <a:gd name="connsiteX108" fmla="*/ 8038 w 10000"/>
              <a:gd name="connsiteY108" fmla="*/ 2741 h 10714"/>
              <a:gd name="connsiteX109" fmla="*/ 8017 w 10000"/>
              <a:gd name="connsiteY109" fmla="*/ 2834 h 10714"/>
              <a:gd name="connsiteX110" fmla="*/ 8000 w 10000"/>
              <a:gd name="connsiteY110" fmla="*/ 2908 h 10714"/>
              <a:gd name="connsiteX111" fmla="*/ 7700 w 10000"/>
              <a:gd name="connsiteY111" fmla="*/ 3754 h 10714"/>
              <a:gd name="connsiteX112" fmla="*/ 7942 w 10000"/>
              <a:gd name="connsiteY112" fmla="*/ 3737 h 10714"/>
              <a:gd name="connsiteX113" fmla="*/ 8167 w 10000"/>
              <a:gd name="connsiteY113" fmla="*/ 3695 h 10714"/>
              <a:gd name="connsiteX114" fmla="*/ 8379 w 10000"/>
              <a:gd name="connsiteY114" fmla="*/ 3635 h 10714"/>
              <a:gd name="connsiteX115" fmla="*/ 8583 w 10000"/>
              <a:gd name="connsiteY115" fmla="*/ 3558 h 10714"/>
              <a:gd name="connsiteX116" fmla="*/ 8767 w 10000"/>
              <a:gd name="connsiteY116" fmla="*/ 3471 h 10714"/>
              <a:gd name="connsiteX117" fmla="*/ 8933 w 10000"/>
              <a:gd name="connsiteY117" fmla="*/ 3376 h 10714"/>
              <a:gd name="connsiteX118" fmla="*/ 9092 w 10000"/>
              <a:gd name="connsiteY118" fmla="*/ 3278 h 10714"/>
              <a:gd name="connsiteX119" fmla="*/ 9238 w 10000"/>
              <a:gd name="connsiteY119" fmla="*/ 3185 h 10714"/>
              <a:gd name="connsiteX120" fmla="*/ 9250 w 10000"/>
              <a:gd name="connsiteY120" fmla="*/ 3230 h 10714"/>
              <a:gd name="connsiteX121" fmla="*/ 9117 w 10000"/>
              <a:gd name="connsiteY121" fmla="*/ 3376 h 10714"/>
              <a:gd name="connsiteX122" fmla="*/ 8954 w 10000"/>
              <a:gd name="connsiteY122" fmla="*/ 3516 h 10714"/>
              <a:gd name="connsiteX123" fmla="*/ 8758 w 10000"/>
              <a:gd name="connsiteY123" fmla="*/ 3641 h 10714"/>
              <a:gd name="connsiteX124" fmla="*/ 8538 w 10000"/>
              <a:gd name="connsiteY124" fmla="*/ 3754 h 10714"/>
              <a:gd name="connsiteX125" fmla="*/ 8304 w 10000"/>
              <a:gd name="connsiteY125" fmla="*/ 3856 h 10714"/>
              <a:gd name="connsiteX126" fmla="*/ 8054 w 10000"/>
              <a:gd name="connsiteY126" fmla="*/ 3945 h 10714"/>
              <a:gd name="connsiteX127" fmla="*/ 7796 w 10000"/>
              <a:gd name="connsiteY127" fmla="*/ 4014 h 10714"/>
              <a:gd name="connsiteX128" fmla="*/ 7533 w 10000"/>
              <a:gd name="connsiteY128" fmla="*/ 4064 h 10714"/>
              <a:gd name="connsiteX129" fmla="*/ 7479 w 10000"/>
              <a:gd name="connsiteY129" fmla="*/ 4184 h 10714"/>
              <a:gd name="connsiteX130" fmla="*/ 7404 w 10000"/>
              <a:gd name="connsiteY130" fmla="*/ 4324 h 10714"/>
              <a:gd name="connsiteX131" fmla="*/ 7321 w 10000"/>
              <a:gd name="connsiteY131" fmla="*/ 4470 h 10714"/>
              <a:gd name="connsiteX132" fmla="*/ 7213 w 10000"/>
              <a:gd name="connsiteY132" fmla="*/ 4628 h 10714"/>
              <a:gd name="connsiteX133" fmla="*/ 7100 w 10000"/>
              <a:gd name="connsiteY133" fmla="*/ 4794 h 10714"/>
              <a:gd name="connsiteX134" fmla="*/ 6979 w 10000"/>
              <a:gd name="connsiteY134" fmla="*/ 4958 h 10714"/>
              <a:gd name="connsiteX135" fmla="*/ 6850 w 10000"/>
              <a:gd name="connsiteY135" fmla="*/ 5113 h 10714"/>
              <a:gd name="connsiteX136" fmla="*/ 6721 w 10000"/>
              <a:gd name="connsiteY136" fmla="*/ 5265 h 10714"/>
              <a:gd name="connsiteX137" fmla="*/ 6600 w 10000"/>
              <a:gd name="connsiteY137" fmla="*/ 5405 h 10714"/>
              <a:gd name="connsiteX138" fmla="*/ 6471 w 10000"/>
              <a:gd name="connsiteY138" fmla="*/ 5530 h 10714"/>
              <a:gd name="connsiteX139" fmla="*/ 6358 w 10000"/>
              <a:gd name="connsiteY139" fmla="*/ 5641 h 10714"/>
              <a:gd name="connsiteX140" fmla="*/ 6250 w 10000"/>
              <a:gd name="connsiteY140" fmla="*/ 5721 h 10714"/>
              <a:gd name="connsiteX141" fmla="*/ 6267 w 10000"/>
              <a:gd name="connsiteY141" fmla="*/ 5781 h 10714"/>
              <a:gd name="connsiteX142" fmla="*/ 6296 w 10000"/>
              <a:gd name="connsiteY142" fmla="*/ 5793 h 10714"/>
              <a:gd name="connsiteX143" fmla="*/ 6479 w 10000"/>
              <a:gd name="connsiteY143" fmla="*/ 5754 h 10714"/>
              <a:gd name="connsiteX144" fmla="*/ 6663 w 10000"/>
              <a:gd name="connsiteY144" fmla="*/ 5736 h 10714"/>
              <a:gd name="connsiteX145" fmla="*/ 6858 w 10000"/>
              <a:gd name="connsiteY145" fmla="*/ 5736 h 10714"/>
              <a:gd name="connsiteX146" fmla="*/ 7046 w 10000"/>
              <a:gd name="connsiteY146" fmla="*/ 5742 h 10714"/>
              <a:gd name="connsiteX147" fmla="*/ 7246 w 10000"/>
              <a:gd name="connsiteY147" fmla="*/ 5748 h 10714"/>
              <a:gd name="connsiteX148" fmla="*/ 7425 w 10000"/>
              <a:gd name="connsiteY148" fmla="*/ 5748 h 10714"/>
              <a:gd name="connsiteX149" fmla="*/ 7600 w 10000"/>
              <a:gd name="connsiteY149" fmla="*/ 5733 h 10714"/>
              <a:gd name="connsiteX150" fmla="*/ 7950 w 10000"/>
              <a:gd name="connsiteY150" fmla="*/ 5673 h 10714"/>
              <a:gd name="connsiteX151" fmla="*/ 8275 w 10000"/>
              <a:gd name="connsiteY151" fmla="*/ 5596 h 10714"/>
              <a:gd name="connsiteX152" fmla="*/ 8579 w 10000"/>
              <a:gd name="connsiteY152" fmla="*/ 5504 h 10714"/>
              <a:gd name="connsiteX153" fmla="*/ 8858 w 10000"/>
              <a:gd name="connsiteY153" fmla="*/ 5390 h 10714"/>
              <a:gd name="connsiteX154" fmla="*/ 9117 w 10000"/>
              <a:gd name="connsiteY154" fmla="*/ 5265 h 10714"/>
              <a:gd name="connsiteX155" fmla="*/ 9350 w 10000"/>
              <a:gd name="connsiteY155" fmla="*/ 5119 h 10714"/>
              <a:gd name="connsiteX156" fmla="*/ 9563 w 10000"/>
              <a:gd name="connsiteY156" fmla="*/ 4967 h 10714"/>
              <a:gd name="connsiteX157" fmla="*/ 9758 w 10000"/>
              <a:gd name="connsiteY157" fmla="*/ 4794 h 10714"/>
              <a:gd name="connsiteX158" fmla="*/ 9933 w 10000"/>
              <a:gd name="connsiteY158" fmla="*/ 4610 h 10714"/>
              <a:gd name="connsiteX159" fmla="*/ 10000 w 10000"/>
              <a:gd name="connsiteY159" fmla="*/ 4648 h 10714"/>
              <a:gd name="connsiteX160" fmla="*/ 10000 w 10000"/>
              <a:gd name="connsiteY160" fmla="*/ 4660 h 10714"/>
              <a:gd name="connsiteX161" fmla="*/ 9904 w 10000"/>
              <a:gd name="connsiteY161" fmla="*/ 4827 h 10714"/>
              <a:gd name="connsiteX162" fmla="*/ 9767 w 10000"/>
              <a:gd name="connsiteY162" fmla="*/ 5000 h 10714"/>
              <a:gd name="connsiteX163" fmla="*/ 9600 w 10000"/>
              <a:gd name="connsiteY163" fmla="*/ 5173 h 10714"/>
              <a:gd name="connsiteX164" fmla="*/ 9404 w 10000"/>
              <a:gd name="connsiteY164" fmla="*/ 5343 h 10714"/>
              <a:gd name="connsiteX165" fmla="*/ 9183 w 10000"/>
              <a:gd name="connsiteY165" fmla="*/ 5504 h 10714"/>
              <a:gd name="connsiteX166" fmla="*/ 8950 w 10000"/>
              <a:gd name="connsiteY166" fmla="*/ 5662 h 10714"/>
              <a:gd name="connsiteX167" fmla="*/ 8704 w 10000"/>
              <a:gd name="connsiteY167" fmla="*/ 5802 h 10714"/>
              <a:gd name="connsiteX168" fmla="*/ 8463 w 10000"/>
              <a:gd name="connsiteY168" fmla="*/ 5927 h 10714"/>
              <a:gd name="connsiteX169" fmla="*/ 8229 w 10000"/>
              <a:gd name="connsiteY169" fmla="*/ 6025 h 10714"/>
              <a:gd name="connsiteX170" fmla="*/ 8000 w 10000"/>
              <a:gd name="connsiteY170" fmla="*/ 6105 h 10714"/>
              <a:gd name="connsiteX171" fmla="*/ 7879 w 10000"/>
              <a:gd name="connsiteY171" fmla="*/ 6132 h 10714"/>
              <a:gd name="connsiteX172" fmla="*/ 7729 w 10000"/>
              <a:gd name="connsiteY172" fmla="*/ 6153 h 10714"/>
              <a:gd name="connsiteX173" fmla="*/ 7563 w 10000"/>
              <a:gd name="connsiteY173" fmla="*/ 6177 h 10714"/>
              <a:gd name="connsiteX174" fmla="*/ 7388 w 10000"/>
              <a:gd name="connsiteY174" fmla="*/ 6198 h 10714"/>
              <a:gd name="connsiteX175" fmla="*/ 7204 w 10000"/>
              <a:gd name="connsiteY175" fmla="*/ 6219 h 10714"/>
              <a:gd name="connsiteX176" fmla="*/ 7017 w 10000"/>
              <a:gd name="connsiteY176" fmla="*/ 6240 h 10714"/>
              <a:gd name="connsiteX177" fmla="*/ 6842 w 10000"/>
              <a:gd name="connsiteY177" fmla="*/ 6263 h 10714"/>
              <a:gd name="connsiteX178" fmla="*/ 6675 w 10000"/>
              <a:gd name="connsiteY178" fmla="*/ 6290 h 10714"/>
              <a:gd name="connsiteX179" fmla="*/ 6517 w 10000"/>
              <a:gd name="connsiteY179" fmla="*/ 6329 h 10714"/>
              <a:gd name="connsiteX180" fmla="*/ 6388 w 10000"/>
              <a:gd name="connsiteY180" fmla="*/ 6365 h 10714"/>
              <a:gd name="connsiteX181" fmla="*/ 6288 w 10000"/>
              <a:gd name="connsiteY181" fmla="*/ 6415 h 10714"/>
              <a:gd name="connsiteX182" fmla="*/ 6213 w 10000"/>
              <a:gd name="connsiteY182" fmla="*/ 6475 h 10714"/>
              <a:gd name="connsiteX183" fmla="*/ 6092 w 10000"/>
              <a:gd name="connsiteY183" fmla="*/ 6648 h 10714"/>
              <a:gd name="connsiteX184" fmla="*/ 6008 w 10000"/>
              <a:gd name="connsiteY184" fmla="*/ 6836 h 10714"/>
              <a:gd name="connsiteX185" fmla="*/ 5942 w 10000"/>
              <a:gd name="connsiteY185" fmla="*/ 7032 h 10714"/>
              <a:gd name="connsiteX186" fmla="*/ 5904 w 10000"/>
              <a:gd name="connsiteY186" fmla="*/ 7232 h 10714"/>
              <a:gd name="connsiteX187" fmla="*/ 5888 w 10000"/>
              <a:gd name="connsiteY187" fmla="*/ 7443 h 10714"/>
              <a:gd name="connsiteX188" fmla="*/ 5879 w 10000"/>
              <a:gd name="connsiteY188" fmla="*/ 7655 h 10714"/>
              <a:gd name="connsiteX189" fmla="*/ 5888 w 10000"/>
              <a:gd name="connsiteY189" fmla="*/ 7867 h 10714"/>
              <a:gd name="connsiteX190" fmla="*/ 5904 w 10000"/>
              <a:gd name="connsiteY190" fmla="*/ 8084 h 10714"/>
              <a:gd name="connsiteX191" fmla="*/ 5925 w 10000"/>
              <a:gd name="connsiteY191" fmla="*/ 8299 h 10714"/>
              <a:gd name="connsiteX192" fmla="*/ 5950 w 10000"/>
              <a:gd name="connsiteY192" fmla="*/ 8510 h 10714"/>
              <a:gd name="connsiteX193" fmla="*/ 5954 w 10000"/>
              <a:gd name="connsiteY193" fmla="*/ 8820 h 10714"/>
              <a:gd name="connsiteX194" fmla="*/ 5933 w 10000"/>
              <a:gd name="connsiteY194" fmla="*/ 9130 h 10714"/>
              <a:gd name="connsiteX195" fmla="*/ 5896 w 10000"/>
              <a:gd name="connsiteY195" fmla="*/ 9428 h 10714"/>
              <a:gd name="connsiteX196" fmla="*/ 5850 w 10000"/>
              <a:gd name="connsiteY196" fmla="*/ 9720 h 10714"/>
              <a:gd name="connsiteX197" fmla="*/ 5756 w 10000"/>
              <a:gd name="connsiteY197" fmla="*/ 10714 h 10714"/>
              <a:gd name="connsiteX198" fmla="*/ 4463 w 10000"/>
              <a:gd name="connsiteY198" fmla="*/ 10000 h 10714"/>
              <a:gd name="connsiteX199" fmla="*/ 4463 w 10000"/>
              <a:gd name="connsiteY199" fmla="*/ 9991 h 10714"/>
              <a:gd name="connsiteX200" fmla="*/ 4546 w 10000"/>
              <a:gd name="connsiteY200" fmla="*/ 9848 h 10714"/>
              <a:gd name="connsiteX201" fmla="*/ 4629 w 10000"/>
              <a:gd name="connsiteY201" fmla="*/ 9687 h 10714"/>
              <a:gd name="connsiteX202" fmla="*/ 4700 w 10000"/>
              <a:gd name="connsiteY202" fmla="*/ 9508 h 10714"/>
              <a:gd name="connsiteX203" fmla="*/ 4767 w 10000"/>
              <a:gd name="connsiteY203" fmla="*/ 9309 h 10714"/>
              <a:gd name="connsiteX204" fmla="*/ 4829 w 10000"/>
              <a:gd name="connsiteY204" fmla="*/ 9097 h 10714"/>
              <a:gd name="connsiteX205" fmla="*/ 4879 w 10000"/>
              <a:gd name="connsiteY205" fmla="*/ 8868 h 10714"/>
              <a:gd name="connsiteX206" fmla="*/ 4917 w 10000"/>
              <a:gd name="connsiteY206" fmla="*/ 8635 h 10714"/>
              <a:gd name="connsiteX207" fmla="*/ 4954 w 10000"/>
              <a:gd name="connsiteY207" fmla="*/ 8391 h 10714"/>
              <a:gd name="connsiteX208" fmla="*/ 4979 w 10000"/>
              <a:gd name="connsiteY208" fmla="*/ 8144 h 10714"/>
              <a:gd name="connsiteX209" fmla="*/ 5000 w 10000"/>
              <a:gd name="connsiteY209" fmla="*/ 7887 h 10714"/>
              <a:gd name="connsiteX210" fmla="*/ 5000 w 10000"/>
              <a:gd name="connsiteY210" fmla="*/ 7634 h 10714"/>
              <a:gd name="connsiteX211" fmla="*/ 5000 w 10000"/>
              <a:gd name="connsiteY211" fmla="*/ 7384 h 10714"/>
              <a:gd name="connsiteX212" fmla="*/ 4979 w 10000"/>
              <a:gd name="connsiteY212" fmla="*/ 7133 h 10714"/>
              <a:gd name="connsiteX213" fmla="*/ 4950 w 10000"/>
              <a:gd name="connsiteY213" fmla="*/ 6892 h 10714"/>
              <a:gd name="connsiteX214" fmla="*/ 4913 w 10000"/>
              <a:gd name="connsiteY214" fmla="*/ 6657 h 10714"/>
              <a:gd name="connsiteX215" fmla="*/ 4858 w 10000"/>
              <a:gd name="connsiteY215" fmla="*/ 6430 h 10714"/>
              <a:gd name="connsiteX216" fmla="*/ 4783 w 10000"/>
              <a:gd name="connsiteY216" fmla="*/ 6219 h 10714"/>
              <a:gd name="connsiteX217" fmla="*/ 4700 w 10000"/>
              <a:gd name="connsiteY217" fmla="*/ 6019 h 10714"/>
              <a:gd name="connsiteX218" fmla="*/ 4600 w 10000"/>
              <a:gd name="connsiteY218" fmla="*/ 5840 h 10714"/>
              <a:gd name="connsiteX219" fmla="*/ 4488 w 10000"/>
              <a:gd name="connsiteY219" fmla="*/ 5682 h 10714"/>
              <a:gd name="connsiteX220" fmla="*/ 4358 w 10000"/>
              <a:gd name="connsiteY220" fmla="*/ 5542 h 10714"/>
              <a:gd name="connsiteX221" fmla="*/ 4213 w 10000"/>
              <a:gd name="connsiteY221" fmla="*/ 5429 h 10714"/>
              <a:gd name="connsiteX222" fmla="*/ 4046 w 10000"/>
              <a:gd name="connsiteY222" fmla="*/ 5343 h 10714"/>
              <a:gd name="connsiteX223" fmla="*/ 3904 w 10000"/>
              <a:gd name="connsiteY223" fmla="*/ 5292 h 10714"/>
              <a:gd name="connsiteX224" fmla="*/ 3746 w 10000"/>
              <a:gd name="connsiteY224" fmla="*/ 5271 h 10714"/>
              <a:gd name="connsiteX225" fmla="*/ 3583 w 10000"/>
              <a:gd name="connsiteY225" fmla="*/ 5271 h 10714"/>
              <a:gd name="connsiteX226" fmla="*/ 3413 w 10000"/>
              <a:gd name="connsiteY226" fmla="*/ 5286 h 10714"/>
              <a:gd name="connsiteX227" fmla="*/ 3246 w 10000"/>
              <a:gd name="connsiteY227" fmla="*/ 5310 h 10714"/>
              <a:gd name="connsiteX228" fmla="*/ 3079 w 10000"/>
              <a:gd name="connsiteY228" fmla="*/ 5343 h 10714"/>
              <a:gd name="connsiteX229" fmla="*/ 2913 w 10000"/>
              <a:gd name="connsiteY229" fmla="*/ 5369 h 10714"/>
              <a:gd name="connsiteX230" fmla="*/ 2750 w 10000"/>
              <a:gd name="connsiteY230" fmla="*/ 5396 h 10714"/>
              <a:gd name="connsiteX231" fmla="*/ 2600 w 10000"/>
              <a:gd name="connsiteY231" fmla="*/ 5411 h 10714"/>
              <a:gd name="connsiteX232" fmla="*/ 2258 w 10000"/>
              <a:gd name="connsiteY232" fmla="*/ 5423 h 10714"/>
              <a:gd name="connsiteX233" fmla="*/ 1925 w 10000"/>
              <a:gd name="connsiteY233" fmla="*/ 5411 h 10714"/>
              <a:gd name="connsiteX234" fmla="*/ 1617 w 10000"/>
              <a:gd name="connsiteY234" fmla="*/ 5384 h 10714"/>
              <a:gd name="connsiteX235" fmla="*/ 1321 w 10000"/>
              <a:gd name="connsiteY235" fmla="*/ 5346 h 10714"/>
              <a:gd name="connsiteX236" fmla="*/ 1033 w 10000"/>
              <a:gd name="connsiteY236" fmla="*/ 5298 h 10714"/>
              <a:gd name="connsiteX237" fmla="*/ 758 w 10000"/>
              <a:gd name="connsiteY237" fmla="*/ 5250 h 10714"/>
              <a:gd name="connsiteX238" fmla="*/ 500 w 10000"/>
              <a:gd name="connsiteY238" fmla="*/ 5197 h 10714"/>
              <a:gd name="connsiteX239" fmla="*/ 517 w 10000"/>
              <a:gd name="connsiteY239" fmla="*/ 5137 h 10714"/>
              <a:gd name="connsiteX240" fmla="*/ 871 w 10000"/>
              <a:gd name="connsiteY240" fmla="*/ 5173 h 10714"/>
              <a:gd name="connsiteX241" fmla="*/ 1221 w 10000"/>
              <a:gd name="connsiteY241" fmla="*/ 5197 h 10714"/>
              <a:gd name="connsiteX242" fmla="*/ 1563 w 10000"/>
              <a:gd name="connsiteY242" fmla="*/ 5206 h 10714"/>
              <a:gd name="connsiteX243" fmla="*/ 1896 w 10000"/>
              <a:gd name="connsiteY243" fmla="*/ 5197 h 10714"/>
              <a:gd name="connsiteX244" fmla="*/ 2221 w 10000"/>
              <a:gd name="connsiteY244" fmla="*/ 5164 h 10714"/>
              <a:gd name="connsiteX245" fmla="*/ 2538 w 10000"/>
              <a:gd name="connsiteY245" fmla="*/ 5113 h 10714"/>
              <a:gd name="connsiteX246" fmla="*/ 2842 w 10000"/>
              <a:gd name="connsiteY246" fmla="*/ 5045 h 10714"/>
              <a:gd name="connsiteX247" fmla="*/ 3129 w 10000"/>
              <a:gd name="connsiteY247" fmla="*/ 4946 h 10714"/>
              <a:gd name="connsiteX248" fmla="*/ 3500 w 10000"/>
              <a:gd name="connsiteY248" fmla="*/ 4815 h 10714"/>
              <a:gd name="connsiteX249" fmla="*/ 2821 w 10000"/>
              <a:gd name="connsiteY249" fmla="*/ 4389 h 10714"/>
              <a:gd name="connsiteX250" fmla="*/ 2213 w 10000"/>
              <a:gd name="connsiteY250" fmla="*/ 3912 h 10714"/>
              <a:gd name="connsiteX251" fmla="*/ 1879 w 10000"/>
              <a:gd name="connsiteY251" fmla="*/ 3939 h 10714"/>
              <a:gd name="connsiteX252" fmla="*/ 1554 w 10000"/>
              <a:gd name="connsiteY252" fmla="*/ 3939 h 10714"/>
              <a:gd name="connsiteX253" fmla="*/ 1258 w 10000"/>
              <a:gd name="connsiteY253" fmla="*/ 3912 h 10714"/>
              <a:gd name="connsiteX254" fmla="*/ 979 w 10000"/>
              <a:gd name="connsiteY254" fmla="*/ 3856 h 10714"/>
              <a:gd name="connsiteX255" fmla="*/ 721 w 10000"/>
              <a:gd name="connsiteY255" fmla="*/ 3775 h 10714"/>
              <a:gd name="connsiteX256" fmla="*/ 496 w 10000"/>
              <a:gd name="connsiteY256" fmla="*/ 3674 h 10714"/>
              <a:gd name="connsiteX257" fmla="*/ 296 w 10000"/>
              <a:gd name="connsiteY257" fmla="*/ 3549 h 10714"/>
              <a:gd name="connsiteX258" fmla="*/ 129 w 10000"/>
              <a:gd name="connsiteY258" fmla="*/ 3403 h 10714"/>
              <a:gd name="connsiteX259" fmla="*/ 0 w 10000"/>
              <a:gd name="connsiteY259" fmla="*/ 3245 h 10714"/>
              <a:gd name="connsiteX260" fmla="*/ 17 w 10000"/>
              <a:gd name="connsiteY260" fmla="*/ 3218 h 10714"/>
              <a:gd name="connsiteX261" fmla="*/ 71 w 10000"/>
              <a:gd name="connsiteY261" fmla="*/ 3245 h 10714"/>
              <a:gd name="connsiteX262" fmla="*/ 138 w 10000"/>
              <a:gd name="connsiteY262" fmla="*/ 3349 h 10714"/>
              <a:gd name="connsiteX263" fmla="*/ 246 w 10000"/>
              <a:gd name="connsiteY263" fmla="*/ 3439 h 10714"/>
              <a:gd name="connsiteX264" fmla="*/ 379 w 10000"/>
              <a:gd name="connsiteY264" fmla="*/ 3528 h 10714"/>
              <a:gd name="connsiteX265" fmla="*/ 538 w 10000"/>
              <a:gd name="connsiteY265" fmla="*/ 3597 h 10714"/>
              <a:gd name="connsiteX266" fmla="*/ 721 w 10000"/>
              <a:gd name="connsiteY266" fmla="*/ 3656 h 10714"/>
              <a:gd name="connsiteX267" fmla="*/ 913 w 10000"/>
              <a:gd name="connsiteY267" fmla="*/ 3701 h 10714"/>
              <a:gd name="connsiteX268" fmla="*/ 1117 w 10000"/>
              <a:gd name="connsiteY268" fmla="*/ 3728 h 10714"/>
              <a:gd name="connsiteX269" fmla="*/ 1329 w 10000"/>
              <a:gd name="connsiteY269" fmla="*/ 3737 h 10714"/>
              <a:gd name="connsiteX270" fmla="*/ 1533 w 10000"/>
              <a:gd name="connsiteY270" fmla="*/ 3734 h 10714"/>
              <a:gd name="connsiteX271" fmla="*/ 1646 w 10000"/>
              <a:gd name="connsiteY271" fmla="*/ 3722 h 10714"/>
              <a:gd name="connsiteX272" fmla="*/ 1746 w 10000"/>
              <a:gd name="connsiteY272" fmla="*/ 3722 h 10714"/>
              <a:gd name="connsiteX273" fmla="*/ 1833 w 10000"/>
              <a:gd name="connsiteY273" fmla="*/ 3710 h 10714"/>
              <a:gd name="connsiteX274" fmla="*/ 1917 w 10000"/>
              <a:gd name="connsiteY274" fmla="*/ 3695 h 10714"/>
              <a:gd name="connsiteX275" fmla="*/ 1988 w 10000"/>
              <a:gd name="connsiteY275" fmla="*/ 3662 h 10714"/>
              <a:gd name="connsiteX276" fmla="*/ 1788 w 10000"/>
              <a:gd name="connsiteY276" fmla="*/ 3391 h 10714"/>
              <a:gd name="connsiteX277" fmla="*/ 1617 w 10000"/>
              <a:gd name="connsiteY277" fmla="*/ 3126 h 10714"/>
              <a:gd name="connsiteX278" fmla="*/ 1454 w 10000"/>
              <a:gd name="connsiteY278" fmla="*/ 2849 h 10714"/>
              <a:gd name="connsiteX279" fmla="*/ 1313 w 10000"/>
              <a:gd name="connsiteY279" fmla="*/ 2563 h 10714"/>
              <a:gd name="connsiteX280" fmla="*/ 1175 w 10000"/>
              <a:gd name="connsiteY280" fmla="*/ 2253 h 10714"/>
              <a:gd name="connsiteX281" fmla="*/ 1046 w 10000"/>
              <a:gd name="connsiteY281" fmla="*/ 1919 h 10714"/>
              <a:gd name="connsiteX282" fmla="*/ 1033 w 10000"/>
              <a:gd name="connsiteY282" fmla="*/ 1859 h 10714"/>
              <a:gd name="connsiteX283" fmla="*/ 1000 w 10000"/>
              <a:gd name="connsiteY283" fmla="*/ 1776 h 10714"/>
              <a:gd name="connsiteX284" fmla="*/ 979 w 10000"/>
              <a:gd name="connsiteY284" fmla="*/ 1684 h 10714"/>
              <a:gd name="connsiteX285" fmla="*/ 950 w 10000"/>
              <a:gd name="connsiteY285" fmla="*/ 1591 h 10714"/>
              <a:gd name="connsiteX286" fmla="*/ 925 w 10000"/>
              <a:gd name="connsiteY286" fmla="*/ 1490 h 10714"/>
              <a:gd name="connsiteX287" fmla="*/ 917 w 10000"/>
              <a:gd name="connsiteY287" fmla="*/ 1397 h 10714"/>
              <a:gd name="connsiteX288" fmla="*/ 917 w 10000"/>
              <a:gd name="connsiteY288" fmla="*/ 1311 h 10714"/>
              <a:gd name="connsiteX289" fmla="*/ 933 w 10000"/>
              <a:gd name="connsiteY289" fmla="*/ 1234 h 10714"/>
              <a:gd name="connsiteX290" fmla="*/ 963 w 10000"/>
              <a:gd name="connsiteY290" fmla="*/ 1180 h 10714"/>
              <a:gd name="connsiteX291" fmla="*/ 1000 w 10000"/>
              <a:gd name="connsiteY291" fmla="*/ 1192 h 10714"/>
              <a:gd name="connsiteX292" fmla="*/ 1033 w 10000"/>
              <a:gd name="connsiteY292" fmla="*/ 1496 h 10714"/>
              <a:gd name="connsiteX293" fmla="*/ 1108 w 10000"/>
              <a:gd name="connsiteY293" fmla="*/ 1800 h 10714"/>
              <a:gd name="connsiteX294" fmla="*/ 1221 w 10000"/>
              <a:gd name="connsiteY294" fmla="*/ 2098 h 10714"/>
              <a:gd name="connsiteX295" fmla="*/ 1358 w 10000"/>
              <a:gd name="connsiteY295" fmla="*/ 2372 h 10714"/>
              <a:gd name="connsiteX296" fmla="*/ 1508 w 10000"/>
              <a:gd name="connsiteY296" fmla="*/ 2628 h 10714"/>
              <a:gd name="connsiteX297" fmla="*/ 1646 w 10000"/>
              <a:gd name="connsiteY297" fmla="*/ 2795 h 10714"/>
              <a:gd name="connsiteX298" fmla="*/ 1629 w 10000"/>
              <a:gd name="connsiteY298" fmla="*/ 2801 h 10714"/>
              <a:gd name="connsiteX299" fmla="*/ 1629 w 10000"/>
              <a:gd name="connsiteY299" fmla="*/ 2807 h 10714"/>
              <a:gd name="connsiteX300" fmla="*/ 1638 w 10000"/>
              <a:gd name="connsiteY300" fmla="*/ 2813 h 10714"/>
              <a:gd name="connsiteX301" fmla="*/ 1646 w 10000"/>
              <a:gd name="connsiteY301" fmla="*/ 2816 h 10714"/>
              <a:gd name="connsiteX302" fmla="*/ 1663 w 10000"/>
              <a:gd name="connsiteY302" fmla="*/ 2822 h 10714"/>
              <a:gd name="connsiteX303" fmla="*/ 1667 w 10000"/>
              <a:gd name="connsiteY303" fmla="*/ 2834 h 10714"/>
              <a:gd name="connsiteX304" fmla="*/ 1675 w 10000"/>
              <a:gd name="connsiteY304" fmla="*/ 2840 h 10714"/>
              <a:gd name="connsiteX305" fmla="*/ 1683 w 10000"/>
              <a:gd name="connsiteY305" fmla="*/ 2849 h 10714"/>
              <a:gd name="connsiteX306" fmla="*/ 1683 w 10000"/>
              <a:gd name="connsiteY306" fmla="*/ 2843 h 10714"/>
              <a:gd name="connsiteX307" fmla="*/ 1675 w 10000"/>
              <a:gd name="connsiteY307" fmla="*/ 2840 h 10714"/>
              <a:gd name="connsiteX308" fmla="*/ 1675 w 10000"/>
              <a:gd name="connsiteY308" fmla="*/ 2840 h 10714"/>
              <a:gd name="connsiteX309" fmla="*/ 1646 w 10000"/>
              <a:gd name="connsiteY309" fmla="*/ 2795 h 10714"/>
              <a:gd name="connsiteX310" fmla="*/ 1746 w 10000"/>
              <a:gd name="connsiteY310" fmla="*/ 2741 h 10714"/>
              <a:gd name="connsiteX311" fmla="*/ 1842 w 10000"/>
              <a:gd name="connsiteY311" fmla="*/ 2649 h 10714"/>
              <a:gd name="connsiteX312" fmla="*/ 1933 w 10000"/>
              <a:gd name="connsiteY312" fmla="*/ 2542 h 10714"/>
              <a:gd name="connsiteX313" fmla="*/ 2017 w 10000"/>
              <a:gd name="connsiteY313" fmla="*/ 2411 h 10714"/>
              <a:gd name="connsiteX314" fmla="*/ 2092 w 10000"/>
              <a:gd name="connsiteY314" fmla="*/ 2265 h 10714"/>
              <a:gd name="connsiteX315" fmla="*/ 2163 w 10000"/>
              <a:gd name="connsiteY315" fmla="*/ 2113 h 10714"/>
              <a:gd name="connsiteX316" fmla="*/ 2221 w 10000"/>
              <a:gd name="connsiteY316" fmla="*/ 1955 h 10714"/>
              <a:gd name="connsiteX317" fmla="*/ 2275 w 10000"/>
              <a:gd name="connsiteY317" fmla="*/ 1803 h 10714"/>
              <a:gd name="connsiteX318" fmla="*/ 2321 w 10000"/>
              <a:gd name="connsiteY318" fmla="*/ 1657 h 10714"/>
              <a:gd name="connsiteX319" fmla="*/ 2329 w 10000"/>
              <a:gd name="connsiteY319" fmla="*/ 1853 h 10714"/>
              <a:gd name="connsiteX320" fmla="*/ 2321 w 10000"/>
              <a:gd name="connsiteY320" fmla="*/ 2032 h 10714"/>
              <a:gd name="connsiteX321" fmla="*/ 2283 w 10000"/>
              <a:gd name="connsiteY321" fmla="*/ 2199 h 10714"/>
              <a:gd name="connsiteX322" fmla="*/ 2229 w 10000"/>
              <a:gd name="connsiteY322" fmla="*/ 2366 h 10714"/>
              <a:gd name="connsiteX323" fmla="*/ 2154 w 10000"/>
              <a:gd name="connsiteY323" fmla="*/ 2524 h 10714"/>
              <a:gd name="connsiteX324" fmla="*/ 2046 w 10000"/>
              <a:gd name="connsiteY324" fmla="*/ 2682 h 10714"/>
              <a:gd name="connsiteX325" fmla="*/ 1796 w 10000"/>
              <a:gd name="connsiteY325" fmla="*/ 3027 h 10714"/>
              <a:gd name="connsiteX326" fmla="*/ 2054 w 10000"/>
              <a:gd name="connsiteY326" fmla="*/ 3305 h 10714"/>
              <a:gd name="connsiteX327" fmla="*/ 2333 w 10000"/>
              <a:gd name="connsiteY327" fmla="*/ 3564 h 10714"/>
              <a:gd name="connsiteX328" fmla="*/ 2638 w 10000"/>
              <a:gd name="connsiteY328" fmla="*/ 3808 h 10714"/>
              <a:gd name="connsiteX329" fmla="*/ 2963 w 10000"/>
              <a:gd name="connsiteY329" fmla="*/ 4032 h 10714"/>
              <a:gd name="connsiteX330" fmla="*/ 4129 w 10000"/>
              <a:gd name="connsiteY330" fmla="*/ 4610 h 10714"/>
              <a:gd name="connsiteX331" fmla="*/ 4167 w 10000"/>
              <a:gd name="connsiteY331" fmla="*/ 4589 h 10714"/>
              <a:gd name="connsiteX332" fmla="*/ 4071 w 10000"/>
              <a:gd name="connsiteY332" fmla="*/ 4333 h 10714"/>
              <a:gd name="connsiteX333" fmla="*/ 3996 w 10000"/>
              <a:gd name="connsiteY333" fmla="*/ 4058 h 10714"/>
              <a:gd name="connsiteX334" fmla="*/ 3933 w 10000"/>
              <a:gd name="connsiteY334" fmla="*/ 3760 h 10714"/>
              <a:gd name="connsiteX335" fmla="*/ 3904 w 10000"/>
              <a:gd name="connsiteY335" fmla="*/ 3456 h 10714"/>
              <a:gd name="connsiteX336" fmla="*/ 3879 w 10000"/>
              <a:gd name="connsiteY336" fmla="*/ 3138 h 10714"/>
              <a:gd name="connsiteX337" fmla="*/ 3879 w 10000"/>
              <a:gd name="connsiteY337" fmla="*/ 2813 h 10714"/>
              <a:gd name="connsiteX338" fmla="*/ 3896 w 10000"/>
              <a:gd name="connsiteY338" fmla="*/ 2485 h 10714"/>
              <a:gd name="connsiteX339" fmla="*/ 3933 w 10000"/>
              <a:gd name="connsiteY339" fmla="*/ 2160 h 10714"/>
              <a:gd name="connsiteX340" fmla="*/ 3988 w 10000"/>
              <a:gd name="connsiteY340" fmla="*/ 1836 h 10714"/>
              <a:gd name="connsiteX341" fmla="*/ 4046 w 10000"/>
              <a:gd name="connsiteY341" fmla="*/ 1523 h 10714"/>
              <a:gd name="connsiteX342" fmla="*/ 4129 w 10000"/>
              <a:gd name="connsiteY342" fmla="*/ 1219 h 10714"/>
              <a:gd name="connsiteX343" fmla="*/ 4229 w 10000"/>
              <a:gd name="connsiteY343" fmla="*/ 933 h 10714"/>
              <a:gd name="connsiteX344" fmla="*/ 4333 w 10000"/>
              <a:gd name="connsiteY344" fmla="*/ 662 h 10714"/>
              <a:gd name="connsiteX345" fmla="*/ 4454 w 10000"/>
              <a:gd name="connsiteY345" fmla="*/ 417 h 10714"/>
              <a:gd name="connsiteX346" fmla="*/ 4583 w 10000"/>
              <a:gd name="connsiteY346" fmla="*/ 194 h 10714"/>
              <a:gd name="connsiteX347" fmla="*/ 4738 w 10000"/>
              <a:gd name="connsiteY347" fmla="*/ 0 h 10714"/>
              <a:gd name="connsiteX0" fmla="*/ 4738 w 10000"/>
              <a:gd name="connsiteY0" fmla="*/ 0 h 10714"/>
              <a:gd name="connsiteX1" fmla="*/ 4721 w 10000"/>
              <a:gd name="connsiteY1" fmla="*/ 48 h 10714"/>
              <a:gd name="connsiteX2" fmla="*/ 4713 w 10000"/>
              <a:gd name="connsiteY2" fmla="*/ 80 h 10714"/>
              <a:gd name="connsiteX3" fmla="*/ 4704 w 10000"/>
              <a:gd name="connsiteY3" fmla="*/ 101 h 10714"/>
              <a:gd name="connsiteX4" fmla="*/ 4704 w 10000"/>
              <a:gd name="connsiteY4" fmla="*/ 113 h 10714"/>
              <a:gd name="connsiteX5" fmla="*/ 4713 w 10000"/>
              <a:gd name="connsiteY5" fmla="*/ 119 h 10714"/>
              <a:gd name="connsiteX6" fmla="*/ 4713 w 10000"/>
              <a:gd name="connsiteY6" fmla="*/ 125 h 10714"/>
              <a:gd name="connsiteX7" fmla="*/ 4721 w 10000"/>
              <a:gd name="connsiteY7" fmla="*/ 125 h 10714"/>
              <a:gd name="connsiteX8" fmla="*/ 4721 w 10000"/>
              <a:gd name="connsiteY8" fmla="*/ 125 h 10714"/>
              <a:gd name="connsiteX9" fmla="*/ 4721 w 10000"/>
              <a:gd name="connsiteY9" fmla="*/ 134 h 10714"/>
              <a:gd name="connsiteX10" fmla="*/ 4713 w 10000"/>
              <a:gd name="connsiteY10" fmla="*/ 152 h 10714"/>
              <a:gd name="connsiteX11" fmla="*/ 4704 w 10000"/>
              <a:gd name="connsiteY11" fmla="*/ 179 h 10714"/>
              <a:gd name="connsiteX12" fmla="*/ 4692 w 10000"/>
              <a:gd name="connsiteY12" fmla="*/ 221 h 10714"/>
              <a:gd name="connsiteX13" fmla="*/ 4667 w 10000"/>
              <a:gd name="connsiteY13" fmla="*/ 280 h 10714"/>
              <a:gd name="connsiteX14" fmla="*/ 4629 w 10000"/>
              <a:gd name="connsiteY14" fmla="*/ 364 h 10714"/>
              <a:gd name="connsiteX15" fmla="*/ 4592 w 10000"/>
              <a:gd name="connsiteY15" fmla="*/ 465 h 10714"/>
              <a:gd name="connsiteX16" fmla="*/ 4533 w 10000"/>
              <a:gd name="connsiteY16" fmla="*/ 596 h 10714"/>
              <a:gd name="connsiteX17" fmla="*/ 4463 w 10000"/>
              <a:gd name="connsiteY17" fmla="*/ 754 h 10714"/>
              <a:gd name="connsiteX18" fmla="*/ 4379 w 10000"/>
              <a:gd name="connsiteY18" fmla="*/ 1001 h 10714"/>
              <a:gd name="connsiteX19" fmla="*/ 4321 w 10000"/>
              <a:gd name="connsiteY19" fmla="*/ 1266 h 10714"/>
              <a:gd name="connsiteX20" fmla="*/ 4275 w 10000"/>
              <a:gd name="connsiteY20" fmla="*/ 1538 h 10714"/>
              <a:gd name="connsiteX21" fmla="*/ 4213 w 10000"/>
              <a:gd name="connsiteY21" fmla="*/ 1827 h 10714"/>
              <a:gd name="connsiteX22" fmla="*/ 4204 w 10000"/>
              <a:gd name="connsiteY22" fmla="*/ 1889 h 10714"/>
              <a:gd name="connsiteX23" fmla="*/ 4192 w 10000"/>
              <a:gd name="connsiteY23" fmla="*/ 1982 h 10714"/>
              <a:gd name="connsiteX24" fmla="*/ 4183 w 10000"/>
              <a:gd name="connsiteY24" fmla="*/ 2080 h 10714"/>
              <a:gd name="connsiteX25" fmla="*/ 4175 w 10000"/>
              <a:gd name="connsiteY25" fmla="*/ 2187 h 10714"/>
              <a:gd name="connsiteX26" fmla="*/ 4175 w 10000"/>
              <a:gd name="connsiteY26" fmla="*/ 2297 h 10714"/>
              <a:gd name="connsiteX27" fmla="*/ 4192 w 10000"/>
              <a:gd name="connsiteY27" fmla="*/ 2396 h 10714"/>
              <a:gd name="connsiteX28" fmla="*/ 4213 w 10000"/>
              <a:gd name="connsiteY28" fmla="*/ 2482 h 10714"/>
              <a:gd name="connsiteX29" fmla="*/ 4250 w 10000"/>
              <a:gd name="connsiteY29" fmla="*/ 2542 h 10714"/>
              <a:gd name="connsiteX30" fmla="*/ 4450 w 10000"/>
              <a:gd name="connsiteY30" fmla="*/ 2530 h 10714"/>
              <a:gd name="connsiteX31" fmla="*/ 4646 w 10000"/>
              <a:gd name="connsiteY31" fmla="*/ 2482 h 10714"/>
              <a:gd name="connsiteX32" fmla="*/ 4833 w 10000"/>
              <a:gd name="connsiteY32" fmla="*/ 2405 h 10714"/>
              <a:gd name="connsiteX33" fmla="*/ 5025 w 10000"/>
              <a:gd name="connsiteY33" fmla="*/ 2297 h 10714"/>
              <a:gd name="connsiteX34" fmla="*/ 5200 w 10000"/>
              <a:gd name="connsiteY34" fmla="*/ 2172 h 10714"/>
              <a:gd name="connsiteX35" fmla="*/ 5371 w 10000"/>
              <a:gd name="connsiteY35" fmla="*/ 2020 h 10714"/>
              <a:gd name="connsiteX36" fmla="*/ 5533 w 10000"/>
              <a:gd name="connsiteY36" fmla="*/ 1859 h 10714"/>
              <a:gd name="connsiteX37" fmla="*/ 5683 w 10000"/>
              <a:gd name="connsiteY37" fmla="*/ 1690 h 10714"/>
              <a:gd name="connsiteX38" fmla="*/ 5829 w 10000"/>
              <a:gd name="connsiteY38" fmla="*/ 1511 h 10714"/>
              <a:gd name="connsiteX39" fmla="*/ 5954 w 10000"/>
              <a:gd name="connsiteY39" fmla="*/ 1326 h 10714"/>
              <a:gd name="connsiteX40" fmla="*/ 6071 w 10000"/>
              <a:gd name="connsiteY40" fmla="*/ 1147 h 10714"/>
              <a:gd name="connsiteX41" fmla="*/ 6167 w 10000"/>
              <a:gd name="connsiteY41" fmla="*/ 974 h 10714"/>
              <a:gd name="connsiteX42" fmla="*/ 6213 w 10000"/>
              <a:gd name="connsiteY42" fmla="*/ 974 h 10714"/>
              <a:gd name="connsiteX43" fmla="*/ 6213 w 10000"/>
              <a:gd name="connsiteY43" fmla="*/ 992 h 10714"/>
              <a:gd name="connsiteX44" fmla="*/ 6138 w 10000"/>
              <a:gd name="connsiteY44" fmla="*/ 1165 h 10714"/>
              <a:gd name="connsiteX45" fmla="*/ 6054 w 10000"/>
              <a:gd name="connsiteY45" fmla="*/ 1344 h 10714"/>
              <a:gd name="connsiteX46" fmla="*/ 5963 w 10000"/>
              <a:gd name="connsiteY46" fmla="*/ 1517 h 10714"/>
              <a:gd name="connsiteX47" fmla="*/ 5871 w 10000"/>
              <a:gd name="connsiteY47" fmla="*/ 1684 h 10714"/>
              <a:gd name="connsiteX48" fmla="*/ 5775 w 10000"/>
              <a:gd name="connsiteY48" fmla="*/ 1847 h 10714"/>
              <a:gd name="connsiteX49" fmla="*/ 5667 w 10000"/>
              <a:gd name="connsiteY49" fmla="*/ 1999 h 10714"/>
              <a:gd name="connsiteX50" fmla="*/ 5554 w 10000"/>
              <a:gd name="connsiteY50" fmla="*/ 2145 h 10714"/>
              <a:gd name="connsiteX51" fmla="*/ 5417 w 10000"/>
              <a:gd name="connsiteY51" fmla="*/ 2279 h 10714"/>
              <a:gd name="connsiteX52" fmla="*/ 5275 w 10000"/>
              <a:gd name="connsiteY52" fmla="*/ 2411 h 10714"/>
              <a:gd name="connsiteX53" fmla="*/ 5108 w 10000"/>
              <a:gd name="connsiteY53" fmla="*/ 2518 h 10714"/>
              <a:gd name="connsiteX54" fmla="*/ 4917 w 10000"/>
              <a:gd name="connsiteY54" fmla="*/ 2616 h 10714"/>
              <a:gd name="connsiteX55" fmla="*/ 4704 w 10000"/>
              <a:gd name="connsiteY55" fmla="*/ 2703 h 10714"/>
              <a:gd name="connsiteX56" fmla="*/ 4479 w 10000"/>
              <a:gd name="connsiteY56" fmla="*/ 2768 h 10714"/>
              <a:gd name="connsiteX57" fmla="*/ 4213 w 10000"/>
              <a:gd name="connsiteY57" fmla="*/ 2813 h 10714"/>
              <a:gd name="connsiteX58" fmla="*/ 4221 w 10000"/>
              <a:gd name="connsiteY58" fmla="*/ 3126 h 10714"/>
              <a:gd name="connsiteX59" fmla="*/ 4258 w 10000"/>
              <a:gd name="connsiteY59" fmla="*/ 3424 h 10714"/>
              <a:gd name="connsiteX60" fmla="*/ 4321 w 10000"/>
              <a:gd name="connsiteY60" fmla="*/ 3707 h 10714"/>
              <a:gd name="connsiteX61" fmla="*/ 4404 w 10000"/>
              <a:gd name="connsiteY61" fmla="*/ 3975 h 10714"/>
              <a:gd name="connsiteX62" fmla="*/ 4508 w 10000"/>
              <a:gd name="connsiteY62" fmla="*/ 4231 h 10714"/>
              <a:gd name="connsiteX63" fmla="*/ 4621 w 10000"/>
              <a:gd name="connsiteY63" fmla="*/ 4476 h 10714"/>
              <a:gd name="connsiteX64" fmla="*/ 4750 w 10000"/>
              <a:gd name="connsiteY64" fmla="*/ 4708 h 10714"/>
              <a:gd name="connsiteX65" fmla="*/ 4879 w 10000"/>
              <a:gd name="connsiteY65" fmla="*/ 4934 h 10714"/>
              <a:gd name="connsiteX66" fmla="*/ 4917 w 10000"/>
              <a:gd name="connsiteY66" fmla="*/ 4988 h 10714"/>
              <a:gd name="connsiteX67" fmla="*/ 4950 w 10000"/>
              <a:gd name="connsiteY67" fmla="*/ 5054 h 10714"/>
              <a:gd name="connsiteX68" fmla="*/ 4996 w 10000"/>
              <a:gd name="connsiteY68" fmla="*/ 5125 h 10714"/>
              <a:gd name="connsiteX69" fmla="*/ 5038 w 10000"/>
              <a:gd name="connsiteY69" fmla="*/ 5200 h 10714"/>
              <a:gd name="connsiteX70" fmla="*/ 5092 w 10000"/>
              <a:gd name="connsiteY70" fmla="*/ 5271 h 10714"/>
              <a:gd name="connsiteX71" fmla="*/ 5154 w 10000"/>
              <a:gd name="connsiteY71" fmla="*/ 5331 h 10714"/>
              <a:gd name="connsiteX72" fmla="*/ 5229 w 10000"/>
              <a:gd name="connsiteY72" fmla="*/ 5384 h 10714"/>
              <a:gd name="connsiteX73" fmla="*/ 5313 w 10000"/>
              <a:gd name="connsiteY73" fmla="*/ 5423 h 10714"/>
              <a:gd name="connsiteX74" fmla="*/ 5413 w 10000"/>
              <a:gd name="connsiteY74" fmla="*/ 5438 h 10714"/>
              <a:gd name="connsiteX75" fmla="*/ 5517 w 10000"/>
              <a:gd name="connsiteY75" fmla="*/ 5435 h 10714"/>
              <a:gd name="connsiteX76" fmla="*/ 5704 w 10000"/>
              <a:gd name="connsiteY76" fmla="*/ 5390 h 10714"/>
              <a:gd name="connsiteX77" fmla="*/ 5871 w 10000"/>
              <a:gd name="connsiteY77" fmla="*/ 5316 h 10714"/>
              <a:gd name="connsiteX78" fmla="*/ 6033 w 10000"/>
              <a:gd name="connsiteY78" fmla="*/ 5223 h 10714"/>
              <a:gd name="connsiteX79" fmla="*/ 6167 w 10000"/>
              <a:gd name="connsiteY79" fmla="*/ 5113 h 10714"/>
              <a:gd name="connsiteX80" fmla="*/ 6296 w 10000"/>
              <a:gd name="connsiteY80" fmla="*/ 4994 h 10714"/>
              <a:gd name="connsiteX81" fmla="*/ 6417 w 10000"/>
              <a:gd name="connsiteY81" fmla="*/ 4869 h 10714"/>
              <a:gd name="connsiteX82" fmla="*/ 6525 w 10000"/>
              <a:gd name="connsiteY82" fmla="*/ 4750 h 10714"/>
              <a:gd name="connsiteX83" fmla="*/ 6617 w 10000"/>
              <a:gd name="connsiteY83" fmla="*/ 4636 h 10714"/>
              <a:gd name="connsiteX84" fmla="*/ 6821 w 10000"/>
              <a:gd name="connsiteY84" fmla="*/ 4377 h 10714"/>
              <a:gd name="connsiteX85" fmla="*/ 7017 w 10000"/>
              <a:gd name="connsiteY85" fmla="*/ 4085 h 10714"/>
              <a:gd name="connsiteX86" fmla="*/ 7213 w 10000"/>
              <a:gd name="connsiteY86" fmla="*/ 3766 h 10714"/>
              <a:gd name="connsiteX87" fmla="*/ 7396 w 10000"/>
              <a:gd name="connsiteY87" fmla="*/ 3418 h 10714"/>
              <a:gd name="connsiteX88" fmla="*/ 7563 w 10000"/>
              <a:gd name="connsiteY88" fmla="*/ 3051 h 10714"/>
              <a:gd name="connsiteX89" fmla="*/ 7713 w 10000"/>
              <a:gd name="connsiteY89" fmla="*/ 2661 h 10714"/>
              <a:gd name="connsiteX90" fmla="*/ 7850 w 10000"/>
              <a:gd name="connsiteY90" fmla="*/ 2253 h 10714"/>
              <a:gd name="connsiteX91" fmla="*/ 7950 w 10000"/>
              <a:gd name="connsiteY91" fmla="*/ 1830 h 10714"/>
              <a:gd name="connsiteX92" fmla="*/ 8025 w 10000"/>
              <a:gd name="connsiteY92" fmla="*/ 1397 h 10714"/>
              <a:gd name="connsiteX93" fmla="*/ 8071 w 10000"/>
              <a:gd name="connsiteY93" fmla="*/ 954 h 10714"/>
              <a:gd name="connsiteX94" fmla="*/ 8108 w 10000"/>
              <a:gd name="connsiteY94" fmla="*/ 974 h 10714"/>
              <a:gd name="connsiteX95" fmla="*/ 8138 w 10000"/>
              <a:gd name="connsiteY95" fmla="*/ 1025 h 10714"/>
              <a:gd name="connsiteX96" fmla="*/ 8163 w 10000"/>
              <a:gd name="connsiteY96" fmla="*/ 1100 h 10714"/>
              <a:gd name="connsiteX97" fmla="*/ 8175 w 10000"/>
              <a:gd name="connsiteY97" fmla="*/ 1198 h 10714"/>
              <a:gd name="connsiteX98" fmla="*/ 8183 w 10000"/>
              <a:gd name="connsiteY98" fmla="*/ 1311 h 10714"/>
              <a:gd name="connsiteX99" fmla="*/ 8183 w 10000"/>
              <a:gd name="connsiteY99" fmla="*/ 1442 h 10714"/>
              <a:gd name="connsiteX100" fmla="*/ 8183 w 10000"/>
              <a:gd name="connsiteY100" fmla="*/ 1582 h 10714"/>
              <a:gd name="connsiteX101" fmla="*/ 8175 w 10000"/>
              <a:gd name="connsiteY101" fmla="*/ 1734 h 10714"/>
              <a:gd name="connsiteX102" fmla="*/ 8163 w 10000"/>
              <a:gd name="connsiteY102" fmla="*/ 1889 h 10714"/>
              <a:gd name="connsiteX103" fmla="*/ 8146 w 10000"/>
              <a:gd name="connsiteY103" fmla="*/ 2047 h 10714"/>
              <a:gd name="connsiteX104" fmla="*/ 8121 w 10000"/>
              <a:gd name="connsiteY104" fmla="*/ 2205 h 10714"/>
              <a:gd name="connsiteX105" fmla="*/ 8108 w 10000"/>
              <a:gd name="connsiteY105" fmla="*/ 2357 h 10714"/>
              <a:gd name="connsiteX106" fmla="*/ 8083 w 10000"/>
              <a:gd name="connsiteY106" fmla="*/ 2497 h 10714"/>
              <a:gd name="connsiteX107" fmla="*/ 8063 w 10000"/>
              <a:gd name="connsiteY107" fmla="*/ 2628 h 10714"/>
              <a:gd name="connsiteX108" fmla="*/ 8038 w 10000"/>
              <a:gd name="connsiteY108" fmla="*/ 2741 h 10714"/>
              <a:gd name="connsiteX109" fmla="*/ 8017 w 10000"/>
              <a:gd name="connsiteY109" fmla="*/ 2834 h 10714"/>
              <a:gd name="connsiteX110" fmla="*/ 8000 w 10000"/>
              <a:gd name="connsiteY110" fmla="*/ 2908 h 10714"/>
              <a:gd name="connsiteX111" fmla="*/ 7700 w 10000"/>
              <a:gd name="connsiteY111" fmla="*/ 3754 h 10714"/>
              <a:gd name="connsiteX112" fmla="*/ 7942 w 10000"/>
              <a:gd name="connsiteY112" fmla="*/ 3737 h 10714"/>
              <a:gd name="connsiteX113" fmla="*/ 8167 w 10000"/>
              <a:gd name="connsiteY113" fmla="*/ 3695 h 10714"/>
              <a:gd name="connsiteX114" fmla="*/ 8379 w 10000"/>
              <a:gd name="connsiteY114" fmla="*/ 3635 h 10714"/>
              <a:gd name="connsiteX115" fmla="*/ 8583 w 10000"/>
              <a:gd name="connsiteY115" fmla="*/ 3558 h 10714"/>
              <a:gd name="connsiteX116" fmla="*/ 8767 w 10000"/>
              <a:gd name="connsiteY116" fmla="*/ 3471 h 10714"/>
              <a:gd name="connsiteX117" fmla="*/ 8933 w 10000"/>
              <a:gd name="connsiteY117" fmla="*/ 3376 h 10714"/>
              <a:gd name="connsiteX118" fmla="*/ 9092 w 10000"/>
              <a:gd name="connsiteY118" fmla="*/ 3278 h 10714"/>
              <a:gd name="connsiteX119" fmla="*/ 9238 w 10000"/>
              <a:gd name="connsiteY119" fmla="*/ 3185 h 10714"/>
              <a:gd name="connsiteX120" fmla="*/ 9250 w 10000"/>
              <a:gd name="connsiteY120" fmla="*/ 3230 h 10714"/>
              <a:gd name="connsiteX121" fmla="*/ 9117 w 10000"/>
              <a:gd name="connsiteY121" fmla="*/ 3376 h 10714"/>
              <a:gd name="connsiteX122" fmla="*/ 8954 w 10000"/>
              <a:gd name="connsiteY122" fmla="*/ 3516 h 10714"/>
              <a:gd name="connsiteX123" fmla="*/ 8758 w 10000"/>
              <a:gd name="connsiteY123" fmla="*/ 3641 h 10714"/>
              <a:gd name="connsiteX124" fmla="*/ 8538 w 10000"/>
              <a:gd name="connsiteY124" fmla="*/ 3754 h 10714"/>
              <a:gd name="connsiteX125" fmla="*/ 8304 w 10000"/>
              <a:gd name="connsiteY125" fmla="*/ 3856 h 10714"/>
              <a:gd name="connsiteX126" fmla="*/ 8054 w 10000"/>
              <a:gd name="connsiteY126" fmla="*/ 3945 h 10714"/>
              <a:gd name="connsiteX127" fmla="*/ 7796 w 10000"/>
              <a:gd name="connsiteY127" fmla="*/ 4014 h 10714"/>
              <a:gd name="connsiteX128" fmla="*/ 7533 w 10000"/>
              <a:gd name="connsiteY128" fmla="*/ 4064 h 10714"/>
              <a:gd name="connsiteX129" fmla="*/ 7479 w 10000"/>
              <a:gd name="connsiteY129" fmla="*/ 4184 h 10714"/>
              <a:gd name="connsiteX130" fmla="*/ 7404 w 10000"/>
              <a:gd name="connsiteY130" fmla="*/ 4324 h 10714"/>
              <a:gd name="connsiteX131" fmla="*/ 7321 w 10000"/>
              <a:gd name="connsiteY131" fmla="*/ 4470 h 10714"/>
              <a:gd name="connsiteX132" fmla="*/ 7213 w 10000"/>
              <a:gd name="connsiteY132" fmla="*/ 4628 h 10714"/>
              <a:gd name="connsiteX133" fmla="*/ 7100 w 10000"/>
              <a:gd name="connsiteY133" fmla="*/ 4794 h 10714"/>
              <a:gd name="connsiteX134" fmla="*/ 6979 w 10000"/>
              <a:gd name="connsiteY134" fmla="*/ 4958 h 10714"/>
              <a:gd name="connsiteX135" fmla="*/ 6850 w 10000"/>
              <a:gd name="connsiteY135" fmla="*/ 5113 h 10714"/>
              <a:gd name="connsiteX136" fmla="*/ 6721 w 10000"/>
              <a:gd name="connsiteY136" fmla="*/ 5265 h 10714"/>
              <a:gd name="connsiteX137" fmla="*/ 6600 w 10000"/>
              <a:gd name="connsiteY137" fmla="*/ 5405 h 10714"/>
              <a:gd name="connsiteX138" fmla="*/ 6471 w 10000"/>
              <a:gd name="connsiteY138" fmla="*/ 5530 h 10714"/>
              <a:gd name="connsiteX139" fmla="*/ 6358 w 10000"/>
              <a:gd name="connsiteY139" fmla="*/ 5641 h 10714"/>
              <a:gd name="connsiteX140" fmla="*/ 6250 w 10000"/>
              <a:gd name="connsiteY140" fmla="*/ 5721 h 10714"/>
              <a:gd name="connsiteX141" fmla="*/ 6267 w 10000"/>
              <a:gd name="connsiteY141" fmla="*/ 5781 h 10714"/>
              <a:gd name="connsiteX142" fmla="*/ 6296 w 10000"/>
              <a:gd name="connsiteY142" fmla="*/ 5793 h 10714"/>
              <a:gd name="connsiteX143" fmla="*/ 6479 w 10000"/>
              <a:gd name="connsiteY143" fmla="*/ 5754 h 10714"/>
              <a:gd name="connsiteX144" fmla="*/ 6663 w 10000"/>
              <a:gd name="connsiteY144" fmla="*/ 5736 h 10714"/>
              <a:gd name="connsiteX145" fmla="*/ 6858 w 10000"/>
              <a:gd name="connsiteY145" fmla="*/ 5736 h 10714"/>
              <a:gd name="connsiteX146" fmla="*/ 7046 w 10000"/>
              <a:gd name="connsiteY146" fmla="*/ 5742 h 10714"/>
              <a:gd name="connsiteX147" fmla="*/ 7246 w 10000"/>
              <a:gd name="connsiteY147" fmla="*/ 5748 h 10714"/>
              <a:gd name="connsiteX148" fmla="*/ 7425 w 10000"/>
              <a:gd name="connsiteY148" fmla="*/ 5748 h 10714"/>
              <a:gd name="connsiteX149" fmla="*/ 7600 w 10000"/>
              <a:gd name="connsiteY149" fmla="*/ 5733 h 10714"/>
              <a:gd name="connsiteX150" fmla="*/ 7950 w 10000"/>
              <a:gd name="connsiteY150" fmla="*/ 5673 h 10714"/>
              <a:gd name="connsiteX151" fmla="*/ 8275 w 10000"/>
              <a:gd name="connsiteY151" fmla="*/ 5596 h 10714"/>
              <a:gd name="connsiteX152" fmla="*/ 8579 w 10000"/>
              <a:gd name="connsiteY152" fmla="*/ 5504 h 10714"/>
              <a:gd name="connsiteX153" fmla="*/ 8858 w 10000"/>
              <a:gd name="connsiteY153" fmla="*/ 5390 h 10714"/>
              <a:gd name="connsiteX154" fmla="*/ 9117 w 10000"/>
              <a:gd name="connsiteY154" fmla="*/ 5265 h 10714"/>
              <a:gd name="connsiteX155" fmla="*/ 9350 w 10000"/>
              <a:gd name="connsiteY155" fmla="*/ 5119 h 10714"/>
              <a:gd name="connsiteX156" fmla="*/ 9563 w 10000"/>
              <a:gd name="connsiteY156" fmla="*/ 4967 h 10714"/>
              <a:gd name="connsiteX157" fmla="*/ 9758 w 10000"/>
              <a:gd name="connsiteY157" fmla="*/ 4794 h 10714"/>
              <a:gd name="connsiteX158" fmla="*/ 9933 w 10000"/>
              <a:gd name="connsiteY158" fmla="*/ 4610 h 10714"/>
              <a:gd name="connsiteX159" fmla="*/ 10000 w 10000"/>
              <a:gd name="connsiteY159" fmla="*/ 4648 h 10714"/>
              <a:gd name="connsiteX160" fmla="*/ 10000 w 10000"/>
              <a:gd name="connsiteY160" fmla="*/ 4660 h 10714"/>
              <a:gd name="connsiteX161" fmla="*/ 9904 w 10000"/>
              <a:gd name="connsiteY161" fmla="*/ 4827 h 10714"/>
              <a:gd name="connsiteX162" fmla="*/ 9767 w 10000"/>
              <a:gd name="connsiteY162" fmla="*/ 5000 h 10714"/>
              <a:gd name="connsiteX163" fmla="*/ 9600 w 10000"/>
              <a:gd name="connsiteY163" fmla="*/ 5173 h 10714"/>
              <a:gd name="connsiteX164" fmla="*/ 9404 w 10000"/>
              <a:gd name="connsiteY164" fmla="*/ 5343 h 10714"/>
              <a:gd name="connsiteX165" fmla="*/ 9183 w 10000"/>
              <a:gd name="connsiteY165" fmla="*/ 5504 h 10714"/>
              <a:gd name="connsiteX166" fmla="*/ 8950 w 10000"/>
              <a:gd name="connsiteY166" fmla="*/ 5662 h 10714"/>
              <a:gd name="connsiteX167" fmla="*/ 8704 w 10000"/>
              <a:gd name="connsiteY167" fmla="*/ 5802 h 10714"/>
              <a:gd name="connsiteX168" fmla="*/ 8463 w 10000"/>
              <a:gd name="connsiteY168" fmla="*/ 5927 h 10714"/>
              <a:gd name="connsiteX169" fmla="*/ 8229 w 10000"/>
              <a:gd name="connsiteY169" fmla="*/ 6025 h 10714"/>
              <a:gd name="connsiteX170" fmla="*/ 8000 w 10000"/>
              <a:gd name="connsiteY170" fmla="*/ 6105 h 10714"/>
              <a:gd name="connsiteX171" fmla="*/ 7879 w 10000"/>
              <a:gd name="connsiteY171" fmla="*/ 6132 h 10714"/>
              <a:gd name="connsiteX172" fmla="*/ 7729 w 10000"/>
              <a:gd name="connsiteY172" fmla="*/ 6153 h 10714"/>
              <a:gd name="connsiteX173" fmla="*/ 7563 w 10000"/>
              <a:gd name="connsiteY173" fmla="*/ 6177 h 10714"/>
              <a:gd name="connsiteX174" fmla="*/ 7388 w 10000"/>
              <a:gd name="connsiteY174" fmla="*/ 6198 h 10714"/>
              <a:gd name="connsiteX175" fmla="*/ 7204 w 10000"/>
              <a:gd name="connsiteY175" fmla="*/ 6219 h 10714"/>
              <a:gd name="connsiteX176" fmla="*/ 7017 w 10000"/>
              <a:gd name="connsiteY176" fmla="*/ 6240 h 10714"/>
              <a:gd name="connsiteX177" fmla="*/ 6842 w 10000"/>
              <a:gd name="connsiteY177" fmla="*/ 6263 h 10714"/>
              <a:gd name="connsiteX178" fmla="*/ 6675 w 10000"/>
              <a:gd name="connsiteY178" fmla="*/ 6290 h 10714"/>
              <a:gd name="connsiteX179" fmla="*/ 6517 w 10000"/>
              <a:gd name="connsiteY179" fmla="*/ 6329 h 10714"/>
              <a:gd name="connsiteX180" fmla="*/ 6388 w 10000"/>
              <a:gd name="connsiteY180" fmla="*/ 6365 h 10714"/>
              <a:gd name="connsiteX181" fmla="*/ 6288 w 10000"/>
              <a:gd name="connsiteY181" fmla="*/ 6415 h 10714"/>
              <a:gd name="connsiteX182" fmla="*/ 6213 w 10000"/>
              <a:gd name="connsiteY182" fmla="*/ 6475 h 10714"/>
              <a:gd name="connsiteX183" fmla="*/ 6092 w 10000"/>
              <a:gd name="connsiteY183" fmla="*/ 6648 h 10714"/>
              <a:gd name="connsiteX184" fmla="*/ 6008 w 10000"/>
              <a:gd name="connsiteY184" fmla="*/ 6836 h 10714"/>
              <a:gd name="connsiteX185" fmla="*/ 5942 w 10000"/>
              <a:gd name="connsiteY185" fmla="*/ 7032 h 10714"/>
              <a:gd name="connsiteX186" fmla="*/ 5904 w 10000"/>
              <a:gd name="connsiteY186" fmla="*/ 7232 h 10714"/>
              <a:gd name="connsiteX187" fmla="*/ 5888 w 10000"/>
              <a:gd name="connsiteY187" fmla="*/ 7443 h 10714"/>
              <a:gd name="connsiteX188" fmla="*/ 5879 w 10000"/>
              <a:gd name="connsiteY188" fmla="*/ 7655 h 10714"/>
              <a:gd name="connsiteX189" fmla="*/ 5888 w 10000"/>
              <a:gd name="connsiteY189" fmla="*/ 7867 h 10714"/>
              <a:gd name="connsiteX190" fmla="*/ 5904 w 10000"/>
              <a:gd name="connsiteY190" fmla="*/ 8084 h 10714"/>
              <a:gd name="connsiteX191" fmla="*/ 5925 w 10000"/>
              <a:gd name="connsiteY191" fmla="*/ 8299 h 10714"/>
              <a:gd name="connsiteX192" fmla="*/ 5950 w 10000"/>
              <a:gd name="connsiteY192" fmla="*/ 8510 h 10714"/>
              <a:gd name="connsiteX193" fmla="*/ 5954 w 10000"/>
              <a:gd name="connsiteY193" fmla="*/ 8820 h 10714"/>
              <a:gd name="connsiteX194" fmla="*/ 5933 w 10000"/>
              <a:gd name="connsiteY194" fmla="*/ 9130 h 10714"/>
              <a:gd name="connsiteX195" fmla="*/ 5896 w 10000"/>
              <a:gd name="connsiteY195" fmla="*/ 9428 h 10714"/>
              <a:gd name="connsiteX196" fmla="*/ 5850 w 10000"/>
              <a:gd name="connsiteY196" fmla="*/ 9720 h 10714"/>
              <a:gd name="connsiteX197" fmla="*/ 5756 w 10000"/>
              <a:gd name="connsiteY197" fmla="*/ 10714 h 10714"/>
              <a:gd name="connsiteX198" fmla="*/ 4463 w 10000"/>
              <a:gd name="connsiteY198" fmla="*/ 10000 h 10714"/>
              <a:gd name="connsiteX199" fmla="*/ 3043 w 10000"/>
              <a:gd name="connsiteY199" fmla="*/ 9881 h 10714"/>
              <a:gd name="connsiteX200" fmla="*/ 4546 w 10000"/>
              <a:gd name="connsiteY200" fmla="*/ 9848 h 10714"/>
              <a:gd name="connsiteX201" fmla="*/ 4629 w 10000"/>
              <a:gd name="connsiteY201" fmla="*/ 9687 h 10714"/>
              <a:gd name="connsiteX202" fmla="*/ 4700 w 10000"/>
              <a:gd name="connsiteY202" fmla="*/ 9508 h 10714"/>
              <a:gd name="connsiteX203" fmla="*/ 4767 w 10000"/>
              <a:gd name="connsiteY203" fmla="*/ 9309 h 10714"/>
              <a:gd name="connsiteX204" fmla="*/ 4829 w 10000"/>
              <a:gd name="connsiteY204" fmla="*/ 9097 h 10714"/>
              <a:gd name="connsiteX205" fmla="*/ 4879 w 10000"/>
              <a:gd name="connsiteY205" fmla="*/ 8868 h 10714"/>
              <a:gd name="connsiteX206" fmla="*/ 4917 w 10000"/>
              <a:gd name="connsiteY206" fmla="*/ 8635 h 10714"/>
              <a:gd name="connsiteX207" fmla="*/ 4954 w 10000"/>
              <a:gd name="connsiteY207" fmla="*/ 8391 h 10714"/>
              <a:gd name="connsiteX208" fmla="*/ 4979 w 10000"/>
              <a:gd name="connsiteY208" fmla="*/ 8144 h 10714"/>
              <a:gd name="connsiteX209" fmla="*/ 5000 w 10000"/>
              <a:gd name="connsiteY209" fmla="*/ 7887 h 10714"/>
              <a:gd name="connsiteX210" fmla="*/ 5000 w 10000"/>
              <a:gd name="connsiteY210" fmla="*/ 7634 h 10714"/>
              <a:gd name="connsiteX211" fmla="*/ 5000 w 10000"/>
              <a:gd name="connsiteY211" fmla="*/ 7384 h 10714"/>
              <a:gd name="connsiteX212" fmla="*/ 4979 w 10000"/>
              <a:gd name="connsiteY212" fmla="*/ 7133 h 10714"/>
              <a:gd name="connsiteX213" fmla="*/ 4950 w 10000"/>
              <a:gd name="connsiteY213" fmla="*/ 6892 h 10714"/>
              <a:gd name="connsiteX214" fmla="*/ 4913 w 10000"/>
              <a:gd name="connsiteY214" fmla="*/ 6657 h 10714"/>
              <a:gd name="connsiteX215" fmla="*/ 4858 w 10000"/>
              <a:gd name="connsiteY215" fmla="*/ 6430 h 10714"/>
              <a:gd name="connsiteX216" fmla="*/ 4783 w 10000"/>
              <a:gd name="connsiteY216" fmla="*/ 6219 h 10714"/>
              <a:gd name="connsiteX217" fmla="*/ 4700 w 10000"/>
              <a:gd name="connsiteY217" fmla="*/ 6019 h 10714"/>
              <a:gd name="connsiteX218" fmla="*/ 4600 w 10000"/>
              <a:gd name="connsiteY218" fmla="*/ 5840 h 10714"/>
              <a:gd name="connsiteX219" fmla="*/ 4488 w 10000"/>
              <a:gd name="connsiteY219" fmla="*/ 5682 h 10714"/>
              <a:gd name="connsiteX220" fmla="*/ 4358 w 10000"/>
              <a:gd name="connsiteY220" fmla="*/ 5542 h 10714"/>
              <a:gd name="connsiteX221" fmla="*/ 4213 w 10000"/>
              <a:gd name="connsiteY221" fmla="*/ 5429 h 10714"/>
              <a:gd name="connsiteX222" fmla="*/ 4046 w 10000"/>
              <a:gd name="connsiteY222" fmla="*/ 5343 h 10714"/>
              <a:gd name="connsiteX223" fmla="*/ 3904 w 10000"/>
              <a:gd name="connsiteY223" fmla="*/ 5292 h 10714"/>
              <a:gd name="connsiteX224" fmla="*/ 3746 w 10000"/>
              <a:gd name="connsiteY224" fmla="*/ 5271 h 10714"/>
              <a:gd name="connsiteX225" fmla="*/ 3583 w 10000"/>
              <a:gd name="connsiteY225" fmla="*/ 5271 h 10714"/>
              <a:gd name="connsiteX226" fmla="*/ 3413 w 10000"/>
              <a:gd name="connsiteY226" fmla="*/ 5286 h 10714"/>
              <a:gd name="connsiteX227" fmla="*/ 3246 w 10000"/>
              <a:gd name="connsiteY227" fmla="*/ 5310 h 10714"/>
              <a:gd name="connsiteX228" fmla="*/ 3079 w 10000"/>
              <a:gd name="connsiteY228" fmla="*/ 5343 h 10714"/>
              <a:gd name="connsiteX229" fmla="*/ 2913 w 10000"/>
              <a:gd name="connsiteY229" fmla="*/ 5369 h 10714"/>
              <a:gd name="connsiteX230" fmla="*/ 2750 w 10000"/>
              <a:gd name="connsiteY230" fmla="*/ 5396 h 10714"/>
              <a:gd name="connsiteX231" fmla="*/ 2600 w 10000"/>
              <a:gd name="connsiteY231" fmla="*/ 5411 h 10714"/>
              <a:gd name="connsiteX232" fmla="*/ 2258 w 10000"/>
              <a:gd name="connsiteY232" fmla="*/ 5423 h 10714"/>
              <a:gd name="connsiteX233" fmla="*/ 1925 w 10000"/>
              <a:gd name="connsiteY233" fmla="*/ 5411 h 10714"/>
              <a:gd name="connsiteX234" fmla="*/ 1617 w 10000"/>
              <a:gd name="connsiteY234" fmla="*/ 5384 h 10714"/>
              <a:gd name="connsiteX235" fmla="*/ 1321 w 10000"/>
              <a:gd name="connsiteY235" fmla="*/ 5346 h 10714"/>
              <a:gd name="connsiteX236" fmla="*/ 1033 w 10000"/>
              <a:gd name="connsiteY236" fmla="*/ 5298 h 10714"/>
              <a:gd name="connsiteX237" fmla="*/ 758 w 10000"/>
              <a:gd name="connsiteY237" fmla="*/ 5250 h 10714"/>
              <a:gd name="connsiteX238" fmla="*/ 500 w 10000"/>
              <a:gd name="connsiteY238" fmla="*/ 5197 h 10714"/>
              <a:gd name="connsiteX239" fmla="*/ 517 w 10000"/>
              <a:gd name="connsiteY239" fmla="*/ 5137 h 10714"/>
              <a:gd name="connsiteX240" fmla="*/ 871 w 10000"/>
              <a:gd name="connsiteY240" fmla="*/ 5173 h 10714"/>
              <a:gd name="connsiteX241" fmla="*/ 1221 w 10000"/>
              <a:gd name="connsiteY241" fmla="*/ 5197 h 10714"/>
              <a:gd name="connsiteX242" fmla="*/ 1563 w 10000"/>
              <a:gd name="connsiteY242" fmla="*/ 5206 h 10714"/>
              <a:gd name="connsiteX243" fmla="*/ 1896 w 10000"/>
              <a:gd name="connsiteY243" fmla="*/ 5197 h 10714"/>
              <a:gd name="connsiteX244" fmla="*/ 2221 w 10000"/>
              <a:gd name="connsiteY244" fmla="*/ 5164 h 10714"/>
              <a:gd name="connsiteX245" fmla="*/ 2538 w 10000"/>
              <a:gd name="connsiteY245" fmla="*/ 5113 h 10714"/>
              <a:gd name="connsiteX246" fmla="*/ 2842 w 10000"/>
              <a:gd name="connsiteY246" fmla="*/ 5045 h 10714"/>
              <a:gd name="connsiteX247" fmla="*/ 3129 w 10000"/>
              <a:gd name="connsiteY247" fmla="*/ 4946 h 10714"/>
              <a:gd name="connsiteX248" fmla="*/ 3500 w 10000"/>
              <a:gd name="connsiteY248" fmla="*/ 4815 h 10714"/>
              <a:gd name="connsiteX249" fmla="*/ 2821 w 10000"/>
              <a:gd name="connsiteY249" fmla="*/ 4389 h 10714"/>
              <a:gd name="connsiteX250" fmla="*/ 2213 w 10000"/>
              <a:gd name="connsiteY250" fmla="*/ 3912 h 10714"/>
              <a:gd name="connsiteX251" fmla="*/ 1879 w 10000"/>
              <a:gd name="connsiteY251" fmla="*/ 3939 h 10714"/>
              <a:gd name="connsiteX252" fmla="*/ 1554 w 10000"/>
              <a:gd name="connsiteY252" fmla="*/ 3939 h 10714"/>
              <a:gd name="connsiteX253" fmla="*/ 1258 w 10000"/>
              <a:gd name="connsiteY253" fmla="*/ 3912 h 10714"/>
              <a:gd name="connsiteX254" fmla="*/ 979 w 10000"/>
              <a:gd name="connsiteY254" fmla="*/ 3856 h 10714"/>
              <a:gd name="connsiteX255" fmla="*/ 721 w 10000"/>
              <a:gd name="connsiteY255" fmla="*/ 3775 h 10714"/>
              <a:gd name="connsiteX256" fmla="*/ 496 w 10000"/>
              <a:gd name="connsiteY256" fmla="*/ 3674 h 10714"/>
              <a:gd name="connsiteX257" fmla="*/ 296 w 10000"/>
              <a:gd name="connsiteY257" fmla="*/ 3549 h 10714"/>
              <a:gd name="connsiteX258" fmla="*/ 129 w 10000"/>
              <a:gd name="connsiteY258" fmla="*/ 3403 h 10714"/>
              <a:gd name="connsiteX259" fmla="*/ 0 w 10000"/>
              <a:gd name="connsiteY259" fmla="*/ 3245 h 10714"/>
              <a:gd name="connsiteX260" fmla="*/ 17 w 10000"/>
              <a:gd name="connsiteY260" fmla="*/ 3218 h 10714"/>
              <a:gd name="connsiteX261" fmla="*/ 71 w 10000"/>
              <a:gd name="connsiteY261" fmla="*/ 3245 h 10714"/>
              <a:gd name="connsiteX262" fmla="*/ 138 w 10000"/>
              <a:gd name="connsiteY262" fmla="*/ 3349 h 10714"/>
              <a:gd name="connsiteX263" fmla="*/ 246 w 10000"/>
              <a:gd name="connsiteY263" fmla="*/ 3439 h 10714"/>
              <a:gd name="connsiteX264" fmla="*/ 379 w 10000"/>
              <a:gd name="connsiteY264" fmla="*/ 3528 h 10714"/>
              <a:gd name="connsiteX265" fmla="*/ 538 w 10000"/>
              <a:gd name="connsiteY265" fmla="*/ 3597 h 10714"/>
              <a:gd name="connsiteX266" fmla="*/ 721 w 10000"/>
              <a:gd name="connsiteY266" fmla="*/ 3656 h 10714"/>
              <a:gd name="connsiteX267" fmla="*/ 913 w 10000"/>
              <a:gd name="connsiteY267" fmla="*/ 3701 h 10714"/>
              <a:gd name="connsiteX268" fmla="*/ 1117 w 10000"/>
              <a:gd name="connsiteY268" fmla="*/ 3728 h 10714"/>
              <a:gd name="connsiteX269" fmla="*/ 1329 w 10000"/>
              <a:gd name="connsiteY269" fmla="*/ 3737 h 10714"/>
              <a:gd name="connsiteX270" fmla="*/ 1533 w 10000"/>
              <a:gd name="connsiteY270" fmla="*/ 3734 h 10714"/>
              <a:gd name="connsiteX271" fmla="*/ 1646 w 10000"/>
              <a:gd name="connsiteY271" fmla="*/ 3722 h 10714"/>
              <a:gd name="connsiteX272" fmla="*/ 1746 w 10000"/>
              <a:gd name="connsiteY272" fmla="*/ 3722 h 10714"/>
              <a:gd name="connsiteX273" fmla="*/ 1833 w 10000"/>
              <a:gd name="connsiteY273" fmla="*/ 3710 h 10714"/>
              <a:gd name="connsiteX274" fmla="*/ 1917 w 10000"/>
              <a:gd name="connsiteY274" fmla="*/ 3695 h 10714"/>
              <a:gd name="connsiteX275" fmla="*/ 1988 w 10000"/>
              <a:gd name="connsiteY275" fmla="*/ 3662 h 10714"/>
              <a:gd name="connsiteX276" fmla="*/ 1788 w 10000"/>
              <a:gd name="connsiteY276" fmla="*/ 3391 h 10714"/>
              <a:gd name="connsiteX277" fmla="*/ 1617 w 10000"/>
              <a:gd name="connsiteY277" fmla="*/ 3126 h 10714"/>
              <a:gd name="connsiteX278" fmla="*/ 1454 w 10000"/>
              <a:gd name="connsiteY278" fmla="*/ 2849 h 10714"/>
              <a:gd name="connsiteX279" fmla="*/ 1313 w 10000"/>
              <a:gd name="connsiteY279" fmla="*/ 2563 h 10714"/>
              <a:gd name="connsiteX280" fmla="*/ 1175 w 10000"/>
              <a:gd name="connsiteY280" fmla="*/ 2253 h 10714"/>
              <a:gd name="connsiteX281" fmla="*/ 1046 w 10000"/>
              <a:gd name="connsiteY281" fmla="*/ 1919 h 10714"/>
              <a:gd name="connsiteX282" fmla="*/ 1033 w 10000"/>
              <a:gd name="connsiteY282" fmla="*/ 1859 h 10714"/>
              <a:gd name="connsiteX283" fmla="*/ 1000 w 10000"/>
              <a:gd name="connsiteY283" fmla="*/ 1776 h 10714"/>
              <a:gd name="connsiteX284" fmla="*/ 979 w 10000"/>
              <a:gd name="connsiteY284" fmla="*/ 1684 h 10714"/>
              <a:gd name="connsiteX285" fmla="*/ 950 w 10000"/>
              <a:gd name="connsiteY285" fmla="*/ 1591 h 10714"/>
              <a:gd name="connsiteX286" fmla="*/ 925 w 10000"/>
              <a:gd name="connsiteY286" fmla="*/ 1490 h 10714"/>
              <a:gd name="connsiteX287" fmla="*/ 917 w 10000"/>
              <a:gd name="connsiteY287" fmla="*/ 1397 h 10714"/>
              <a:gd name="connsiteX288" fmla="*/ 917 w 10000"/>
              <a:gd name="connsiteY288" fmla="*/ 1311 h 10714"/>
              <a:gd name="connsiteX289" fmla="*/ 933 w 10000"/>
              <a:gd name="connsiteY289" fmla="*/ 1234 h 10714"/>
              <a:gd name="connsiteX290" fmla="*/ 963 w 10000"/>
              <a:gd name="connsiteY290" fmla="*/ 1180 h 10714"/>
              <a:gd name="connsiteX291" fmla="*/ 1000 w 10000"/>
              <a:gd name="connsiteY291" fmla="*/ 1192 h 10714"/>
              <a:gd name="connsiteX292" fmla="*/ 1033 w 10000"/>
              <a:gd name="connsiteY292" fmla="*/ 1496 h 10714"/>
              <a:gd name="connsiteX293" fmla="*/ 1108 w 10000"/>
              <a:gd name="connsiteY293" fmla="*/ 1800 h 10714"/>
              <a:gd name="connsiteX294" fmla="*/ 1221 w 10000"/>
              <a:gd name="connsiteY294" fmla="*/ 2098 h 10714"/>
              <a:gd name="connsiteX295" fmla="*/ 1358 w 10000"/>
              <a:gd name="connsiteY295" fmla="*/ 2372 h 10714"/>
              <a:gd name="connsiteX296" fmla="*/ 1508 w 10000"/>
              <a:gd name="connsiteY296" fmla="*/ 2628 h 10714"/>
              <a:gd name="connsiteX297" fmla="*/ 1646 w 10000"/>
              <a:gd name="connsiteY297" fmla="*/ 2795 h 10714"/>
              <a:gd name="connsiteX298" fmla="*/ 1629 w 10000"/>
              <a:gd name="connsiteY298" fmla="*/ 2801 h 10714"/>
              <a:gd name="connsiteX299" fmla="*/ 1629 w 10000"/>
              <a:gd name="connsiteY299" fmla="*/ 2807 h 10714"/>
              <a:gd name="connsiteX300" fmla="*/ 1638 w 10000"/>
              <a:gd name="connsiteY300" fmla="*/ 2813 h 10714"/>
              <a:gd name="connsiteX301" fmla="*/ 1646 w 10000"/>
              <a:gd name="connsiteY301" fmla="*/ 2816 h 10714"/>
              <a:gd name="connsiteX302" fmla="*/ 1663 w 10000"/>
              <a:gd name="connsiteY302" fmla="*/ 2822 h 10714"/>
              <a:gd name="connsiteX303" fmla="*/ 1667 w 10000"/>
              <a:gd name="connsiteY303" fmla="*/ 2834 h 10714"/>
              <a:gd name="connsiteX304" fmla="*/ 1675 w 10000"/>
              <a:gd name="connsiteY304" fmla="*/ 2840 h 10714"/>
              <a:gd name="connsiteX305" fmla="*/ 1683 w 10000"/>
              <a:gd name="connsiteY305" fmla="*/ 2849 h 10714"/>
              <a:gd name="connsiteX306" fmla="*/ 1683 w 10000"/>
              <a:gd name="connsiteY306" fmla="*/ 2843 h 10714"/>
              <a:gd name="connsiteX307" fmla="*/ 1675 w 10000"/>
              <a:gd name="connsiteY307" fmla="*/ 2840 h 10714"/>
              <a:gd name="connsiteX308" fmla="*/ 1675 w 10000"/>
              <a:gd name="connsiteY308" fmla="*/ 2840 h 10714"/>
              <a:gd name="connsiteX309" fmla="*/ 1646 w 10000"/>
              <a:gd name="connsiteY309" fmla="*/ 2795 h 10714"/>
              <a:gd name="connsiteX310" fmla="*/ 1746 w 10000"/>
              <a:gd name="connsiteY310" fmla="*/ 2741 h 10714"/>
              <a:gd name="connsiteX311" fmla="*/ 1842 w 10000"/>
              <a:gd name="connsiteY311" fmla="*/ 2649 h 10714"/>
              <a:gd name="connsiteX312" fmla="*/ 1933 w 10000"/>
              <a:gd name="connsiteY312" fmla="*/ 2542 h 10714"/>
              <a:gd name="connsiteX313" fmla="*/ 2017 w 10000"/>
              <a:gd name="connsiteY313" fmla="*/ 2411 h 10714"/>
              <a:gd name="connsiteX314" fmla="*/ 2092 w 10000"/>
              <a:gd name="connsiteY314" fmla="*/ 2265 h 10714"/>
              <a:gd name="connsiteX315" fmla="*/ 2163 w 10000"/>
              <a:gd name="connsiteY315" fmla="*/ 2113 h 10714"/>
              <a:gd name="connsiteX316" fmla="*/ 2221 w 10000"/>
              <a:gd name="connsiteY316" fmla="*/ 1955 h 10714"/>
              <a:gd name="connsiteX317" fmla="*/ 2275 w 10000"/>
              <a:gd name="connsiteY317" fmla="*/ 1803 h 10714"/>
              <a:gd name="connsiteX318" fmla="*/ 2321 w 10000"/>
              <a:gd name="connsiteY318" fmla="*/ 1657 h 10714"/>
              <a:gd name="connsiteX319" fmla="*/ 2329 w 10000"/>
              <a:gd name="connsiteY319" fmla="*/ 1853 h 10714"/>
              <a:gd name="connsiteX320" fmla="*/ 2321 w 10000"/>
              <a:gd name="connsiteY320" fmla="*/ 2032 h 10714"/>
              <a:gd name="connsiteX321" fmla="*/ 2283 w 10000"/>
              <a:gd name="connsiteY321" fmla="*/ 2199 h 10714"/>
              <a:gd name="connsiteX322" fmla="*/ 2229 w 10000"/>
              <a:gd name="connsiteY322" fmla="*/ 2366 h 10714"/>
              <a:gd name="connsiteX323" fmla="*/ 2154 w 10000"/>
              <a:gd name="connsiteY323" fmla="*/ 2524 h 10714"/>
              <a:gd name="connsiteX324" fmla="*/ 2046 w 10000"/>
              <a:gd name="connsiteY324" fmla="*/ 2682 h 10714"/>
              <a:gd name="connsiteX325" fmla="*/ 1796 w 10000"/>
              <a:gd name="connsiteY325" fmla="*/ 3027 h 10714"/>
              <a:gd name="connsiteX326" fmla="*/ 2054 w 10000"/>
              <a:gd name="connsiteY326" fmla="*/ 3305 h 10714"/>
              <a:gd name="connsiteX327" fmla="*/ 2333 w 10000"/>
              <a:gd name="connsiteY327" fmla="*/ 3564 h 10714"/>
              <a:gd name="connsiteX328" fmla="*/ 2638 w 10000"/>
              <a:gd name="connsiteY328" fmla="*/ 3808 h 10714"/>
              <a:gd name="connsiteX329" fmla="*/ 2963 w 10000"/>
              <a:gd name="connsiteY329" fmla="*/ 4032 h 10714"/>
              <a:gd name="connsiteX330" fmla="*/ 4129 w 10000"/>
              <a:gd name="connsiteY330" fmla="*/ 4610 h 10714"/>
              <a:gd name="connsiteX331" fmla="*/ 4167 w 10000"/>
              <a:gd name="connsiteY331" fmla="*/ 4589 h 10714"/>
              <a:gd name="connsiteX332" fmla="*/ 4071 w 10000"/>
              <a:gd name="connsiteY332" fmla="*/ 4333 h 10714"/>
              <a:gd name="connsiteX333" fmla="*/ 3996 w 10000"/>
              <a:gd name="connsiteY333" fmla="*/ 4058 h 10714"/>
              <a:gd name="connsiteX334" fmla="*/ 3933 w 10000"/>
              <a:gd name="connsiteY334" fmla="*/ 3760 h 10714"/>
              <a:gd name="connsiteX335" fmla="*/ 3904 w 10000"/>
              <a:gd name="connsiteY335" fmla="*/ 3456 h 10714"/>
              <a:gd name="connsiteX336" fmla="*/ 3879 w 10000"/>
              <a:gd name="connsiteY336" fmla="*/ 3138 h 10714"/>
              <a:gd name="connsiteX337" fmla="*/ 3879 w 10000"/>
              <a:gd name="connsiteY337" fmla="*/ 2813 h 10714"/>
              <a:gd name="connsiteX338" fmla="*/ 3896 w 10000"/>
              <a:gd name="connsiteY338" fmla="*/ 2485 h 10714"/>
              <a:gd name="connsiteX339" fmla="*/ 3933 w 10000"/>
              <a:gd name="connsiteY339" fmla="*/ 2160 h 10714"/>
              <a:gd name="connsiteX340" fmla="*/ 3988 w 10000"/>
              <a:gd name="connsiteY340" fmla="*/ 1836 h 10714"/>
              <a:gd name="connsiteX341" fmla="*/ 4046 w 10000"/>
              <a:gd name="connsiteY341" fmla="*/ 1523 h 10714"/>
              <a:gd name="connsiteX342" fmla="*/ 4129 w 10000"/>
              <a:gd name="connsiteY342" fmla="*/ 1219 h 10714"/>
              <a:gd name="connsiteX343" fmla="*/ 4229 w 10000"/>
              <a:gd name="connsiteY343" fmla="*/ 933 h 10714"/>
              <a:gd name="connsiteX344" fmla="*/ 4333 w 10000"/>
              <a:gd name="connsiteY344" fmla="*/ 662 h 10714"/>
              <a:gd name="connsiteX345" fmla="*/ 4454 w 10000"/>
              <a:gd name="connsiteY345" fmla="*/ 417 h 10714"/>
              <a:gd name="connsiteX346" fmla="*/ 4583 w 10000"/>
              <a:gd name="connsiteY346" fmla="*/ 194 h 10714"/>
              <a:gd name="connsiteX347" fmla="*/ 4738 w 10000"/>
              <a:gd name="connsiteY347" fmla="*/ 0 h 10714"/>
              <a:gd name="connsiteX0" fmla="*/ 4738 w 10000"/>
              <a:gd name="connsiteY0" fmla="*/ 0 h 10768"/>
              <a:gd name="connsiteX1" fmla="*/ 4721 w 10000"/>
              <a:gd name="connsiteY1" fmla="*/ 48 h 10768"/>
              <a:gd name="connsiteX2" fmla="*/ 4713 w 10000"/>
              <a:gd name="connsiteY2" fmla="*/ 80 h 10768"/>
              <a:gd name="connsiteX3" fmla="*/ 4704 w 10000"/>
              <a:gd name="connsiteY3" fmla="*/ 101 h 10768"/>
              <a:gd name="connsiteX4" fmla="*/ 4704 w 10000"/>
              <a:gd name="connsiteY4" fmla="*/ 113 h 10768"/>
              <a:gd name="connsiteX5" fmla="*/ 4713 w 10000"/>
              <a:gd name="connsiteY5" fmla="*/ 119 h 10768"/>
              <a:gd name="connsiteX6" fmla="*/ 4713 w 10000"/>
              <a:gd name="connsiteY6" fmla="*/ 125 h 10768"/>
              <a:gd name="connsiteX7" fmla="*/ 4721 w 10000"/>
              <a:gd name="connsiteY7" fmla="*/ 125 h 10768"/>
              <a:gd name="connsiteX8" fmla="*/ 4721 w 10000"/>
              <a:gd name="connsiteY8" fmla="*/ 125 h 10768"/>
              <a:gd name="connsiteX9" fmla="*/ 4721 w 10000"/>
              <a:gd name="connsiteY9" fmla="*/ 134 h 10768"/>
              <a:gd name="connsiteX10" fmla="*/ 4713 w 10000"/>
              <a:gd name="connsiteY10" fmla="*/ 152 h 10768"/>
              <a:gd name="connsiteX11" fmla="*/ 4704 w 10000"/>
              <a:gd name="connsiteY11" fmla="*/ 179 h 10768"/>
              <a:gd name="connsiteX12" fmla="*/ 4692 w 10000"/>
              <a:gd name="connsiteY12" fmla="*/ 221 h 10768"/>
              <a:gd name="connsiteX13" fmla="*/ 4667 w 10000"/>
              <a:gd name="connsiteY13" fmla="*/ 280 h 10768"/>
              <a:gd name="connsiteX14" fmla="*/ 4629 w 10000"/>
              <a:gd name="connsiteY14" fmla="*/ 364 h 10768"/>
              <a:gd name="connsiteX15" fmla="*/ 4592 w 10000"/>
              <a:gd name="connsiteY15" fmla="*/ 465 h 10768"/>
              <a:gd name="connsiteX16" fmla="*/ 4533 w 10000"/>
              <a:gd name="connsiteY16" fmla="*/ 596 h 10768"/>
              <a:gd name="connsiteX17" fmla="*/ 4463 w 10000"/>
              <a:gd name="connsiteY17" fmla="*/ 754 h 10768"/>
              <a:gd name="connsiteX18" fmla="*/ 4379 w 10000"/>
              <a:gd name="connsiteY18" fmla="*/ 1001 h 10768"/>
              <a:gd name="connsiteX19" fmla="*/ 4321 w 10000"/>
              <a:gd name="connsiteY19" fmla="*/ 1266 h 10768"/>
              <a:gd name="connsiteX20" fmla="*/ 4275 w 10000"/>
              <a:gd name="connsiteY20" fmla="*/ 1538 h 10768"/>
              <a:gd name="connsiteX21" fmla="*/ 4213 w 10000"/>
              <a:gd name="connsiteY21" fmla="*/ 1827 h 10768"/>
              <a:gd name="connsiteX22" fmla="*/ 4204 w 10000"/>
              <a:gd name="connsiteY22" fmla="*/ 1889 h 10768"/>
              <a:gd name="connsiteX23" fmla="*/ 4192 w 10000"/>
              <a:gd name="connsiteY23" fmla="*/ 1982 h 10768"/>
              <a:gd name="connsiteX24" fmla="*/ 4183 w 10000"/>
              <a:gd name="connsiteY24" fmla="*/ 2080 h 10768"/>
              <a:gd name="connsiteX25" fmla="*/ 4175 w 10000"/>
              <a:gd name="connsiteY25" fmla="*/ 2187 h 10768"/>
              <a:gd name="connsiteX26" fmla="*/ 4175 w 10000"/>
              <a:gd name="connsiteY26" fmla="*/ 2297 h 10768"/>
              <a:gd name="connsiteX27" fmla="*/ 4192 w 10000"/>
              <a:gd name="connsiteY27" fmla="*/ 2396 h 10768"/>
              <a:gd name="connsiteX28" fmla="*/ 4213 w 10000"/>
              <a:gd name="connsiteY28" fmla="*/ 2482 h 10768"/>
              <a:gd name="connsiteX29" fmla="*/ 4250 w 10000"/>
              <a:gd name="connsiteY29" fmla="*/ 2542 h 10768"/>
              <a:gd name="connsiteX30" fmla="*/ 4450 w 10000"/>
              <a:gd name="connsiteY30" fmla="*/ 2530 h 10768"/>
              <a:gd name="connsiteX31" fmla="*/ 4646 w 10000"/>
              <a:gd name="connsiteY31" fmla="*/ 2482 h 10768"/>
              <a:gd name="connsiteX32" fmla="*/ 4833 w 10000"/>
              <a:gd name="connsiteY32" fmla="*/ 2405 h 10768"/>
              <a:gd name="connsiteX33" fmla="*/ 5025 w 10000"/>
              <a:gd name="connsiteY33" fmla="*/ 2297 h 10768"/>
              <a:gd name="connsiteX34" fmla="*/ 5200 w 10000"/>
              <a:gd name="connsiteY34" fmla="*/ 2172 h 10768"/>
              <a:gd name="connsiteX35" fmla="*/ 5371 w 10000"/>
              <a:gd name="connsiteY35" fmla="*/ 2020 h 10768"/>
              <a:gd name="connsiteX36" fmla="*/ 5533 w 10000"/>
              <a:gd name="connsiteY36" fmla="*/ 1859 h 10768"/>
              <a:gd name="connsiteX37" fmla="*/ 5683 w 10000"/>
              <a:gd name="connsiteY37" fmla="*/ 1690 h 10768"/>
              <a:gd name="connsiteX38" fmla="*/ 5829 w 10000"/>
              <a:gd name="connsiteY38" fmla="*/ 1511 h 10768"/>
              <a:gd name="connsiteX39" fmla="*/ 5954 w 10000"/>
              <a:gd name="connsiteY39" fmla="*/ 1326 h 10768"/>
              <a:gd name="connsiteX40" fmla="*/ 6071 w 10000"/>
              <a:gd name="connsiteY40" fmla="*/ 1147 h 10768"/>
              <a:gd name="connsiteX41" fmla="*/ 6167 w 10000"/>
              <a:gd name="connsiteY41" fmla="*/ 974 h 10768"/>
              <a:gd name="connsiteX42" fmla="*/ 6213 w 10000"/>
              <a:gd name="connsiteY42" fmla="*/ 974 h 10768"/>
              <a:gd name="connsiteX43" fmla="*/ 6213 w 10000"/>
              <a:gd name="connsiteY43" fmla="*/ 992 h 10768"/>
              <a:gd name="connsiteX44" fmla="*/ 6138 w 10000"/>
              <a:gd name="connsiteY44" fmla="*/ 1165 h 10768"/>
              <a:gd name="connsiteX45" fmla="*/ 6054 w 10000"/>
              <a:gd name="connsiteY45" fmla="*/ 1344 h 10768"/>
              <a:gd name="connsiteX46" fmla="*/ 5963 w 10000"/>
              <a:gd name="connsiteY46" fmla="*/ 1517 h 10768"/>
              <a:gd name="connsiteX47" fmla="*/ 5871 w 10000"/>
              <a:gd name="connsiteY47" fmla="*/ 1684 h 10768"/>
              <a:gd name="connsiteX48" fmla="*/ 5775 w 10000"/>
              <a:gd name="connsiteY48" fmla="*/ 1847 h 10768"/>
              <a:gd name="connsiteX49" fmla="*/ 5667 w 10000"/>
              <a:gd name="connsiteY49" fmla="*/ 1999 h 10768"/>
              <a:gd name="connsiteX50" fmla="*/ 5554 w 10000"/>
              <a:gd name="connsiteY50" fmla="*/ 2145 h 10768"/>
              <a:gd name="connsiteX51" fmla="*/ 5417 w 10000"/>
              <a:gd name="connsiteY51" fmla="*/ 2279 h 10768"/>
              <a:gd name="connsiteX52" fmla="*/ 5275 w 10000"/>
              <a:gd name="connsiteY52" fmla="*/ 2411 h 10768"/>
              <a:gd name="connsiteX53" fmla="*/ 5108 w 10000"/>
              <a:gd name="connsiteY53" fmla="*/ 2518 h 10768"/>
              <a:gd name="connsiteX54" fmla="*/ 4917 w 10000"/>
              <a:gd name="connsiteY54" fmla="*/ 2616 h 10768"/>
              <a:gd name="connsiteX55" fmla="*/ 4704 w 10000"/>
              <a:gd name="connsiteY55" fmla="*/ 2703 h 10768"/>
              <a:gd name="connsiteX56" fmla="*/ 4479 w 10000"/>
              <a:gd name="connsiteY56" fmla="*/ 2768 h 10768"/>
              <a:gd name="connsiteX57" fmla="*/ 4213 w 10000"/>
              <a:gd name="connsiteY57" fmla="*/ 2813 h 10768"/>
              <a:gd name="connsiteX58" fmla="*/ 4221 w 10000"/>
              <a:gd name="connsiteY58" fmla="*/ 3126 h 10768"/>
              <a:gd name="connsiteX59" fmla="*/ 4258 w 10000"/>
              <a:gd name="connsiteY59" fmla="*/ 3424 h 10768"/>
              <a:gd name="connsiteX60" fmla="*/ 4321 w 10000"/>
              <a:gd name="connsiteY60" fmla="*/ 3707 h 10768"/>
              <a:gd name="connsiteX61" fmla="*/ 4404 w 10000"/>
              <a:gd name="connsiteY61" fmla="*/ 3975 h 10768"/>
              <a:gd name="connsiteX62" fmla="*/ 4508 w 10000"/>
              <a:gd name="connsiteY62" fmla="*/ 4231 h 10768"/>
              <a:gd name="connsiteX63" fmla="*/ 4621 w 10000"/>
              <a:gd name="connsiteY63" fmla="*/ 4476 h 10768"/>
              <a:gd name="connsiteX64" fmla="*/ 4750 w 10000"/>
              <a:gd name="connsiteY64" fmla="*/ 4708 h 10768"/>
              <a:gd name="connsiteX65" fmla="*/ 4879 w 10000"/>
              <a:gd name="connsiteY65" fmla="*/ 4934 h 10768"/>
              <a:gd name="connsiteX66" fmla="*/ 4917 w 10000"/>
              <a:gd name="connsiteY66" fmla="*/ 4988 h 10768"/>
              <a:gd name="connsiteX67" fmla="*/ 4950 w 10000"/>
              <a:gd name="connsiteY67" fmla="*/ 5054 h 10768"/>
              <a:gd name="connsiteX68" fmla="*/ 4996 w 10000"/>
              <a:gd name="connsiteY68" fmla="*/ 5125 h 10768"/>
              <a:gd name="connsiteX69" fmla="*/ 5038 w 10000"/>
              <a:gd name="connsiteY69" fmla="*/ 5200 h 10768"/>
              <a:gd name="connsiteX70" fmla="*/ 5092 w 10000"/>
              <a:gd name="connsiteY70" fmla="*/ 5271 h 10768"/>
              <a:gd name="connsiteX71" fmla="*/ 5154 w 10000"/>
              <a:gd name="connsiteY71" fmla="*/ 5331 h 10768"/>
              <a:gd name="connsiteX72" fmla="*/ 5229 w 10000"/>
              <a:gd name="connsiteY72" fmla="*/ 5384 h 10768"/>
              <a:gd name="connsiteX73" fmla="*/ 5313 w 10000"/>
              <a:gd name="connsiteY73" fmla="*/ 5423 h 10768"/>
              <a:gd name="connsiteX74" fmla="*/ 5413 w 10000"/>
              <a:gd name="connsiteY74" fmla="*/ 5438 h 10768"/>
              <a:gd name="connsiteX75" fmla="*/ 5517 w 10000"/>
              <a:gd name="connsiteY75" fmla="*/ 5435 h 10768"/>
              <a:gd name="connsiteX76" fmla="*/ 5704 w 10000"/>
              <a:gd name="connsiteY76" fmla="*/ 5390 h 10768"/>
              <a:gd name="connsiteX77" fmla="*/ 5871 w 10000"/>
              <a:gd name="connsiteY77" fmla="*/ 5316 h 10768"/>
              <a:gd name="connsiteX78" fmla="*/ 6033 w 10000"/>
              <a:gd name="connsiteY78" fmla="*/ 5223 h 10768"/>
              <a:gd name="connsiteX79" fmla="*/ 6167 w 10000"/>
              <a:gd name="connsiteY79" fmla="*/ 5113 h 10768"/>
              <a:gd name="connsiteX80" fmla="*/ 6296 w 10000"/>
              <a:gd name="connsiteY80" fmla="*/ 4994 h 10768"/>
              <a:gd name="connsiteX81" fmla="*/ 6417 w 10000"/>
              <a:gd name="connsiteY81" fmla="*/ 4869 h 10768"/>
              <a:gd name="connsiteX82" fmla="*/ 6525 w 10000"/>
              <a:gd name="connsiteY82" fmla="*/ 4750 h 10768"/>
              <a:gd name="connsiteX83" fmla="*/ 6617 w 10000"/>
              <a:gd name="connsiteY83" fmla="*/ 4636 h 10768"/>
              <a:gd name="connsiteX84" fmla="*/ 6821 w 10000"/>
              <a:gd name="connsiteY84" fmla="*/ 4377 h 10768"/>
              <a:gd name="connsiteX85" fmla="*/ 7017 w 10000"/>
              <a:gd name="connsiteY85" fmla="*/ 4085 h 10768"/>
              <a:gd name="connsiteX86" fmla="*/ 7213 w 10000"/>
              <a:gd name="connsiteY86" fmla="*/ 3766 h 10768"/>
              <a:gd name="connsiteX87" fmla="*/ 7396 w 10000"/>
              <a:gd name="connsiteY87" fmla="*/ 3418 h 10768"/>
              <a:gd name="connsiteX88" fmla="*/ 7563 w 10000"/>
              <a:gd name="connsiteY88" fmla="*/ 3051 h 10768"/>
              <a:gd name="connsiteX89" fmla="*/ 7713 w 10000"/>
              <a:gd name="connsiteY89" fmla="*/ 2661 h 10768"/>
              <a:gd name="connsiteX90" fmla="*/ 7850 w 10000"/>
              <a:gd name="connsiteY90" fmla="*/ 2253 h 10768"/>
              <a:gd name="connsiteX91" fmla="*/ 7950 w 10000"/>
              <a:gd name="connsiteY91" fmla="*/ 1830 h 10768"/>
              <a:gd name="connsiteX92" fmla="*/ 8025 w 10000"/>
              <a:gd name="connsiteY92" fmla="*/ 1397 h 10768"/>
              <a:gd name="connsiteX93" fmla="*/ 8071 w 10000"/>
              <a:gd name="connsiteY93" fmla="*/ 954 h 10768"/>
              <a:gd name="connsiteX94" fmla="*/ 8108 w 10000"/>
              <a:gd name="connsiteY94" fmla="*/ 974 h 10768"/>
              <a:gd name="connsiteX95" fmla="*/ 8138 w 10000"/>
              <a:gd name="connsiteY95" fmla="*/ 1025 h 10768"/>
              <a:gd name="connsiteX96" fmla="*/ 8163 w 10000"/>
              <a:gd name="connsiteY96" fmla="*/ 1100 h 10768"/>
              <a:gd name="connsiteX97" fmla="*/ 8175 w 10000"/>
              <a:gd name="connsiteY97" fmla="*/ 1198 h 10768"/>
              <a:gd name="connsiteX98" fmla="*/ 8183 w 10000"/>
              <a:gd name="connsiteY98" fmla="*/ 1311 h 10768"/>
              <a:gd name="connsiteX99" fmla="*/ 8183 w 10000"/>
              <a:gd name="connsiteY99" fmla="*/ 1442 h 10768"/>
              <a:gd name="connsiteX100" fmla="*/ 8183 w 10000"/>
              <a:gd name="connsiteY100" fmla="*/ 1582 h 10768"/>
              <a:gd name="connsiteX101" fmla="*/ 8175 w 10000"/>
              <a:gd name="connsiteY101" fmla="*/ 1734 h 10768"/>
              <a:gd name="connsiteX102" fmla="*/ 8163 w 10000"/>
              <a:gd name="connsiteY102" fmla="*/ 1889 h 10768"/>
              <a:gd name="connsiteX103" fmla="*/ 8146 w 10000"/>
              <a:gd name="connsiteY103" fmla="*/ 2047 h 10768"/>
              <a:gd name="connsiteX104" fmla="*/ 8121 w 10000"/>
              <a:gd name="connsiteY104" fmla="*/ 2205 h 10768"/>
              <a:gd name="connsiteX105" fmla="*/ 8108 w 10000"/>
              <a:gd name="connsiteY105" fmla="*/ 2357 h 10768"/>
              <a:gd name="connsiteX106" fmla="*/ 8083 w 10000"/>
              <a:gd name="connsiteY106" fmla="*/ 2497 h 10768"/>
              <a:gd name="connsiteX107" fmla="*/ 8063 w 10000"/>
              <a:gd name="connsiteY107" fmla="*/ 2628 h 10768"/>
              <a:gd name="connsiteX108" fmla="*/ 8038 w 10000"/>
              <a:gd name="connsiteY108" fmla="*/ 2741 h 10768"/>
              <a:gd name="connsiteX109" fmla="*/ 8017 w 10000"/>
              <a:gd name="connsiteY109" fmla="*/ 2834 h 10768"/>
              <a:gd name="connsiteX110" fmla="*/ 8000 w 10000"/>
              <a:gd name="connsiteY110" fmla="*/ 2908 h 10768"/>
              <a:gd name="connsiteX111" fmla="*/ 7700 w 10000"/>
              <a:gd name="connsiteY111" fmla="*/ 3754 h 10768"/>
              <a:gd name="connsiteX112" fmla="*/ 7942 w 10000"/>
              <a:gd name="connsiteY112" fmla="*/ 3737 h 10768"/>
              <a:gd name="connsiteX113" fmla="*/ 8167 w 10000"/>
              <a:gd name="connsiteY113" fmla="*/ 3695 h 10768"/>
              <a:gd name="connsiteX114" fmla="*/ 8379 w 10000"/>
              <a:gd name="connsiteY114" fmla="*/ 3635 h 10768"/>
              <a:gd name="connsiteX115" fmla="*/ 8583 w 10000"/>
              <a:gd name="connsiteY115" fmla="*/ 3558 h 10768"/>
              <a:gd name="connsiteX116" fmla="*/ 8767 w 10000"/>
              <a:gd name="connsiteY116" fmla="*/ 3471 h 10768"/>
              <a:gd name="connsiteX117" fmla="*/ 8933 w 10000"/>
              <a:gd name="connsiteY117" fmla="*/ 3376 h 10768"/>
              <a:gd name="connsiteX118" fmla="*/ 9092 w 10000"/>
              <a:gd name="connsiteY118" fmla="*/ 3278 h 10768"/>
              <a:gd name="connsiteX119" fmla="*/ 9238 w 10000"/>
              <a:gd name="connsiteY119" fmla="*/ 3185 h 10768"/>
              <a:gd name="connsiteX120" fmla="*/ 9250 w 10000"/>
              <a:gd name="connsiteY120" fmla="*/ 3230 h 10768"/>
              <a:gd name="connsiteX121" fmla="*/ 9117 w 10000"/>
              <a:gd name="connsiteY121" fmla="*/ 3376 h 10768"/>
              <a:gd name="connsiteX122" fmla="*/ 8954 w 10000"/>
              <a:gd name="connsiteY122" fmla="*/ 3516 h 10768"/>
              <a:gd name="connsiteX123" fmla="*/ 8758 w 10000"/>
              <a:gd name="connsiteY123" fmla="*/ 3641 h 10768"/>
              <a:gd name="connsiteX124" fmla="*/ 8538 w 10000"/>
              <a:gd name="connsiteY124" fmla="*/ 3754 h 10768"/>
              <a:gd name="connsiteX125" fmla="*/ 8304 w 10000"/>
              <a:gd name="connsiteY125" fmla="*/ 3856 h 10768"/>
              <a:gd name="connsiteX126" fmla="*/ 8054 w 10000"/>
              <a:gd name="connsiteY126" fmla="*/ 3945 h 10768"/>
              <a:gd name="connsiteX127" fmla="*/ 7796 w 10000"/>
              <a:gd name="connsiteY127" fmla="*/ 4014 h 10768"/>
              <a:gd name="connsiteX128" fmla="*/ 7533 w 10000"/>
              <a:gd name="connsiteY128" fmla="*/ 4064 h 10768"/>
              <a:gd name="connsiteX129" fmla="*/ 7479 w 10000"/>
              <a:gd name="connsiteY129" fmla="*/ 4184 h 10768"/>
              <a:gd name="connsiteX130" fmla="*/ 7404 w 10000"/>
              <a:gd name="connsiteY130" fmla="*/ 4324 h 10768"/>
              <a:gd name="connsiteX131" fmla="*/ 7321 w 10000"/>
              <a:gd name="connsiteY131" fmla="*/ 4470 h 10768"/>
              <a:gd name="connsiteX132" fmla="*/ 7213 w 10000"/>
              <a:gd name="connsiteY132" fmla="*/ 4628 h 10768"/>
              <a:gd name="connsiteX133" fmla="*/ 7100 w 10000"/>
              <a:gd name="connsiteY133" fmla="*/ 4794 h 10768"/>
              <a:gd name="connsiteX134" fmla="*/ 6979 w 10000"/>
              <a:gd name="connsiteY134" fmla="*/ 4958 h 10768"/>
              <a:gd name="connsiteX135" fmla="*/ 6850 w 10000"/>
              <a:gd name="connsiteY135" fmla="*/ 5113 h 10768"/>
              <a:gd name="connsiteX136" fmla="*/ 6721 w 10000"/>
              <a:gd name="connsiteY136" fmla="*/ 5265 h 10768"/>
              <a:gd name="connsiteX137" fmla="*/ 6600 w 10000"/>
              <a:gd name="connsiteY137" fmla="*/ 5405 h 10768"/>
              <a:gd name="connsiteX138" fmla="*/ 6471 w 10000"/>
              <a:gd name="connsiteY138" fmla="*/ 5530 h 10768"/>
              <a:gd name="connsiteX139" fmla="*/ 6358 w 10000"/>
              <a:gd name="connsiteY139" fmla="*/ 5641 h 10768"/>
              <a:gd name="connsiteX140" fmla="*/ 6250 w 10000"/>
              <a:gd name="connsiteY140" fmla="*/ 5721 h 10768"/>
              <a:gd name="connsiteX141" fmla="*/ 6267 w 10000"/>
              <a:gd name="connsiteY141" fmla="*/ 5781 h 10768"/>
              <a:gd name="connsiteX142" fmla="*/ 6296 w 10000"/>
              <a:gd name="connsiteY142" fmla="*/ 5793 h 10768"/>
              <a:gd name="connsiteX143" fmla="*/ 6479 w 10000"/>
              <a:gd name="connsiteY143" fmla="*/ 5754 h 10768"/>
              <a:gd name="connsiteX144" fmla="*/ 6663 w 10000"/>
              <a:gd name="connsiteY144" fmla="*/ 5736 h 10768"/>
              <a:gd name="connsiteX145" fmla="*/ 6858 w 10000"/>
              <a:gd name="connsiteY145" fmla="*/ 5736 h 10768"/>
              <a:gd name="connsiteX146" fmla="*/ 7046 w 10000"/>
              <a:gd name="connsiteY146" fmla="*/ 5742 h 10768"/>
              <a:gd name="connsiteX147" fmla="*/ 7246 w 10000"/>
              <a:gd name="connsiteY147" fmla="*/ 5748 h 10768"/>
              <a:gd name="connsiteX148" fmla="*/ 7425 w 10000"/>
              <a:gd name="connsiteY148" fmla="*/ 5748 h 10768"/>
              <a:gd name="connsiteX149" fmla="*/ 7600 w 10000"/>
              <a:gd name="connsiteY149" fmla="*/ 5733 h 10768"/>
              <a:gd name="connsiteX150" fmla="*/ 7950 w 10000"/>
              <a:gd name="connsiteY150" fmla="*/ 5673 h 10768"/>
              <a:gd name="connsiteX151" fmla="*/ 8275 w 10000"/>
              <a:gd name="connsiteY151" fmla="*/ 5596 h 10768"/>
              <a:gd name="connsiteX152" fmla="*/ 8579 w 10000"/>
              <a:gd name="connsiteY152" fmla="*/ 5504 h 10768"/>
              <a:gd name="connsiteX153" fmla="*/ 8858 w 10000"/>
              <a:gd name="connsiteY153" fmla="*/ 5390 h 10768"/>
              <a:gd name="connsiteX154" fmla="*/ 9117 w 10000"/>
              <a:gd name="connsiteY154" fmla="*/ 5265 h 10768"/>
              <a:gd name="connsiteX155" fmla="*/ 9350 w 10000"/>
              <a:gd name="connsiteY155" fmla="*/ 5119 h 10768"/>
              <a:gd name="connsiteX156" fmla="*/ 9563 w 10000"/>
              <a:gd name="connsiteY156" fmla="*/ 4967 h 10768"/>
              <a:gd name="connsiteX157" fmla="*/ 9758 w 10000"/>
              <a:gd name="connsiteY157" fmla="*/ 4794 h 10768"/>
              <a:gd name="connsiteX158" fmla="*/ 9933 w 10000"/>
              <a:gd name="connsiteY158" fmla="*/ 4610 h 10768"/>
              <a:gd name="connsiteX159" fmla="*/ 10000 w 10000"/>
              <a:gd name="connsiteY159" fmla="*/ 4648 h 10768"/>
              <a:gd name="connsiteX160" fmla="*/ 10000 w 10000"/>
              <a:gd name="connsiteY160" fmla="*/ 4660 h 10768"/>
              <a:gd name="connsiteX161" fmla="*/ 9904 w 10000"/>
              <a:gd name="connsiteY161" fmla="*/ 4827 h 10768"/>
              <a:gd name="connsiteX162" fmla="*/ 9767 w 10000"/>
              <a:gd name="connsiteY162" fmla="*/ 5000 h 10768"/>
              <a:gd name="connsiteX163" fmla="*/ 9600 w 10000"/>
              <a:gd name="connsiteY163" fmla="*/ 5173 h 10768"/>
              <a:gd name="connsiteX164" fmla="*/ 9404 w 10000"/>
              <a:gd name="connsiteY164" fmla="*/ 5343 h 10768"/>
              <a:gd name="connsiteX165" fmla="*/ 9183 w 10000"/>
              <a:gd name="connsiteY165" fmla="*/ 5504 h 10768"/>
              <a:gd name="connsiteX166" fmla="*/ 8950 w 10000"/>
              <a:gd name="connsiteY166" fmla="*/ 5662 h 10768"/>
              <a:gd name="connsiteX167" fmla="*/ 8704 w 10000"/>
              <a:gd name="connsiteY167" fmla="*/ 5802 h 10768"/>
              <a:gd name="connsiteX168" fmla="*/ 8463 w 10000"/>
              <a:gd name="connsiteY168" fmla="*/ 5927 h 10768"/>
              <a:gd name="connsiteX169" fmla="*/ 8229 w 10000"/>
              <a:gd name="connsiteY169" fmla="*/ 6025 h 10768"/>
              <a:gd name="connsiteX170" fmla="*/ 8000 w 10000"/>
              <a:gd name="connsiteY170" fmla="*/ 6105 h 10768"/>
              <a:gd name="connsiteX171" fmla="*/ 7879 w 10000"/>
              <a:gd name="connsiteY171" fmla="*/ 6132 h 10768"/>
              <a:gd name="connsiteX172" fmla="*/ 7729 w 10000"/>
              <a:gd name="connsiteY172" fmla="*/ 6153 h 10768"/>
              <a:gd name="connsiteX173" fmla="*/ 7563 w 10000"/>
              <a:gd name="connsiteY173" fmla="*/ 6177 h 10768"/>
              <a:gd name="connsiteX174" fmla="*/ 7388 w 10000"/>
              <a:gd name="connsiteY174" fmla="*/ 6198 h 10768"/>
              <a:gd name="connsiteX175" fmla="*/ 7204 w 10000"/>
              <a:gd name="connsiteY175" fmla="*/ 6219 h 10768"/>
              <a:gd name="connsiteX176" fmla="*/ 7017 w 10000"/>
              <a:gd name="connsiteY176" fmla="*/ 6240 h 10768"/>
              <a:gd name="connsiteX177" fmla="*/ 6842 w 10000"/>
              <a:gd name="connsiteY177" fmla="*/ 6263 h 10768"/>
              <a:gd name="connsiteX178" fmla="*/ 6675 w 10000"/>
              <a:gd name="connsiteY178" fmla="*/ 6290 h 10768"/>
              <a:gd name="connsiteX179" fmla="*/ 6517 w 10000"/>
              <a:gd name="connsiteY179" fmla="*/ 6329 h 10768"/>
              <a:gd name="connsiteX180" fmla="*/ 6388 w 10000"/>
              <a:gd name="connsiteY180" fmla="*/ 6365 h 10768"/>
              <a:gd name="connsiteX181" fmla="*/ 6288 w 10000"/>
              <a:gd name="connsiteY181" fmla="*/ 6415 h 10768"/>
              <a:gd name="connsiteX182" fmla="*/ 6213 w 10000"/>
              <a:gd name="connsiteY182" fmla="*/ 6475 h 10768"/>
              <a:gd name="connsiteX183" fmla="*/ 6092 w 10000"/>
              <a:gd name="connsiteY183" fmla="*/ 6648 h 10768"/>
              <a:gd name="connsiteX184" fmla="*/ 6008 w 10000"/>
              <a:gd name="connsiteY184" fmla="*/ 6836 h 10768"/>
              <a:gd name="connsiteX185" fmla="*/ 5942 w 10000"/>
              <a:gd name="connsiteY185" fmla="*/ 7032 h 10768"/>
              <a:gd name="connsiteX186" fmla="*/ 5904 w 10000"/>
              <a:gd name="connsiteY186" fmla="*/ 7232 h 10768"/>
              <a:gd name="connsiteX187" fmla="*/ 5888 w 10000"/>
              <a:gd name="connsiteY187" fmla="*/ 7443 h 10768"/>
              <a:gd name="connsiteX188" fmla="*/ 5879 w 10000"/>
              <a:gd name="connsiteY188" fmla="*/ 7655 h 10768"/>
              <a:gd name="connsiteX189" fmla="*/ 5888 w 10000"/>
              <a:gd name="connsiteY189" fmla="*/ 7867 h 10768"/>
              <a:gd name="connsiteX190" fmla="*/ 5904 w 10000"/>
              <a:gd name="connsiteY190" fmla="*/ 8084 h 10768"/>
              <a:gd name="connsiteX191" fmla="*/ 5925 w 10000"/>
              <a:gd name="connsiteY191" fmla="*/ 8299 h 10768"/>
              <a:gd name="connsiteX192" fmla="*/ 5950 w 10000"/>
              <a:gd name="connsiteY192" fmla="*/ 8510 h 10768"/>
              <a:gd name="connsiteX193" fmla="*/ 5954 w 10000"/>
              <a:gd name="connsiteY193" fmla="*/ 8820 h 10768"/>
              <a:gd name="connsiteX194" fmla="*/ 5933 w 10000"/>
              <a:gd name="connsiteY194" fmla="*/ 9130 h 10768"/>
              <a:gd name="connsiteX195" fmla="*/ 5896 w 10000"/>
              <a:gd name="connsiteY195" fmla="*/ 9428 h 10768"/>
              <a:gd name="connsiteX196" fmla="*/ 5850 w 10000"/>
              <a:gd name="connsiteY196" fmla="*/ 9720 h 10768"/>
              <a:gd name="connsiteX197" fmla="*/ 5756 w 10000"/>
              <a:gd name="connsiteY197" fmla="*/ 10714 h 10768"/>
              <a:gd name="connsiteX198" fmla="*/ 3964 w 10000"/>
              <a:gd name="connsiteY198" fmla="*/ 10768 h 10768"/>
              <a:gd name="connsiteX199" fmla="*/ 3043 w 10000"/>
              <a:gd name="connsiteY199" fmla="*/ 9881 h 10768"/>
              <a:gd name="connsiteX200" fmla="*/ 4546 w 10000"/>
              <a:gd name="connsiteY200" fmla="*/ 9848 h 10768"/>
              <a:gd name="connsiteX201" fmla="*/ 4629 w 10000"/>
              <a:gd name="connsiteY201" fmla="*/ 9687 h 10768"/>
              <a:gd name="connsiteX202" fmla="*/ 4700 w 10000"/>
              <a:gd name="connsiteY202" fmla="*/ 9508 h 10768"/>
              <a:gd name="connsiteX203" fmla="*/ 4767 w 10000"/>
              <a:gd name="connsiteY203" fmla="*/ 9309 h 10768"/>
              <a:gd name="connsiteX204" fmla="*/ 4829 w 10000"/>
              <a:gd name="connsiteY204" fmla="*/ 9097 h 10768"/>
              <a:gd name="connsiteX205" fmla="*/ 4879 w 10000"/>
              <a:gd name="connsiteY205" fmla="*/ 8868 h 10768"/>
              <a:gd name="connsiteX206" fmla="*/ 4917 w 10000"/>
              <a:gd name="connsiteY206" fmla="*/ 8635 h 10768"/>
              <a:gd name="connsiteX207" fmla="*/ 4954 w 10000"/>
              <a:gd name="connsiteY207" fmla="*/ 8391 h 10768"/>
              <a:gd name="connsiteX208" fmla="*/ 4979 w 10000"/>
              <a:gd name="connsiteY208" fmla="*/ 8144 h 10768"/>
              <a:gd name="connsiteX209" fmla="*/ 5000 w 10000"/>
              <a:gd name="connsiteY209" fmla="*/ 7887 h 10768"/>
              <a:gd name="connsiteX210" fmla="*/ 5000 w 10000"/>
              <a:gd name="connsiteY210" fmla="*/ 7634 h 10768"/>
              <a:gd name="connsiteX211" fmla="*/ 5000 w 10000"/>
              <a:gd name="connsiteY211" fmla="*/ 7384 h 10768"/>
              <a:gd name="connsiteX212" fmla="*/ 4979 w 10000"/>
              <a:gd name="connsiteY212" fmla="*/ 7133 h 10768"/>
              <a:gd name="connsiteX213" fmla="*/ 4950 w 10000"/>
              <a:gd name="connsiteY213" fmla="*/ 6892 h 10768"/>
              <a:gd name="connsiteX214" fmla="*/ 4913 w 10000"/>
              <a:gd name="connsiteY214" fmla="*/ 6657 h 10768"/>
              <a:gd name="connsiteX215" fmla="*/ 4858 w 10000"/>
              <a:gd name="connsiteY215" fmla="*/ 6430 h 10768"/>
              <a:gd name="connsiteX216" fmla="*/ 4783 w 10000"/>
              <a:gd name="connsiteY216" fmla="*/ 6219 h 10768"/>
              <a:gd name="connsiteX217" fmla="*/ 4700 w 10000"/>
              <a:gd name="connsiteY217" fmla="*/ 6019 h 10768"/>
              <a:gd name="connsiteX218" fmla="*/ 4600 w 10000"/>
              <a:gd name="connsiteY218" fmla="*/ 5840 h 10768"/>
              <a:gd name="connsiteX219" fmla="*/ 4488 w 10000"/>
              <a:gd name="connsiteY219" fmla="*/ 5682 h 10768"/>
              <a:gd name="connsiteX220" fmla="*/ 4358 w 10000"/>
              <a:gd name="connsiteY220" fmla="*/ 5542 h 10768"/>
              <a:gd name="connsiteX221" fmla="*/ 4213 w 10000"/>
              <a:gd name="connsiteY221" fmla="*/ 5429 h 10768"/>
              <a:gd name="connsiteX222" fmla="*/ 4046 w 10000"/>
              <a:gd name="connsiteY222" fmla="*/ 5343 h 10768"/>
              <a:gd name="connsiteX223" fmla="*/ 3904 w 10000"/>
              <a:gd name="connsiteY223" fmla="*/ 5292 h 10768"/>
              <a:gd name="connsiteX224" fmla="*/ 3746 w 10000"/>
              <a:gd name="connsiteY224" fmla="*/ 5271 h 10768"/>
              <a:gd name="connsiteX225" fmla="*/ 3583 w 10000"/>
              <a:gd name="connsiteY225" fmla="*/ 5271 h 10768"/>
              <a:gd name="connsiteX226" fmla="*/ 3413 w 10000"/>
              <a:gd name="connsiteY226" fmla="*/ 5286 h 10768"/>
              <a:gd name="connsiteX227" fmla="*/ 3246 w 10000"/>
              <a:gd name="connsiteY227" fmla="*/ 5310 h 10768"/>
              <a:gd name="connsiteX228" fmla="*/ 3079 w 10000"/>
              <a:gd name="connsiteY228" fmla="*/ 5343 h 10768"/>
              <a:gd name="connsiteX229" fmla="*/ 2913 w 10000"/>
              <a:gd name="connsiteY229" fmla="*/ 5369 h 10768"/>
              <a:gd name="connsiteX230" fmla="*/ 2750 w 10000"/>
              <a:gd name="connsiteY230" fmla="*/ 5396 h 10768"/>
              <a:gd name="connsiteX231" fmla="*/ 2600 w 10000"/>
              <a:gd name="connsiteY231" fmla="*/ 5411 h 10768"/>
              <a:gd name="connsiteX232" fmla="*/ 2258 w 10000"/>
              <a:gd name="connsiteY232" fmla="*/ 5423 h 10768"/>
              <a:gd name="connsiteX233" fmla="*/ 1925 w 10000"/>
              <a:gd name="connsiteY233" fmla="*/ 5411 h 10768"/>
              <a:gd name="connsiteX234" fmla="*/ 1617 w 10000"/>
              <a:gd name="connsiteY234" fmla="*/ 5384 h 10768"/>
              <a:gd name="connsiteX235" fmla="*/ 1321 w 10000"/>
              <a:gd name="connsiteY235" fmla="*/ 5346 h 10768"/>
              <a:gd name="connsiteX236" fmla="*/ 1033 w 10000"/>
              <a:gd name="connsiteY236" fmla="*/ 5298 h 10768"/>
              <a:gd name="connsiteX237" fmla="*/ 758 w 10000"/>
              <a:gd name="connsiteY237" fmla="*/ 5250 h 10768"/>
              <a:gd name="connsiteX238" fmla="*/ 500 w 10000"/>
              <a:gd name="connsiteY238" fmla="*/ 5197 h 10768"/>
              <a:gd name="connsiteX239" fmla="*/ 517 w 10000"/>
              <a:gd name="connsiteY239" fmla="*/ 5137 h 10768"/>
              <a:gd name="connsiteX240" fmla="*/ 871 w 10000"/>
              <a:gd name="connsiteY240" fmla="*/ 5173 h 10768"/>
              <a:gd name="connsiteX241" fmla="*/ 1221 w 10000"/>
              <a:gd name="connsiteY241" fmla="*/ 5197 h 10768"/>
              <a:gd name="connsiteX242" fmla="*/ 1563 w 10000"/>
              <a:gd name="connsiteY242" fmla="*/ 5206 h 10768"/>
              <a:gd name="connsiteX243" fmla="*/ 1896 w 10000"/>
              <a:gd name="connsiteY243" fmla="*/ 5197 h 10768"/>
              <a:gd name="connsiteX244" fmla="*/ 2221 w 10000"/>
              <a:gd name="connsiteY244" fmla="*/ 5164 h 10768"/>
              <a:gd name="connsiteX245" fmla="*/ 2538 w 10000"/>
              <a:gd name="connsiteY245" fmla="*/ 5113 h 10768"/>
              <a:gd name="connsiteX246" fmla="*/ 2842 w 10000"/>
              <a:gd name="connsiteY246" fmla="*/ 5045 h 10768"/>
              <a:gd name="connsiteX247" fmla="*/ 3129 w 10000"/>
              <a:gd name="connsiteY247" fmla="*/ 4946 h 10768"/>
              <a:gd name="connsiteX248" fmla="*/ 3500 w 10000"/>
              <a:gd name="connsiteY248" fmla="*/ 4815 h 10768"/>
              <a:gd name="connsiteX249" fmla="*/ 2821 w 10000"/>
              <a:gd name="connsiteY249" fmla="*/ 4389 h 10768"/>
              <a:gd name="connsiteX250" fmla="*/ 2213 w 10000"/>
              <a:gd name="connsiteY250" fmla="*/ 3912 h 10768"/>
              <a:gd name="connsiteX251" fmla="*/ 1879 w 10000"/>
              <a:gd name="connsiteY251" fmla="*/ 3939 h 10768"/>
              <a:gd name="connsiteX252" fmla="*/ 1554 w 10000"/>
              <a:gd name="connsiteY252" fmla="*/ 3939 h 10768"/>
              <a:gd name="connsiteX253" fmla="*/ 1258 w 10000"/>
              <a:gd name="connsiteY253" fmla="*/ 3912 h 10768"/>
              <a:gd name="connsiteX254" fmla="*/ 979 w 10000"/>
              <a:gd name="connsiteY254" fmla="*/ 3856 h 10768"/>
              <a:gd name="connsiteX255" fmla="*/ 721 w 10000"/>
              <a:gd name="connsiteY255" fmla="*/ 3775 h 10768"/>
              <a:gd name="connsiteX256" fmla="*/ 496 w 10000"/>
              <a:gd name="connsiteY256" fmla="*/ 3674 h 10768"/>
              <a:gd name="connsiteX257" fmla="*/ 296 w 10000"/>
              <a:gd name="connsiteY257" fmla="*/ 3549 h 10768"/>
              <a:gd name="connsiteX258" fmla="*/ 129 w 10000"/>
              <a:gd name="connsiteY258" fmla="*/ 3403 h 10768"/>
              <a:gd name="connsiteX259" fmla="*/ 0 w 10000"/>
              <a:gd name="connsiteY259" fmla="*/ 3245 h 10768"/>
              <a:gd name="connsiteX260" fmla="*/ 17 w 10000"/>
              <a:gd name="connsiteY260" fmla="*/ 3218 h 10768"/>
              <a:gd name="connsiteX261" fmla="*/ 71 w 10000"/>
              <a:gd name="connsiteY261" fmla="*/ 3245 h 10768"/>
              <a:gd name="connsiteX262" fmla="*/ 138 w 10000"/>
              <a:gd name="connsiteY262" fmla="*/ 3349 h 10768"/>
              <a:gd name="connsiteX263" fmla="*/ 246 w 10000"/>
              <a:gd name="connsiteY263" fmla="*/ 3439 h 10768"/>
              <a:gd name="connsiteX264" fmla="*/ 379 w 10000"/>
              <a:gd name="connsiteY264" fmla="*/ 3528 h 10768"/>
              <a:gd name="connsiteX265" fmla="*/ 538 w 10000"/>
              <a:gd name="connsiteY265" fmla="*/ 3597 h 10768"/>
              <a:gd name="connsiteX266" fmla="*/ 721 w 10000"/>
              <a:gd name="connsiteY266" fmla="*/ 3656 h 10768"/>
              <a:gd name="connsiteX267" fmla="*/ 913 w 10000"/>
              <a:gd name="connsiteY267" fmla="*/ 3701 h 10768"/>
              <a:gd name="connsiteX268" fmla="*/ 1117 w 10000"/>
              <a:gd name="connsiteY268" fmla="*/ 3728 h 10768"/>
              <a:gd name="connsiteX269" fmla="*/ 1329 w 10000"/>
              <a:gd name="connsiteY269" fmla="*/ 3737 h 10768"/>
              <a:gd name="connsiteX270" fmla="*/ 1533 w 10000"/>
              <a:gd name="connsiteY270" fmla="*/ 3734 h 10768"/>
              <a:gd name="connsiteX271" fmla="*/ 1646 w 10000"/>
              <a:gd name="connsiteY271" fmla="*/ 3722 h 10768"/>
              <a:gd name="connsiteX272" fmla="*/ 1746 w 10000"/>
              <a:gd name="connsiteY272" fmla="*/ 3722 h 10768"/>
              <a:gd name="connsiteX273" fmla="*/ 1833 w 10000"/>
              <a:gd name="connsiteY273" fmla="*/ 3710 h 10768"/>
              <a:gd name="connsiteX274" fmla="*/ 1917 w 10000"/>
              <a:gd name="connsiteY274" fmla="*/ 3695 h 10768"/>
              <a:gd name="connsiteX275" fmla="*/ 1988 w 10000"/>
              <a:gd name="connsiteY275" fmla="*/ 3662 h 10768"/>
              <a:gd name="connsiteX276" fmla="*/ 1788 w 10000"/>
              <a:gd name="connsiteY276" fmla="*/ 3391 h 10768"/>
              <a:gd name="connsiteX277" fmla="*/ 1617 w 10000"/>
              <a:gd name="connsiteY277" fmla="*/ 3126 h 10768"/>
              <a:gd name="connsiteX278" fmla="*/ 1454 w 10000"/>
              <a:gd name="connsiteY278" fmla="*/ 2849 h 10768"/>
              <a:gd name="connsiteX279" fmla="*/ 1313 w 10000"/>
              <a:gd name="connsiteY279" fmla="*/ 2563 h 10768"/>
              <a:gd name="connsiteX280" fmla="*/ 1175 w 10000"/>
              <a:gd name="connsiteY280" fmla="*/ 2253 h 10768"/>
              <a:gd name="connsiteX281" fmla="*/ 1046 w 10000"/>
              <a:gd name="connsiteY281" fmla="*/ 1919 h 10768"/>
              <a:gd name="connsiteX282" fmla="*/ 1033 w 10000"/>
              <a:gd name="connsiteY282" fmla="*/ 1859 h 10768"/>
              <a:gd name="connsiteX283" fmla="*/ 1000 w 10000"/>
              <a:gd name="connsiteY283" fmla="*/ 1776 h 10768"/>
              <a:gd name="connsiteX284" fmla="*/ 979 w 10000"/>
              <a:gd name="connsiteY284" fmla="*/ 1684 h 10768"/>
              <a:gd name="connsiteX285" fmla="*/ 950 w 10000"/>
              <a:gd name="connsiteY285" fmla="*/ 1591 h 10768"/>
              <a:gd name="connsiteX286" fmla="*/ 925 w 10000"/>
              <a:gd name="connsiteY286" fmla="*/ 1490 h 10768"/>
              <a:gd name="connsiteX287" fmla="*/ 917 w 10000"/>
              <a:gd name="connsiteY287" fmla="*/ 1397 h 10768"/>
              <a:gd name="connsiteX288" fmla="*/ 917 w 10000"/>
              <a:gd name="connsiteY288" fmla="*/ 1311 h 10768"/>
              <a:gd name="connsiteX289" fmla="*/ 933 w 10000"/>
              <a:gd name="connsiteY289" fmla="*/ 1234 h 10768"/>
              <a:gd name="connsiteX290" fmla="*/ 963 w 10000"/>
              <a:gd name="connsiteY290" fmla="*/ 1180 h 10768"/>
              <a:gd name="connsiteX291" fmla="*/ 1000 w 10000"/>
              <a:gd name="connsiteY291" fmla="*/ 1192 h 10768"/>
              <a:gd name="connsiteX292" fmla="*/ 1033 w 10000"/>
              <a:gd name="connsiteY292" fmla="*/ 1496 h 10768"/>
              <a:gd name="connsiteX293" fmla="*/ 1108 w 10000"/>
              <a:gd name="connsiteY293" fmla="*/ 1800 h 10768"/>
              <a:gd name="connsiteX294" fmla="*/ 1221 w 10000"/>
              <a:gd name="connsiteY294" fmla="*/ 2098 h 10768"/>
              <a:gd name="connsiteX295" fmla="*/ 1358 w 10000"/>
              <a:gd name="connsiteY295" fmla="*/ 2372 h 10768"/>
              <a:gd name="connsiteX296" fmla="*/ 1508 w 10000"/>
              <a:gd name="connsiteY296" fmla="*/ 2628 h 10768"/>
              <a:gd name="connsiteX297" fmla="*/ 1646 w 10000"/>
              <a:gd name="connsiteY297" fmla="*/ 2795 h 10768"/>
              <a:gd name="connsiteX298" fmla="*/ 1629 w 10000"/>
              <a:gd name="connsiteY298" fmla="*/ 2801 h 10768"/>
              <a:gd name="connsiteX299" fmla="*/ 1629 w 10000"/>
              <a:gd name="connsiteY299" fmla="*/ 2807 h 10768"/>
              <a:gd name="connsiteX300" fmla="*/ 1638 w 10000"/>
              <a:gd name="connsiteY300" fmla="*/ 2813 h 10768"/>
              <a:gd name="connsiteX301" fmla="*/ 1646 w 10000"/>
              <a:gd name="connsiteY301" fmla="*/ 2816 h 10768"/>
              <a:gd name="connsiteX302" fmla="*/ 1663 w 10000"/>
              <a:gd name="connsiteY302" fmla="*/ 2822 h 10768"/>
              <a:gd name="connsiteX303" fmla="*/ 1667 w 10000"/>
              <a:gd name="connsiteY303" fmla="*/ 2834 h 10768"/>
              <a:gd name="connsiteX304" fmla="*/ 1675 w 10000"/>
              <a:gd name="connsiteY304" fmla="*/ 2840 h 10768"/>
              <a:gd name="connsiteX305" fmla="*/ 1683 w 10000"/>
              <a:gd name="connsiteY305" fmla="*/ 2849 h 10768"/>
              <a:gd name="connsiteX306" fmla="*/ 1683 w 10000"/>
              <a:gd name="connsiteY306" fmla="*/ 2843 h 10768"/>
              <a:gd name="connsiteX307" fmla="*/ 1675 w 10000"/>
              <a:gd name="connsiteY307" fmla="*/ 2840 h 10768"/>
              <a:gd name="connsiteX308" fmla="*/ 1675 w 10000"/>
              <a:gd name="connsiteY308" fmla="*/ 2840 h 10768"/>
              <a:gd name="connsiteX309" fmla="*/ 1646 w 10000"/>
              <a:gd name="connsiteY309" fmla="*/ 2795 h 10768"/>
              <a:gd name="connsiteX310" fmla="*/ 1746 w 10000"/>
              <a:gd name="connsiteY310" fmla="*/ 2741 h 10768"/>
              <a:gd name="connsiteX311" fmla="*/ 1842 w 10000"/>
              <a:gd name="connsiteY311" fmla="*/ 2649 h 10768"/>
              <a:gd name="connsiteX312" fmla="*/ 1933 w 10000"/>
              <a:gd name="connsiteY312" fmla="*/ 2542 h 10768"/>
              <a:gd name="connsiteX313" fmla="*/ 2017 w 10000"/>
              <a:gd name="connsiteY313" fmla="*/ 2411 h 10768"/>
              <a:gd name="connsiteX314" fmla="*/ 2092 w 10000"/>
              <a:gd name="connsiteY314" fmla="*/ 2265 h 10768"/>
              <a:gd name="connsiteX315" fmla="*/ 2163 w 10000"/>
              <a:gd name="connsiteY315" fmla="*/ 2113 h 10768"/>
              <a:gd name="connsiteX316" fmla="*/ 2221 w 10000"/>
              <a:gd name="connsiteY316" fmla="*/ 1955 h 10768"/>
              <a:gd name="connsiteX317" fmla="*/ 2275 w 10000"/>
              <a:gd name="connsiteY317" fmla="*/ 1803 h 10768"/>
              <a:gd name="connsiteX318" fmla="*/ 2321 w 10000"/>
              <a:gd name="connsiteY318" fmla="*/ 1657 h 10768"/>
              <a:gd name="connsiteX319" fmla="*/ 2329 w 10000"/>
              <a:gd name="connsiteY319" fmla="*/ 1853 h 10768"/>
              <a:gd name="connsiteX320" fmla="*/ 2321 w 10000"/>
              <a:gd name="connsiteY320" fmla="*/ 2032 h 10768"/>
              <a:gd name="connsiteX321" fmla="*/ 2283 w 10000"/>
              <a:gd name="connsiteY321" fmla="*/ 2199 h 10768"/>
              <a:gd name="connsiteX322" fmla="*/ 2229 w 10000"/>
              <a:gd name="connsiteY322" fmla="*/ 2366 h 10768"/>
              <a:gd name="connsiteX323" fmla="*/ 2154 w 10000"/>
              <a:gd name="connsiteY323" fmla="*/ 2524 h 10768"/>
              <a:gd name="connsiteX324" fmla="*/ 2046 w 10000"/>
              <a:gd name="connsiteY324" fmla="*/ 2682 h 10768"/>
              <a:gd name="connsiteX325" fmla="*/ 1796 w 10000"/>
              <a:gd name="connsiteY325" fmla="*/ 3027 h 10768"/>
              <a:gd name="connsiteX326" fmla="*/ 2054 w 10000"/>
              <a:gd name="connsiteY326" fmla="*/ 3305 h 10768"/>
              <a:gd name="connsiteX327" fmla="*/ 2333 w 10000"/>
              <a:gd name="connsiteY327" fmla="*/ 3564 h 10768"/>
              <a:gd name="connsiteX328" fmla="*/ 2638 w 10000"/>
              <a:gd name="connsiteY328" fmla="*/ 3808 h 10768"/>
              <a:gd name="connsiteX329" fmla="*/ 2963 w 10000"/>
              <a:gd name="connsiteY329" fmla="*/ 4032 h 10768"/>
              <a:gd name="connsiteX330" fmla="*/ 4129 w 10000"/>
              <a:gd name="connsiteY330" fmla="*/ 4610 h 10768"/>
              <a:gd name="connsiteX331" fmla="*/ 4167 w 10000"/>
              <a:gd name="connsiteY331" fmla="*/ 4589 h 10768"/>
              <a:gd name="connsiteX332" fmla="*/ 4071 w 10000"/>
              <a:gd name="connsiteY332" fmla="*/ 4333 h 10768"/>
              <a:gd name="connsiteX333" fmla="*/ 3996 w 10000"/>
              <a:gd name="connsiteY333" fmla="*/ 4058 h 10768"/>
              <a:gd name="connsiteX334" fmla="*/ 3933 w 10000"/>
              <a:gd name="connsiteY334" fmla="*/ 3760 h 10768"/>
              <a:gd name="connsiteX335" fmla="*/ 3904 w 10000"/>
              <a:gd name="connsiteY335" fmla="*/ 3456 h 10768"/>
              <a:gd name="connsiteX336" fmla="*/ 3879 w 10000"/>
              <a:gd name="connsiteY336" fmla="*/ 3138 h 10768"/>
              <a:gd name="connsiteX337" fmla="*/ 3879 w 10000"/>
              <a:gd name="connsiteY337" fmla="*/ 2813 h 10768"/>
              <a:gd name="connsiteX338" fmla="*/ 3896 w 10000"/>
              <a:gd name="connsiteY338" fmla="*/ 2485 h 10768"/>
              <a:gd name="connsiteX339" fmla="*/ 3933 w 10000"/>
              <a:gd name="connsiteY339" fmla="*/ 2160 h 10768"/>
              <a:gd name="connsiteX340" fmla="*/ 3988 w 10000"/>
              <a:gd name="connsiteY340" fmla="*/ 1836 h 10768"/>
              <a:gd name="connsiteX341" fmla="*/ 4046 w 10000"/>
              <a:gd name="connsiteY341" fmla="*/ 1523 h 10768"/>
              <a:gd name="connsiteX342" fmla="*/ 4129 w 10000"/>
              <a:gd name="connsiteY342" fmla="*/ 1219 h 10768"/>
              <a:gd name="connsiteX343" fmla="*/ 4229 w 10000"/>
              <a:gd name="connsiteY343" fmla="*/ 933 h 10768"/>
              <a:gd name="connsiteX344" fmla="*/ 4333 w 10000"/>
              <a:gd name="connsiteY344" fmla="*/ 662 h 10768"/>
              <a:gd name="connsiteX345" fmla="*/ 4454 w 10000"/>
              <a:gd name="connsiteY345" fmla="*/ 417 h 10768"/>
              <a:gd name="connsiteX346" fmla="*/ 4583 w 10000"/>
              <a:gd name="connsiteY346" fmla="*/ 194 h 10768"/>
              <a:gd name="connsiteX347" fmla="*/ 4738 w 10000"/>
              <a:gd name="connsiteY347" fmla="*/ 0 h 10768"/>
              <a:gd name="connsiteX0" fmla="*/ 4738 w 10000"/>
              <a:gd name="connsiteY0" fmla="*/ 0 h 10714"/>
              <a:gd name="connsiteX1" fmla="*/ 4721 w 10000"/>
              <a:gd name="connsiteY1" fmla="*/ 48 h 10714"/>
              <a:gd name="connsiteX2" fmla="*/ 4713 w 10000"/>
              <a:gd name="connsiteY2" fmla="*/ 80 h 10714"/>
              <a:gd name="connsiteX3" fmla="*/ 4704 w 10000"/>
              <a:gd name="connsiteY3" fmla="*/ 101 h 10714"/>
              <a:gd name="connsiteX4" fmla="*/ 4704 w 10000"/>
              <a:gd name="connsiteY4" fmla="*/ 113 h 10714"/>
              <a:gd name="connsiteX5" fmla="*/ 4713 w 10000"/>
              <a:gd name="connsiteY5" fmla="*/ 119 h 10714"/>
              <a:gd name="connsiteX6" fmla="*/ 4713 w 10000"/>
              <a:gd name="connsiteY6" fmla="*/ 125 h 10714"/>
              <a:gd name="connsiteX7" fmla="*/ 4721 w 10000"/>
              <a:gd name="connsiteY7" fmla="*/ 125 h 10714"/>
              <a:gd name="connsiteX8" fmla="*/ 4721 w 10000"/>
              <a:gd name="connsiteY8" fmla="*/ 125 h 10714"/>
              <a:gd name="connsiteX9" fmla="*/ 4721 w 10000"/>
              <a:gd name="connsiteY9" fmla="*/ 134 h 10714"/>
              <a:gd name="connsiteX10" fmla="*/ 4713 w 10000"/>
              <a:gd name="connsiteY10" fmla="*/ 152 h 10714"/>
              <a:gd name="connsiteX11" fmla="*/ 4704 w 10000"/>
              <a:gd name="connsiteY11" fmla="*/ 179 h 10714"/>
              <a:gd name="connsiteX12" fmla="*/ 4692 w 10000"/>
              <a:gd name="connsiteY12" fmla="*/ 221 h 10714"/>
              <a:gd name="connsiteX13" fmla="*/ 4667 w 10000"/>
              <a:gd name="connsiteY13" fmla="*/ 280 h 10714"/>
              <a:gd name="connsiteX14" fmla="*/ 4629 w 10000"/>
              <a:gd name="connsiteY14" fmla="*/ 364 h 10714"/>
              <a:gd name="connsiteX15" fmla="*/ 4592 w 10000"/>
              <a:gd name="connsiteY15" fmla="*/ 465 h 10714"/>
              <a:gd name="connsiteX16" fmla="*/ 4533 w 10000"/>
              <a:gd name="connsiteY16" fmla="*/ 596 h 10714"/>
              <a:gd name="connsiteX17" fmla="*/ 4463 w 10000"/>
              <a:gd name="connsiteY17" fmla="*/ 754 h 10714"/>
              <a:gd name="connsiteX18" fmla="*/ 4379 w 10000"/>
              <a:gd name="connsiteY18" fmla="*/ 1001 h 10714"/>
              <a:gd name="connsiteX19" fmla="*/ 4321 w 10000"/>
              <a:gd name="connsiteY19" fmla="*/ 1266 h 10714"/>
              <a:gd name="connsiteX20" fmla="*/ 4275 w 10000"/>
              <a:gd name="connsiteY20" fmla="*/ 1538 h 10714"/>
              <a:gd name="connsiteX21" fmla="*/ 4213 w 10000"/>
              <a:gd name="connsiteY21" fmla="*/ 1827 h 10714"/>
              <a:gd name="connsiteX22" fmla="*/ 4204 w 10000"/>
              <a:gd name="connsiteY22" fmla="*/ 1889 h 10714"/>
              <a:gd name="connsiteX23" fmla="*/ 4192 w 10000"/>
              <a:gd name="connsiteY23" fmla="*/ 1982 h 10714"/>
              <a:gd name="connsiteX24" fmla="*/ 4183 w 10000"/>
              <a:gd name="connsiteY24" fmla="*/ 2080 h 10714"/>
              <a:gd name="connsiteX25" fmla="*/ 4175 w 10000"/>
              <a:gd name="connsiteY25" fmla="*/ 2187 h 10714"/>
              <a:gd name="connsiteX26" fmla="*/ 4175 w 10000"/>
              <a:gd name="connsiteY26" fmla="*/ 2297 h 10714"/>
              <a:gd name="connsiteX27" fmla="*/ 4192 w 10000"/>
              <a:gd name="connsiteY27" fmla="*/ 2396 h 10714"/>
              <a:gd name="connsiteX28" fmla="*/ 4213 w 10000"/>
              <a:gd name="connsiteY28" fmla="*/ 2482 h 10714"/>
              <a:gd name="connsiteX29" fmla="*/ 4250 w 10000"/>
              <a:gd name="connsiteY29" fmla="*/ 2542 h 10714"/>
              <a:gd name="connsiteX30" fmla="*/ 4450 w 10000"/>
              <a:gd name="connsiteY30" fmla="*/ 2530 h 10714"/>
              <a:gd name="connsiteX31" fmla="*/ 4646 w 10000"/>
              <a:gd name="connsiteY31" fmla="*/ 2482 h 10714"/>
              <a:gd name="connsiteX32" fmla="*/ 4833 w 10000"/>
              <a:gd name="connsiteY32" fmla="*/ 2405 h 10714"/>
              <a:gd name="connsiteX33" fmla="*/ 5025 w 10000"/>
              <a:gd name="connsiteY33" fmla="*/ 2297 h 10714"/>
              <a:gd name="connsiteX34" fmla="*/ 5200 w 10000"/>
              <a:gd name="connsiteY34" fmla="*/ 2172 h 10714"/>
              <a:gd name="connsiteX35" fmla="*/ 5371 w 10000"/>
              <a:gd name="connsiteY35" fmla="*/ 2020 h 10714"/>
              <a:gd name="connsiteX36" fmla="*/ 5533 w 10000"/>
              <a:gd name="connsiteY36" fmla="*/ 1859 h 10714"/>
              <a:gd name="connsiteX37" fmla="*/ 5683 w 10000"/>
              <a:gd name="connsiteY37" fmla="*/ 1690 h 10714"/>
              <a:gd name="connsiteX38" fmla="*/ 5829 w 10000"/>
              <a:gd name="connsiteY38" fmla="*/ 1511 h 10714"/>
              <a:gd name="connsiteX39" fmla="*/ 5954 w 10000"/>
              <a:gd name="connsiteY39" fmla="*/ 1326 h 10714"/>
              <a:gd name="connsiteX40" fmla="*/ 6071 w 10000"/>
              <a:gd name="connsiteY40" fmla="*/ 1147 h 10714"/>
              <a:gd name="connsiteX41" fmla="*/ 6167 w 10000"/>
              <a:gd name="connsiteY41" fmla="*/ 974 h 10714"/>
              <a:gd name="connsiteX42" fmla="*/ 6213 w 10000"/>
              <a:gd name="connsiteY42" fmla="*/ 974 h 10714"/>
              <a:gd name="connsiteX43" fmla="*/ 6213 w 10000"/>
              <a:gd name="connsiteY43" fmla="*/ 992 h 10714"/>
              <a:gd name="connsiteX44" fmla="*/ 6138 w 10000"/>
              <a:gd name="connsiteY44" fmla="*/ 1165 h 10714"/>
              <a:gd name="connsiteX45" fmla="*/ 6054 w 10000"/>
              <a:gd name="connsiteY45" fmla="*/ 1344 h 10714"/>
              <a:gd name="connsiteX46" fmla="*/ 5963 w 10000"/>
              <a:gd name="connsiteY46" fmla="*/ 1517 h 10714"/>
              <a:gd name="connsiteX47" fmla="*/ 5871 w 10000"/>
              <a:gd name="connsiteY47" fmla="*/ 1684 h 10714"/>
              <a:gd name="connsiteX48" fmla="*/ 5775 w 10000"/>
              <a:gd name="connsiteY48" fmla="*/ 1847 h 10714"/>
              <a:gd name="connsiteX49" fmla="*/ 5667 w 10000"/>
              <a:gd name="connsiteY49" fmla="*/ 1999 h 10714"/>
              <a:gd name="connsiteX50" fmla="*/ 5554 w 10000"/>
              <a:gd name="connsiteY50" fmla="*/ 2145 h 10714"/>
              <a:gd name="connsiteX51" fmla="*/ 5417 w 10000"/>
              <a:gd name="connsiteY51" fmla="*/ 2279 h 10714"/>
              <a:gd name="connsiteX52" fmla="*/ 5275 w 10000"/>
              <a:gd name="connsiteY52" fmla="*/ 2411 h 10714"/>
              <a:gd name="connsiteX53" fmla="*/ 5108 w 10000"/>
              <a:gd name="connsiteY53" fmla="*/ 2518 h 10714"/>
              <a:gd name="connsiteX54" fmla="*/ 4917 w 10000"/>
              <a:gd name="connsiteY54" fmla="*/ 2616 h 10714"/>
              <a:gd name="connsiteX55" fmla="*/ 4704 w 10000"/>
              <a:gd name="connsiteY55" fmla="*/ 2703 h 10714"/>
              <a:gd name="connsiteX56" fmla="*/ 4479 w 10000"/>
              <a:gd name="connsiteY56" fmla="*/ 2768 h 10714"/>
              <a:gd name="connsiteX57" fmla="*/ 4213 w 10000"/>
              <a:gd name="connsiteY57" fmla="*/ 2813 h 10714"/>
              <a:gd name="connsiteX58" fmla="*/ 4221 w 10000"/>
              <a:gd name="connsiteY58" fmla="*/ 3126 h 10714"/>
              <a:gd name="connsiteX59" fmla="*/ 4258 w 10000"/>
              <a:gd name="connsiteY59" fmla="*/ 3424 h 10714"/>
              <a:gd name="connsiteX60" fmla="*/ 4321 w 10000"/>
              <a:gd name="connsiteY60" fmla="*/ 3707 h 10714"/>
              <a:gd name="connsiteX61" fmla="*/ 4404 w 10000"/>
              <a:gd name="connsiteY61" fmla="*/ 3975 h 10714"/>
              <a:gd name="connsiteX62" fmla="*/ 4508 w 10000"/>
              <a:gd name="connsiteY62" fmla="*/ 4231 h 10714"/>
              <a:gd name="connsiteX63" fmla="*/ 4621 w 10000"/>
              <a:gd name="connsiteY63" fmla="*/ 4476 h 10714"/>
              <a:gd name="connsiteX64" fmla="*/ 4750 w 10000"/>
              <a:gd name="connsiteY64" fmla="*/ 4708 h 10714"/>
              <a:gd name="connsiteX65" fmla="*/ 4879 w 10000"/>
              <a:gd name="connsiteY65" fmla="*/ 4934 h 10714"/>
              <a:gd name="connsiteX66" fmla="*/ 4917 w 10000"/>
              <a:gd name="connsiteY66" fmla="*/ 4988 h 10714"/>
              <a:gd name="connsiteX67" fmla="*/ 4950 w 10000"/>
              <a:gd name="connsiteY67" fmla="*/ 5054 h 10714"/>
              <a:gd name="connsiteX68" fmla="*/ 4996 w 10000"/>
              <a:gd name="connsiteY68" fmla="*/ 5125 h 10714"/>
              <a:gd name="connsiteX69" fmla="*/ 5038 w 10000"/>
              <a:gd name="connsiteY69" fmla="*/ 5200 h 10714"/>
              <a:gd name="connsiteX70" fmla="*/ 5092 w 10000"/>
              <a:gd name="connsiteY70" fmla="*/ 5271 h 10714"/>
              <a:gd name="connsiteX71" fmla="*/ 5154 w 10000"/>
              <a:gd name="connsiteY71" fmla="*/ 5331 h 10714"/>
              <a:gd name="connsiteX72" fmla="*/ 5229 w 10000"/>
              <a:gd name="connsiteY72" fmla="*/ 5384 h 10714"/>
              <a:gd name="connsiteX73" fmla="*/ 5313 w 10000"/>
              <a:gd name="connsiteY73" fmla="*/ 5423 h 10714"/>
              <a:gd name="connsiteX74" fmla="*/ 5413 w 10000"/>
              <a:gd name="connsiteY74" fmla="*/ 5438 h 10714"/>
              <a:gd name="connsiteX75" fmla="*/ 5517 w 10000"/>
              <a:gd name="connsiteY75" fmla="*/ 5435 h 10714"/>
              <a:gd name="connsiteX76" fmla="*/ 5704 w 10000"/>
              <a:gd name="connsiteY76" fmla="*/ 5390 h 10714"/>
              <a:gd name="connsiteX77" fmla="*/ 5871 w 10000"/>
              <a:gd name="connsiteY77" fmla="*/ 5316 h 10714"/>
              <a:gd name="connsiteX78" fmla="*/ 6033 w 10000"/>
              <a:gd name="connsiteY78" fmla="*/ 5223 h 10714"/>
              <a:gd name="connsiteX79" fmla="*/ 6167 w 10000"/>
              <a:gd name="connsiteY79" fmla="*/ 5113 h 10714"/>
              <a:gd name="connsiteX80" fmla="*/ 6296 w 10000"/>
              <a:gd name="connsiteY80" fmla="*/ 4994 h 10714"/>
              <a:gd name="connsiteX81" fmla="*/ 6417 w 10000"/>
              <a:gd name="connsiteY81" fmla="*/ 4869 h 10714"/>
              <a:gd name="connsiteX82" fmla="*/ 6525 w 10000"/>
              <a:gd name="connsiteY82" fmla="*/ 4750 h 10714"/>
              <a:gd name="connsiteX83" fmla="*/ 6617 w 10000"/>
              <a:gd name="connsiteY83" fmla="*/ 4636 h 10714"/>
              <a:gd name="connsiteX84" fmla="*/ 6821 w 10000"/>
              <a:gd name="connsiteY84" fmla="*/ 4377 h 10714"/>
              <a:gd name="connsiteX85" fmla="*/ 7017 w 10000"/>
              <a:gd name="connsiteY85" fmla="*/ 4085 h 10714"/>
              <a:gd name="connsiteX86" fmla="*/ 7213 w 10000"/>
              <a:gd name="connsiteY86" fmla="*/ 3766 h 10714"/>
              <a:gd name="connsiteX87" fmla="*/ 7396 w 10000"/>
              <a:gd name="connsiteY87" fmla="*/ 3418 h 10714"/>
              <a:gd name="connsiteX88" fmla="*/ 7563 w 10000"/>
              <a:gd name="connsiteY88" fmla="*/ 3051 h 10714"/>
              <a:gd name="connsiteX89" fmla="*/ 7713 w 10000"/>
              <a:gd name="connsiteY89" fmla="*/ 2661 h 10714"/>
              <a:gd name="connsiteX90" fmla="*/ 7850 w 10000"/>
              <a:gd name="connsiteY90" fmla="*/ 2253 h 10714"/>
              <a:gd name="connsiteX91" fmla="*/ 7950 w 10000"/>
              <a:gd name="connsiteY91" fmla="*/ 1830 h 10714"/>
              <a:gd name="connsiteX92" fmla="*/ 8025 w 10000"/>
              <a:gd name="connsiteY92" fmla="*/ 1397 h 10714"/>
              <a:gd name="connsiteX93" fmla="*/ 8071 w 10000"/>
              <a:gd name="connsiteY93" fmla="*/ 954 h 10714"/>
              <a:gd name="connsiteX94" fmla="*/ 8108 w 10000"/>
              <a:gd name="connsiteY94" fmla="*/ 974 h 10714"/>
              <a:gd name="connsiteX95" fmla="*/ 8138 w 10000"/>
              <a:gd name="connsiteY95" fmla="*/ 1025 h 10714"/>
              <a:gd name="connsiteX96" fmla="*/ 8163 w 10000"/>
              <a:gd name="connsiteY96" fmla="*/ 1100 h 10714"/>
              <a:gd name="connsiteX97" fmla="*/ 8175 w 10000"/>
              <a:gd name="connsiteY97" fmla="*/ 1198 h 10714"/>
              <a:gd name="connsiteX98" fmla="*/ 8183 w 10000"/>
              <a:gd name="connsiteY98" fmla="*/ 1311 h 10714"/>
              <a:gd name="connsiteX99" fmla="*/ 8183 w 10000"/>
              <a:gd name="connsiteY99" fmla="*/ 1442 h 10714"/>
              <a:gd name="connsiteX100" fmla="*/ 8183 w 10000"/>
              <a:gd name="connsiteY100" fmla="*/ 1582 h 10714"/>
              <a:gd name="connsiteX101" fmla="*/ 8175 w 10000"/>
              <a:gd name="connsiteY101" fmla="*/ 1734 h 10714"/>
              <a:gd name="connsiteX102" fmla="*/ 8163 w 10000"/>
              <a:gd name="connsiteY102" fmla="*/ 1889 h 10714"/>
              <a:gd name="connsiteX103" fmla="*/ 8146 w 10000"/>
              <a:gd name="connsiteY103" fmla="*/ 2047 h 10714"/>
              <a:gd name="connsiteX104" fmla="*/ 8121 w 10000"/>
              <a:gd name="connsiteY104" fmla="*/ 2205 h 10714"/>
              <a:gd name="connsiteX105" fmla="*/ 8108 w 10000"/>
              <a:gd name="connsiteY105" fmla="*/ 2357 h 10714"/>
              <a:gd name="connsiteX106" fmla="*/ 8083 w 10000"/>
              <a:gd name="connsiteY106" fmla="*/ 2497 h 10714"/>
              <a:gd name="connsiteX107" fmla="*/ 8063 w 10000"/>
              <a:gd name="connsiteY107" fmla="*/ 2628 h 10714"/>
              <a:gd name="connsiteX108" fmla="*/ 8038 w 10000"/>
              <a:gd name="connsiteY108" fmla="*/ 2741 h 10714"/>
              <a:gd name="connsiteX109" fmla="*/ 8017 w 10000"/>
              <a:gd name="connsiteY109" fmla="*/ 2834 h 10714"/>
              <a:gd name="connsiteX110" fmla="*/ 8000 w 10000"/>
              <a:gd name="connsiteY110" fmla="*/ 2908 h 10714"/>
              <a:gd name="connsiteX111" fmla="*/ 7700 w 10000"/>
              <a:gd name="connsiteY111" fmla="*/ 3754 h 10714"/>
              <a:gd name="connsiteX112" fmla="*/ 7942 w 10000"/>
              <a:gd name="connsiteY112" fmla="*/ 3737 h 10714"/>
              <a:gd name="connsiteX113" fmla="*/ 8167 w 10000"/>
              <a:gd name="connsiteY113" fmla="*/ 3695 h 10714"/>
              <a:gd name="connsiteX114" fmla="*/ 8379 w 10000"/>
              <a:gd name="connsiteY114" fmla="*/ 3635 h 10714"/>
              <a:gd name="connsiteX115" fmla="*/ 8583 w 10000"/>
              <a:gd name="connsiteY115" fmla="*/ 3558 h 10714"/>
              <a:gd name="connsiteX116" fmla="*/ 8767 w 10000"/>
              <a:gd name="connsiteY116" fmla="*/ 3471 h 10714"/>
              <a:gd name="connsiteX117" fmla="*/ 8933 w 10000"/>
              <a:gd name="connsiteY117" fmla="*/ 3376 h 10714"/>
              <a:gd name="connsiteX118" fmla="*/ 9092 w 10000"/>
              <a:gd name="connsiteY118" fmla="*/ 3278 h 10714"/>
              <a:gd name="connsiteX119" fmla="*/ 9238 w 10000"/>
              <a:gd name="connsiteY119" fmla="*/ 3185 h 10714"/>
              <a:gd name="connsiteX120" fmla="*/ 9250 w 10000"/>
              <a:gd name="connsiteY120" fmla="*/ 3230 h 10714"/>
              <a:gd name="connsiteX121" fmla="*/ 9117 w 10000"/>
              <a:gd name="connsiteY121" fmla="*/ 3376 h 10714"/>
              <a:gd name="connsiteX122" fmla="*/ 8954 w 10000"/>
              <a:gd name="connsiteY122" fmla="*/ 3516 h 10714"/>
              <a:gd name="connsiteX123" fmla="*/ 8758 w 10000"/>
              <a:gd name="connsiteY123" fmla="*/ 3641 h 10714"/>
              <a:gd name="connsiteX124" fmla="*/ 8538 w 10000"/>
              <a:gd name="connsiteY124" fmla="*/ 3754 h 10714"/>
              <a:gd name="connsiteX125" fmla="*/ 8304 w 10000"/>
              <a:gd name="connsiteY125" fmla="*/ 3856 h 10714"/>
              <a:gd name="connsiteX126" fmla="*/ 8054 w 10000"/>
              <a:gd name="connsiteY126" fmla="*/ 3945 h 10714"/>
              <a:gd name="connsiteX127" fmla="*/ 7796 w 10000"/>
              <a:gd name="connsiteY127" fmla="*/ 4014 h 10714"/>
              <a:gd name="connsiteX128" fmla="*/ 7533 w 10000"/>
              <a:gd name="connsiteY128" fmla="*/ 4064 h 10714"/>
              <a:gd name="connsiteX129" fmla="*/ 7479 w 10000"/>
              <a:gd name="connsiteY129" fmla="*/ 4184 h 10714"/>
              <a:gd name="connsiteX130" fmla="*/ 7404 w 10000"/>
              <a:gd name="connsiteY130" fmla="*/ 4324 h 10714"/>
              <a:gd name="connsiteX131" fmla="*/ 7321 w 10000"/>
              <a:gd name="connsiteY131" fmla="*/ 4470 h 10714"/>
              <a:gd name="connsiteX132" fmla="*/ 7213 w 10000"/>
              <a:gd name="connsiteY132" fmla="*/ 4628 h 10714"/>
              <a:gd name="connsiteX133" fmla="*/ 7100 w 10000"/>
              <a:gd name="connsiteY133" fmla="*/ 4794 h 10714"/>
              <a:gd name="connsiteX134" fmla="*/ 6979 w 10000"/>
              <a:gd name="connsiteY134" fmla="*/ 4958 h 10714"/>
              <a:gd name="connsiteX135" fmla="*/ 6850 w 10000"/>
              <a:gd name="connsiteY135" fmla="*/ 5113 h 10714"/>
              <a:gd name="connsiteX136" fmla="*/ 6721 w 10000"/>
              <a:gd name="connsiteY136" fmla="*/ 5265 h 10714"/>
              <a:gd name="connsiteX137" fmla="*/ 6600 w 10000"/>
              <a:gd name="connsiteY137" fmla="*/ 5405 h 10714"/>
              <a:gd name="connsiteX138" fmla="*/ 6471 w 10000"/>
              <a:gd name="connsiteY138" fmla="*/ 5530 h 10714"/>
              <a:gd name="connsiteX139" fmla="*/ 6358 w 10000"/>
              <a:gd name="connsiteY139" fmla="*/ 5641 h 10714"/>
              <a:gd name="connsiteX140" fmla="*/ 6250 w 10000"/>
              <a:gd name="connsiteY140" fmla="*/ 5721 h 10714"/>
              <a:gd name="connsiteX141" fmla="*/ 6267 w 10000"/>
              <a:gd name="connsiteY141" fmla="*/ 5781 h 10714"/>
              <a:gd name="connsiteX142" fmla="*/ 6296 w 10000"/>
              <a:gd name="connsiteY142" fmla="*/ 5793 h 10714"/>
              <a:gd name="connsiteX143" fmla="*/ 6479 w 10000"/>
              <a:gd name="connsiteY143" fmla="*/ 5754 h 10714"/>
              <a:gd name="connsiteX144" fmla="*/ 6663 w 10000"/>
              <a:gd name="connsiteY144" fmla="*/ 5736 h 10714"/>
              <a:gd name="connsiteX145" fmla="*/ 6858 w 10000"/>
              <a:gd name="connsiteY145" fmla="*/ 5736 h 10714"/>
              <a:gd name="connsiteX146" fmla="*/ 7046 w 10000"/>
              <a:gd name="connsiteY146" fmla="*/ 5742 h 10714"/>
              <a:gd name="connsiteX147" fmla="*/ 7246 w 10000"/>
              <a:gd name="connsiteY147" fmla="*/ 5748 h 10714"/>
              <a:gd name="connsiteX148" fmla="*/ 7425 w 10000"/>
              <a:gd name="connsiteY148" fmla="*/ 5748 h 10714"/>
              <a:gd name="connsiteX149" fmla="*/ 7600 w 10000"/>
              <a:gd name="connsiteY149" fmla="*/ 5733 h 10714"/>
              <a:gd name="connsiteX150" fmla="*/ 7950 w 10000"/>
              <a:gd name="connsiteY150" fmla="*/ 5673 h 10714"/>
              <a:gd name="connsiteX151" fmla="*/ 8275 w 10000"/>
              <a:gd name="connsiteY151" fmla="*/ 5596 h 10714"/>
              <a:gd name="connsiteX152" fmla="*/ 8579 w 10000"/>
              <a:gd name="connsiteY152" fmla="*/ 5504 h 10714"/>
              <a:gd name="connsiteX153" fmla="*/ 8858 w 10000"/>
              <a:gd name="connsiteY153" fmla="*/ 5390 h 10714"/>
              <a:gd name="connsiteX154" fmla="*/ 9117 w 10000"/>
              <a:gd name="connsiteY154" fmla="*/ 5265 h 10714"/>
              <a:gd name="connsiteX155" fmla="*/ 9350 w 10000"/>
              <a:gd name="connsiteY155" fmla="*/ 5119 h 10714"/>
              <a:gd name="connsiteX156" fmla="*/ 9563 w 10000"/>
              <a:gd name="connsiteY156" fmla="*/ 4967 h 10714"/>
              <a:gd name="connsiteX157" fmla="*/ 9758 w 10000"/>
              <a:gd name="connsiteY157" fmla="*/ 4794 h 10714"/>
              <a:gd name="connsiteX158" fmla="*/ 9933 w 10000"/>
              <a:gd name="connsiteY158" fmla="*/ 4610 h 10714"/>
              <a:gd name="connsiteX159" fmla="*/ 10000 w 10000"/>
              <a:gd name="connsiteY159" fmla="*/ 4648 h 10714"/>
              <a:gd name="connsiteX160" fmla="*/ 10000 w 10000"/>
              <a:gd name="connsiteY160" fmla="*/ 4660 h 10714"/>
              <a:gd name="connsiteX161" fmla="*/ 9904 w 10000"/>
              <a:gd name="connsiteY161" fmla="*/ 4827 h 10714"/>
              <a:gd name="connsiteX162" fmla="*/ 9767 w 10000"/>
              <a:gd name="connsiteY162" fmla="*/ 5000 h 10714"/>
              <a:gd name="connsiteX163" fmla="*/ 9600 w 10000"/>
              <a:gd name="connsiteY163" fmla="*/ 5173 h 10714"/>
              <a:gd name="connsiteX164" fmla="*/ 9404 w 10000"/>
              <a:gd name="connsiteY164" fmla="*/ 5343 h 10714"/>
              <a:gd name="connsiteX165" fmla="*/ 9183 w 10000"/>
              <a:gd name="connsiteY165" fmla="*/ 5504 h 10714"/>
              <a:gd name="connsiteX166" fmla="*/ 8950 w 10000"/>
              <a:gd name="connsiteY166" fmla="*/ 5662 h 10714"/>
              <a:gd name="connsiteX167" fmla="*/ 8704 w 10000"/>
              <a:gd name="connsiteY167" fmla="*/ 5802 h 10714"/>
              <a:gd name="connsiteX168" fmla="*/ 8463 w 10000"/>
              <a:gd name="connsiteY168" fmla="*/ 5927 h 10714"/>
              <a:gd name="connsiteX169" fmla="*/ 8229 w 10000"/>
              <a:gd name="connsiteY169" fmla="*/ 6025 h 10714"/>
              <a:gd name="connsiteX170" fmla="*/ 8000 w 10000"/>
              <a:gd name="connsiteY170" fmla="*/ 6105 h 10714"/>
              <a:gd name="connsiteX171" fmla="*/ 7879 w 10000"/>
              <a:gd name="connsiteY171" fmla="*/ 6132 h 10714"/>
              <a:gd name="connsiteX172" fmla="*/ 7729 w 10000"/>
              <a:gd name="connsiteY172" fmla="*/ 6153 h 10714"/>
              <a:gd name="connsiteX173" fmla="*/ 7563 w 10000"/>
              <a:gd name="connsiteY173" fmla="*/ 6177 h 10714"/>
              <a:gd name="connsiteX174" fmla="*/ 7388 w 10000"/>
              <a:gd name="connsiteY174" fmla="*/ 6198 h 10714"/>
              <a:gd name="connsiteX175" fmla="*/ 7204 w 10000"/>
              <a:gd name="connsiteY175" fmla="*/ 6219 h 10714"/>
              <a:gd name="connsiteX176" fmla="*/ 7017 w 10000"/>
              <a:gd name="connsiteY176" fmla="*/ 6240 h 10714"/>
              <a:gd name="connsiteX177" fmla="*/ 6842 w 10000"/>
              <a:gd name="connsiteY177" fmla="*/ 6263 h 10714"/>
              <a:gd name="connsiteX178" fmla="*/ 6675 w 10000"/>
              <a:gd name="connsiteY178" fmla="*/ 6290 h 10714"/>
              <a:gd name="connsiteX179" fmla="*/ 6517 w 10000"/>
              <a:gd name="connsiteY179" fmla="*/ 6329 h 10714"/>
              <a:gd name="connsiteX180" fmla="*/ 6388 w 10000"/>
              <a:gd name="connsiteY180" fmla="*/ 6365 h 10714"/>
              <a:gd name="connsiteX181" fmla="*/ 6288 w 10000"/>
              <a:gd name="connsiteY181" fmla="*/ 6415 h 10714"/>
              <a:gd name="connsiteX182" fmla="*/ 6213 w 10000"/>
              <a:gd name="connsiteY182" fmla="*/ 6475 h 10714"/>
              <a:gd name="connsiteX183" fmla="*/ 6092 w 10000"/>
              <a:gd name="connsiteY183" fmla="*/ 6648 h 10714"/>
              <a:gd name="connsiteX184" fmla="*/ 6008 w 10000"/>
              <a:gd name="connsiteY184" fmla="*/ 6836 h 10714"/>
              <a:gd name="connsiteX185" fmla="*/ 5942 w 10000"/>
              <a:gd name="connsiteY185" fmla="*/ 7032 h 10714"/>
              <a:gd name="connsiteX186" fmla="*/ 5904 w 10000"/>
              <a:gd name="connsiteY186" fmla="*/ 7232 h 10714"/>
              <a:gd name="connsiteX187" fmla="*/ 5888 w 10000"/>
              <a:gd name="connsiteY187" fmla="*/ 7443 h 10714"/>
              <a:gd name="connsiteX188" fmla="*/ 5879 w 10000"/>
              <a:gd name="connsiteY188" fmla="*/ 7655 h 10714"/>
              <a:gd name="connsiteX189" fmla="*/ 5888 w 10000"/>
              <a:gd name="connsiteY189" fmla="*/ 7867 h 10714"/>
              <a:gd name="connsiteX190" fmla="*/ 5904 w 10000"/>
              <a:gd name="connsiteY190" fmla="*/ 8084 h 10714"/>
              <a:gd name="connsiteX191" fmla="*/ 5925 w 10000"/>
              <a:gd name="connsiteY191" fmla="*/ 8299 h 10714"/>
              <a:gd name="connsiteX192" fmla="*/ 5950 w 10000"/>
              <a:gd name="connsiteY192" fmla="*/ 8510 h 10714"/>
              <a:gd name="connsiteX193" fmla="*/ 5954 w 10000"/>
              <a:gd name="connsiteY193" fmla="*/ 8820 h 10714"/>
              <a:gd name="connsiteX194" fmla="*/ 5933 w 10000"/>
              <a:gd name="connsiteY194" fmla="*/ 9130 h 10714"/>
              <a:gd name="connsiteX195" fmla="*/ 5896 w 10000"/>
              <a:gd name="connsiteY195" fmla="*/ 9428 h 10714"/>
              <a:gd name="connsiteX196" fmla="*/ 5850 w 10000"/>
              <a:gd name="connsiteY196" fmla="*/ 9720 h 10714"/>
              <a:gd name="connsiteX197" fmla="*/ 5756 w 10000"/>
              <a:gd name="connsiteY197" fmla="*/ 10714 h 10714"/>
              <a:gd name="connsiteX198" fmla="*/ 4117 w 10000"/>
              <a:gd name="connsiteY198" fmla="*/ 10686 h 10714"/>
              <a:gd name="connsiteX199" fmla="*/ 3043 w 10000"/>
              <a:gd name="connsiteY199" fmla="*/ 9881 h 10714"/>
              <a:gd name="connsiteX200" fmla="*/ 4546 w 10000"/>
              <a:gd name="connsiteY200" fmla="*/ 9848 h 10714"/>
              <a:gd name="connsiteX201" fmla="*/ 4629 w 10000"/>
              <a:gd name="connsiteY201" fmla="*/ 9687 h 10714"/>
              <a:gd name="connsiteX202" fmla="*/ 4700 w 10000"/>
              <a:gd name="connsiteY202" fmla="*/ 9508 h 10714"/>
              <a:gd name="connsiteX203" fmla="*/ 4767 w 10000"/>
              <a:gd name="connsiteY203" fmla="*/ 9309 h 10714"/>
              <a:gd name="connsiteX204" fmla="*/ 4829 w 10000"/>
              <a:gd name="connsiteY204" fmla="*/ 9097 h 10714"/>
              <a:gd name="connsiteX205" fmla="*/ 4879 w 10000"/>
              <a:gd name="connsiteY205" fmla="*/ 8868 h 10714"/>
              <a:gd name="connsiteX206" fmla="*/ 4917 w 10000"/>
              <a:gd name="connsiteY206" fmla="*/ 8635 h 10714"/>
              <a:gd name="connsiteX207" fmla="*/ 4954 w 10000"/>
              <a:gd name="connsiteY207" fmla="*/ 8391 h 10714"/>
              <a:gd name="connsiteX208" fmla="*/ 4979 w 10000"/>
              <a:gd name="connsiteY208" fmla="*/ 8144 h 10714"/>
              <a:gd name="connsiteX209" fmla="*/ 5000 w 10000"/>
              <a:gd name="connsiteY209" fmla="*/ 7887 h 10714"/>
              <a:gd name="connsiteX210" fmla="*/ 5000 w 10000"/>
              <a:gd name="connsiteY210" fmla="*/ 7634 h 10714"/>
              <a:gd name="connsiteX211" fmla="*/ 5000 w 10000"/>
              <a:gd name="connsiteY211" fmla="*/ 7384 h 10714"/>
              <a:gd name="connsiteX212" fmla="*/ 4979 w 10000"/>
              <a:gd name="connsiteY212" fmla="*/ 7133 h 10714"/>
              <a:gd name="connsiteX213" fmla="*/ 4950 w 10000"/>
              <a:gd name="connsiteY213" fmla="*/ 6892 h 10714"/>
              <a:gd name="connsiteX214" fmla="*/ 4913 w 10000"/>
              <a:gd name="connsiteY214" fmla="*/ 6657 h 10714"/>
              <a:gd name="connsiteX215" fmla="*/ 4858 w 10000"/>
              <a:gd name="connsiteY215" fmla="*/ 6430 h 10714"/>
              <a:gd name="connsiteX216" fmla="*/ 4783 w 10000"/>
              <a:gd name="connsiteY216" fmla="*/ 6219 h 10714"/>
              <a:gd name="connsiteX217" fmla="*/ 4700 w 10000"/>
              <a:gd name="connsiteY217" fmla="*/ 6019 h 10714"/>
              <a:gd name="connsiteX218" fmla="*/ 4600 w 10000"/>
              <a:gd name="connsiteY218" fmla="*/ 5840 h 10714"/>
              <a:gd name="connsiteX219" fmla="*/ 4488 w 10000"/>
              <a:gd name="connsiteY219" fmla="*/ 5682 h 10714"/>
              <a:gd name="connsiteX220" fmla="*/ 4358 w 10000"/>
              <a:gd name="connsiteY220" fmla="*/ 5542 h 10714"/>
              <a:gd name="connsiteX221" fmla="*/ 4213 w 10000"/>
              <a:gd name="connsiteY221" fmla="*/ 5429 h 10714"/>
              <a:gd name="connsiteX222" fmla="*/ 4046 w 10000"/>
              <a:gd name="connsiteY222" fmla="*/ 5343 h 10714"/>
              <a:gd name="connsiteX223" fmla="*/ 3904 w 10000"/>
              <a:gd name="connsiteY223" fmla="*/ 5292 h 10714"/>
              <a:gd name="connsiteX224" fmla="*/ 3746 w 10000"/>
              <a:gd name="connsiteY224" fmla="*/ 5271 h 10714"/>
              <a:gd name="connsiteX225" fmla="*/ 3583 w 10000"/>
              <a:gd name="connsiteY225" fmla="*/ 5271 h 10714"/>
              <a:gd name="connsiteX226" fmla="*/ 3413 w 10000"/>
              <a:gd name="connsiteY226" fmla="*/ 5286 h 10714"/>
              <a:gd name="connsiteX227" fmla="*/ 3246 w 10000"/>
              <a:gd name="connsiteY227" fmla="*/ 5310 h 10714"/>
              <a:gd name="connsiteX228" fmla="*/ 3079 w 10000"/>
              <a:gd name="connsiteY228" fmla="*/ 5343 h 10714"/>
              <a:gd name="connsiteX229" fmla="*/ 2913 w 10000"/>
              <a:gd name="connsiteY229" fmla="*/ 5369 h 10714"/>
              <a:gd name="connsiteX230" fmla="*/ 2750 w 10000"/>
              <a:gd name="connsiteY230" fmla="*/ 5396 h 10714"/>
              <a:gd name="connsiteX231" fmla="*/ 2600 w 10000"/>
              <a:gd name="connsiteY231" fmla="*/ 5411 h 10714"/>
              <a:gd name="connsiteX232" fmla="*/ 2258 w 10000"/>
              <a:gd name="connsiteY232" fmla="*/ 5423 h 10714"/>
              <a:gd name="connsiteX233" fmla="*/ 1925 w 10000"/>
              <a:gd name="connsiteY233" fmla="*/ 5411 h 10714"/>
              <a:gd name="connsiteX234" fmla="*/ 1617 w 10000"/>
              <a:gd name="connsiteY234" fmla="*/ 5384 h 10714"/>
              <a:gd name="connsiteX235" fmla="*/ 1321 w 10000"/>
              <a:gd name="connsiteY235" fmla="*/ 5346 h 10714"/>
              <a:gd name="connsiteX236" fmla="*/ 1033 w 10000"/>
              <a:gd name="connsiteY236" fmla="*/ 5298 h 10714"/>
              <a:gd name="connsiteX237" fmla="*/ 758 w 10000"/>
              <a:gd name="connsiteY237" fmla="*/ 5250 h 10714"/>
              <a:gd name="connsiteX238" fmla="*/ 500 w 10000"/>
              <a:gd name="connsiteY238" fmla="*/ 5197 h 10714"/>
              <a:gd name="connsiteX239" fmla="*/ 517 w 10000"/>
              <a:gd name="connsiteY239" fmla="*/ 5137 h 10714"/>
              <a:gd name="connsiteX240" fmla="*/ 871 w 10000"/>
              <a:gd name="connsiteY240" fmla="*/ 5173 h 10714"/>
              <a:gd name="connsiteX241" fmla="*/ 1221 w 10000"/>
              <a:gd name="connsiteY241" fmla="*/ 5197 h 10714"/>
              <a:gd name="connsiteX242" fmla="*/ 1563 w 10000"/>
              <a:gd name="connsiteY242" fmla="*/ 5206 h 10714"/>
              <a:gd name="connsiteX243" fmla="*/ 1896 w 10000"/>
              <a:gd name="connsiteY243" fmla="*/ 5197 h 10714"/>
              <a:gd name="connsiteX244" fmla="*/ 2221 w 10000"/>
              <a:gd name="connsiteY244" fmla="*/ 5164 h 10714"/>
              <a:gd name="connsiteX245" fmla="*/ 2538 w 10000"/>
              <a:gd name="connsiteY245" fmla="*/ 5113 h 10714"/>
              <a:gd name="connsiteX246" fmla="*/ 2842 w 10000"/>
              <a:gd name="connsiteY246" fmla="*/ 5045 h 10714"/>
              <a:gd name="connsiteX247" fmla="*/ 3129 w 10000"/>
              <a:gd name="connsiteY247" fmla="*/ 4946 h 10714"/>
              <a:gd name="connsiteX248" fmla="*/ 3500 w 10000"/>
              <a:gd name="connsiteY248" fmla="*/ 4815 h 10714"/>
              <a:gd name="connsiteX249" fmla="*/ 2821 w 10000"/>
              <a:gd name="connsiteY249" fmla="*/ 4389 h 10714"/>
              <a:gd name="connsiteX250" fmla="*/ 2213 w 10000"/>
              <a:gd name="connsiteY250" fmla="*/ 3912 h 10714"/>
              <a:gd name="connsiteX251" fmla="*/ 1879 w 10000"/>
              <a:gd name="connsiteY251" fmla="*/ 3939 h 10714"/>
              <a:gd name="connsiteX252" fmla="*/ 1554 w 10000"/>
              <a:gd name="connsiteY252" fmla="*/ 3939 h 10714"/>
              <a:gd name="connsiteX253" fmla="*/ 1258 w 10000"/>
              <a:gd name="connsiteY253" fmla="*/ 3912 h 10714"/>
              <a:gd name="connsiteX254" fmla="*/ 979 w 10000"/>
              <a:gd name="connsiteY254" fmla="*/ 3856 h 10714"/>
              <a:gd name="connsiteX255" fmla="*/ 721 w 10000"/>
              <a:gd name="connsiteY255" fmla="*/ 3775 h 10714"/>
              <a:gd name="connsiteX256" fmla="*/ 496 w 10000"/>
              <a:gd name="connsiteY256" fmla="*/ 3674 h 10714"/>
              <a:gd name="connsiteX257" fmla="*/ 296 w 10000"/>
              <a:gd name="connsiteY257" fmla="*/ 3549 h 10714"/>
              <a:gd name="connsiteX258" fmla="*/ 129 w 10000"/>
              <a:gd name="connsiteY258" fmla="*/ 3403 h 10714"/>
              <a:gd name="connsiteX259" fmla="*/ 0 w 10000"/>
              <a:gd name="connsiteY259" fmla="*/ 3245 h 10714"/>
              <a:gd name="connsiteX260" fmla="*/ 17 w 10000"/>
              <a:gd name="connsiteY260" fmla="*/ 3218 h 10714"/>
              <a:gd name="connsiteX261" fmla="*/ 71 w 10000"/>
              <a:gd name="connsiteY261" fmla="*/ 3245 h 10714"/>
              <a:gd name="connsiteX262" fmla="*/ 138 w 10000"/>
              <a:gd name="connsiteY262" fmla="*/ 3349 h 10714"/>
              <a:gd name="connsiteX263" fmla="*/ 246 w 10000"/>
              <a:gd name="connsiteY263" fmla="*/ 3439 h 10714"/>
              <a:gd name="connsiteX264" fmla="*/ 379 w 10000"/>
              <a:gd name="connsiteY264" fmla="*/ 3528 h 10714"/>
              <a:gd name="connsiteX265" fmla="*/ 538 w 10000"/>
              <a:gd name="connsiteY265" fmla="*/ 3597 h 10714"/>
              <a:gd name="connsiteX266" fmla="*/ 721 w 10000"/>
              <a:gd name="connsiteY266" fmla="*/ 3656 h 10714"/>
              <a:gd name="connsiteX267" fmla="*/ 913 w 10000"/>
              <a:gd name="connsiteY267" fmla="*/ 3701 h 10714"/>
              <a:gd name="connsiteX268" fmla="*/ 1117 w 10000"/>
              <a:gd name="connsiteY268" fmla="*/ 3728 h 10714"/>
              <a:gd name="connsiteX269" fmla="*/ 1329 w 10000"/>
              <a:gd name="connsiteY269" fmla="*/ 3737 h 10714"/>
              <a:gd name="connsiteX270" fmla="*/ 1533 w 10000"/>
              <a:gd name="connsiteY270" fmla="*/ 3734 h 10714"/>
              <a:gd name="connsiteX271" fmla="*/ 1646 w 10000"/>
              <a:gd name="connsiteY271" fmla="*/ 3722 h 10714"/>
              <a:gd name="connsiteX272" fmla="*/ 1746 w 10000"/>
              <a:gd name="connsiteY272" fmla="*/ 3722 h 10714"/>
              <a:gd name="connsiteX273" fmla="*/ 1833 w 10000"/>
              <a:gd name="connsiteY273" fmla="*/ 3710 h 10714"/>
              <a:gd name="connsiteX274" fmla="*/ 1917 w 10000"/>
              <a:gd name="connsiteY274" fmla="*/ 3695 h 10714"/>
              <a:gd name="connsiteX275" fmla="*/ 1988 w 10000"/>
              <a:gd name="connsiteY275" fmla="*/ 3662 h 10714"/>
              <a:gd name="connsiteX276" fmla="*/ 1788 w 10000"/>
              <a:gd name="connsiteY276" fmla="*/ 3391 h 10714"/>
              <a:gd name="connsiteX277" fmla="*/ 1617 w 10000"/>
              <a:gd name="connsiteY277" fmla="*/ 3126 h 10714"/>
              <a:gd name="connsiteX278" fmla="*/ 1454 w 10000"/>
              <a:gd name="connsiteY278" fmla="*/ 2849 h 10714"/>
              <a:gd name="connsiteX279" fmla="*/ 1313 w 10000"/>
              <a:gd name="connsiteY279" fmla="*/ 2563 h 10714"/>
              <a:gd name="connsiteX280" fmla="*/ 1175 w 10000"/>
              <a:gd name="connsiteY280" fmla="*/ 2253 h 10714"/>
              <a:gd name="connsiteX281" fmla="*/ 1046 w 10000"/>
              <a:gd name="connsiteY281" fmla="*/ 1919 h 10714"/>
              <a:gd name="connsiteX282" fmla="*/ 1033 w 10000"/>
              <a:gd name="connsiteY282" fmla="*/ 1859 h 10714"/>
              <a:gd name="connsiteX283" fmla="*/ 1000 w 10000"/>
              <a:gd name="connsiteY283" fmla="*/ 1776 h 10714"/>
              <a:gd name="connsiteX284" fmla="*/ 979 w 10000"/>
              <a:gd name="connsiteY284" fmla="*/ 1684 h 10714"/>
              <a:gd name="connsiteX285" fmla="*/ 950 w 10000"/>
              <a:gd name="connsiteY285" fmla="*/ 1591 h 10714"/>
              <a:gd name="connsiteX286" fmla="*/ 925 w 10000"/>
              <a:gd name="connsiteY286" fmla="*/ 1490 h 10714"/>
              <a:gd name="connsiteX287" fmla="*/ 917 w 10000"/>
              <a:gd name="connsiteY287" fmla="*/ 1397 h 10714"/>
              <a:gd name="connsiteX288" fmla="*/ 917 w 10000"/>
              <a:gd name="connsiteY288" fmla="*/ 1311 h 10714"/>
              <a:gd name="connsiteX289" fmla="*/ 933 w 10000"/>
              <a:gd name="connsiteY289" fmla="*/ 1234 h 10714"/>
              <a:gd name="connsiteX290" fmla="*/ 963 w 10000"/>
              <a:gd name="connsiteY290" fmla="*/ 1180 h 10714"/>
              <a:gd name="connsiteX291" fmla="*/ 1000 w 10000"/>
              <a:gd name="connsiteY291" fmla="*/ 1192 h 10714"/>
              <a:gd name="connsiteX292" fmla="*/ 1033 w 10000"/>
              <a:gd name="connsiteY292" fmla="*/ 1496 h 10714"/>
              <a:gd name="connsiteX293" fmla="*/ 1108 w 10000"/>
              <a:gd name="connsiteY293" fmla="*/ 1800 h 10714"/>
              <a:gd name="connsiteX294" fmla="*/ 1221 w 10000"/>
              <a:gd name="connsiteY294" fmla="*/ 2098 h 10714"/>
              <a:gd name="connsiteX295" fmla="*/ 1358 w 10000"/>
              <a:gd name="connsiteY295" fmla="*/ 2372 h 10714"/>
              <a:gd name="connsiteX296" fmla="*/ 1508 w 10000"/>
              <a:gd name="connsiteY296" fmla="*/ 2628 h 10714"/>
              <a:gd name="connsiteX297" fmla="*/ 1646 w 10000"/>
              <a:gd name="connsiteY297" fmla="*/ 2795 h 10714"/>
              <a:gd name="connsiteX298" fmla="*/ 1629 w 10000"/>
              <a:gd name="connsiteY298" fmla="*/ 2801 h 10714"/>
              <a:gd name="connsiteX299" fmla="*/ 1629 w 10000"/>
              <a:gd name="connsiteY299" fmla="*/ 2807 h 10714"/>
              <a:gd name="connsiteX300" fmla="*/ 1638 w 10000"/>
              <a:gd name="connsiteY300" fmla="*/ 2813 h 10714"/>
              <a:gd name="connsiteX301" fmla="*/ 1646 w 10000"/>
              <a:gd name="connsiteY301" fmla="*/ 2816 h 10714"/>
              <a:gd name="connsiteX302" fmla="*/ 1663 w 10000"/>
              <a:gd name="connsiteY302" fmla="*/ 2822 h 10714"/>
              <a:gd name="connsiteX303" fmla="*/ 1667 w 10000"/>
              <a:gd name="connsiteY303" fmla="*/ 2834 h 10714"/>
              <a:gd name="connsiteX304" fmla="*/ 1675 w 10000"/>
              <a:gd name="connsiteY304" fmla="*/ 2840 h 10714"/>
              <a:gd name="connsiteX305" fmla="*/ 1683 w 10000"/>
              <a:gd name="connsiteY305" fmla="*/ 2849 h 10714"/>
              <a:gd name="connsiteX306" fmla="*/ 1683 w 10000"/>
              <a:gd name="connsiteY306" fmla="*/ 2843 h 10714"/>
              <a:gd name="connsiteX307" fmla="*/ 1675 w 10000"/>
              <a:gd name="connsiteY307" fmla="*/ 2840 h 10714"/>
              <a:gd name="connsiteX308" fmla="*/ 1675 w 10000"/>
              <a:gd name="connsiteY308" fmla="*/ 2840 h 10714"/>
              <a:gd name="connsiteX309" fmla="*/ 1646 w 10000"/>
              <a:gd name="connsiteY309" fmla="*/ 2795 h 10714"/>
              <a:gd name="connsiteX310" fmla="*/ 1746 w 10000"/>
              <a:gd name="connsiteY310" fmla="*/ 2741 h 10714"/>
              <a:gd name="connsiteX311" fmla="*/ 1842 w 10000"/>
              <a:gd name="connsiteY311" fmla="*/ 2649 h 10714"/>
              <a:gd name="connsiteX312" fmla="*/ 1933 w 10000"/>
              <a:gd name="connsiteY312" fmla="*/ 2542 h 10714"/>
              <a:gd name="connsiteX313" fmla="*/ 2017 w 10000"/>
              <a:gd name="connsiteY313" fmla="*/ 2411 h 10714"/>
              <a:gd name="connsiteX314" fmla="*/ 2092 w 10000"/>
              <a:gd name="connsiteY314" fmla="*/ 2265 h 10714"/>
              <a:gd name="connsiteX315" fmla="*/ 2163 w 10000"/>
              <a:gd name="connsiteY315" fmla="*/ 2113 h 10714"/>
              <a:gd name="connsiteX316" fmla="*/ 2221 w 10000"/>
              <a:gd name="connsiteY316" fmla="*/ 1955 h 10714"/>
              <a:gd name="connsiteX317" fmla="*/ 2275 w 10000"/>
              <a:gd name="connsiteY317" fmla="*/ 1803 h 10714"/>
              <a:gd name="connsiteX318" fmla="*/ 2321 w 10000"/>
              <a:gd name="connsiteY318" fmla="*/ 1657 h 10714"/>
              <a:gd name="connsiteX319" fmla="*/ 2329 w 10000"/>
              <a:gd name="connsiteY319" fmla="*/ 1853 h 10714"/>
              <a:gd name="connsiteX320" fmla="*/ 2321 w 10000"/>
              <a:gd name="connsiteY320" fmla="*/ 2032 h 10714"/>
              <a:gd name="connsiteX321" fmla="*/ 2283 w 10000"/>
              <a:gd name="connsiteY321" fmla="*/ 2199 h 10714"/>
              <a:gd name="connsiteX322" fmla="*/ 2229 w 10000"/>
              <a:gd name="connsiteY322" fmla="*/ 2366 h 10714"/>
              <a:gd name="connsiteX323" fmla="*/ 2154 w 10000"/>
              <a:gd name="connsiteY323" fmla="*/ 2524 h 10714"/>
              <a:gd name="connsiteX324" fmla="*/ 2046 w 10000"/>
              <a:gd name="connsiteY324" fmla="*/ 2682 h 10714"/>
              <a:gd name="connsiteX325" fmla="*/ 1796 w 10000"/>
              <a:gd name="connsiteY325" fmla="*/ 3027 h 10714"/>
              <a:gd name="connsiteX326" fmla="*/ 2054 w 10000"/>
              <a:gd name="connsiteY326" fmla="*/ 3305 h 10714"/>
              <a:gd name="connsiteX327" fmla="*/ 2333 w 10000"/>
              <a:gd name="connsiteY327" fmla="*/ 3564 h 10714"/>
              <a:gd name="connsiteX328" fmla="*/ 2638 w 10000"/>
              <a:gd name="connsiteY328" fmla="*/ 3808 h 10714"/>
              <a:gd name="connsiteX329" fmla="*/ 2963 w 10000"/>
              <a:gd name="connsiteY329" fmla="*/ 4032 h 10714"/>
              <a:gd name="connsiteX330" fmla="*/ 4129 w 10000"/>
              <a:gd name="connsiteY330" fmla="*/ 4610 h 10714"/>
              <a:gd name="connsiteX331" fmla="*/ 4167 w 10000"/>
              <a:gd name="connsiteY331" fmla="*/ 4589 h 10714"/>
              <a:gd name="connsiteX332" fmla="*/ 4071 w 10000"/>
              <a:gd name="connsiteY332" fmla="*/ 4333 h 10714"/>
              <a:gd name="connsiteX333" fmla="*/ 3996 w 10000"/>
              <a:gd name="connsiteY333" fmla="*/ 4058 h 10714"/>
              <a:gd name="connsiteX334" fmla="*/ 3933 w 10000"/>
              <a:gd name="connsiteY334" fmla="*/ 3760 h 10714"/>
              <a:gd name="connsiteX335" fmla="*/ 3904 w 10000"/>
              <a:gd name="connsiteY335" fmla="*/ 3456 h 10714"/>
              <a:gd name="connsiteX336" fmla="*/ 3879 w 10000"/>
              <a:gd name="connsiteY336" fmla="*/ 3138 h 10714"/>
              <a:gd name="connsiteX337" fmla="*/ 3879 w 10000"/>
              <a:gd name="connsiteY337" fmla="*/ 2813 h 10714"/>
              <a:gd name="connsiteX338" fmla="*/ 3896 w 10000"/>
              <a:gd name="connsiteY338" fmla="*/ 2485 h 10714"/>
              <a:gd name="connsiteX339" fmla="*/ 3933 w 10000"/>
              <a:gd name="connsiteY339" fmla="*/ 2160 h 10714"/>
              <a:gd name="connsiteX340" fmla="*/ 3988 w 10000"/>
              <a:gd name="connsiteY340" fmla="*/ 1836 h 10714"/>
              <a:gd name="connsiteX341" fmla="*/ 4046 w 10000"/>
              <a:gd name="connsiteY341" fmla="*/ 1523 h 10714"/>
              <a:gd name="connsiteX342" fmla="*/ 4129 w 10000"/>
              <a:gd name="connsiteY342" fmla="*/ 1219 h 10714"/>
              <a:gd name="connsiteX343" fmla="*/ 4229 w 10000"/>
              <a:gd name="connsiteY343" fmla="*/ 933 h 10714"/>
              <a:gd name="connsiteX344" fmla="*/ 4333 w 10000"/>
              <a:gd name="connsiteY344" fmla="*/ 662 h 10714"/>
              <a:gd name="connsiteX345" fmla="*/ 4454 w 10000"/>
              <a:gd name="connsiteY345" fmla="*/ 417 h 10714"/>
              <a:gd name="connsiteX346" fmla="*/ 4583 w 10000"/>
              <a:gd name="connsiteY346" fmla="*/ 194 h 10714"/>
              <a:gd name="connsiteX347" fmla="*/ 4738 w 10000"/>
              <a:gd name="connsiteY347" fmla="*/ 0 h 10714"/>
              <a:gd name="connsiteX0" fmla="*/ 4738 w 10000"/>
              <a:gd name="connsiteY0" fmla="*/ 0 h 10714"/>
              <a:gd name="connsiteX1" fmla="*/ 4721 w 10000"/>
              <a:gd name="connsiteY1" fmla="*/ 48 h 10714"/>
              <a:gd name="connsiteX2" fmla="*/ 4713 w 10000"/>
              <a:gd name="connsiteY2" fmla="*/ 80 h 10714"/>
              <a:gd name="connsiteX3" fmla="*/ 4704 w 10000"/>
              <a:gd name="connsiteY3" fmla="*/ 101 h 10714"/>
              <a:gd name="connsiteX4" fmla="*/ 4704 w 10000"/>
              <a:gd name="connsiteY4" fmla="*/ 113 h 10714"/>
              <a:gd name="connsiteX5" fmla="*/ 4713 w 10000"/>
              <a:gd name="connsiteY5" fmla="*/ 119 h 10714"/>
              <a:gd name="connsiteX6" fmla="*/ 4713 w 10000"/>
              <a:gd name="connsiteY6" fmla="*/ 125 h 10714"/>
              <a:gd name="connsiteX7" fmla="*/ 4721 w 10000"/>
              <a:gd name="connsiteY7" fmla="*/ 125 h 10714"/>
              <a:gd name="connsiteX8" fmla="*/ 4721 w 10000"/>
              <a:gd name="connsiteY8" fmla="*/ 125 h 10714"/>
              <a:gd name="connsiteX9" fmla="*/ 4721 w 10000"/>
              <a:gd name="connsiteY9" fmla="*/ 134 h 10714"/>
              <a:gd name="connsiteX10" fmla="*/ 4713 w 10000"/>
              <a:gd name="connsiteY10" fmla="*/ 152 h 10714"/>
              <a:gd name="connsiteX11" fmla="*/ 4704 w 10000"/>
              <a:gd name="connsiteY11" fmla="*/ 179 h 10714"/>
              <a:gd name="connsiteX12" fmla="*/ 4692 w 10000"/>
              <a:gd name="connsiteY12" fmla="*/ 221 h 10714"/>
              <a:gd name="connsiteX13" fmla="*/ 4667 w 10000"/>
              <a:gd name="connsiteY13" fmla="*/ 280 h 10714"/>
              <a:gd name="connsiteX14" fmla="*/ 4629 w 10000"/>
              <a:gd name="connsiteY14" fmla="*/ 364 h 10714"/>
              <a:gd name="connsiteX15" fmla="*/ 4592 w 10000"/>
              <a:gd name="connsiteY15" fmla="*/ 465 h 10714"/>
              <a:gd name="connsiteX16" fmla="*/ 4533 w 10000"/>
              <a:gd name="connsiteY16" fmla="*/ 596 h 10714"/>
              <a:gd name="connsiteX17" fmla="*/ 4463 w 10000"/>
              <a:gd name="connsiteY17" fmla="*/ 754 h 10714"/>
              <a:gd name="connsiteX18" fmla="*/ 4379 w 10000"/>
              <a:gd name="connsiteY18" fmla="*/ 1001 h 10714"/>
              <a:gd name="connsiteX19" fmla="*/ 4321 w 10000"/>
              <a:gd name="connsiteY19" fmla="*/ 1266 h 10714"/>
              <a:gd name="connsiteX20" fmla="*/ 4275 w 10000"/>
              <a:gd name="connsiteY20" fmla="*/ 1538 h 10714"/>
              <a:gd name="connsiteX21" fmla="*/ 4213 w 10000"/>
              <a:gd name="connsiteY21" fmla="*/ 1827 h 10714"/>
              <a:gd name="connsiteX22" fmla="*/ 4204 w 10000"/>
              <a:gd name="connsiteY22" fmla="*/ 1889 h 10714"/>
              <a:gd name="connsiteX23" fmla="*/ 4192 w 10000"/>
              <a:gd name="connsiteY23" fmla="*/ 1982 h 10714"/>
              <a:gd name="connsiteX24" fmla="*/ 4183 w 10000"/>
              <a:gd name="connsiteY24" fmla="*/ 2080 h 10714"/>
              <a:gd name="connsiteX25" fmla="*/ 4175 w 10000"/>
              <a:gd name="connsiteY25" fmla="*/ 2187 h 10714"/>
              <a:gd name="connsiteX26" fmla="*/ 4175 w 10000"/>
              <a:gd name="connsiteY26" fmla="*/ 2297 h 10714"/>
              <a:gd name="connsiteX27" fmla="*/ 4192 w 10000"/>
              <a:gd name="connsiteY27" fmla="*/ 2396 h 10714"/>
              <a:gd name="connsiteX28" fmla="*/ 4213 w 10000"/>
              <a:gd name="connsiteY28" fmla="*/ 2482 h 10714"/>
              <a:gd name="connsiteX29" fmla="*/ 4250 w 10000"/>
              <a:gd name="connsiteY29" fmla="*/ 2542 h 10714"/>
              <a:gd name="connsiteX30" fmla="*/ 4450 w 10000"/>
              <a:gd name="connsiteY30" fmla="*/ 2530 h 10714"/>
              <a:gd name="connsiteX31" fmla="*/ 4646 w 10000"/>
              <a:gd name="connsiteY31" fmla="*/ 2482 h 10714"/>
              <a:gd name="connsiteX32" fmla="*/ 4833 w 10000"/>
              <a:gd name="connsiteY32" fmla="*/ 2405 h 10714"/>
              <a:gd name="connsiteX33" fmla="*/ 5025 w 10000"/>
              <a:gd name="connsiteY33" fmla="*/ 2297 h 10714"/>
              <a:gd name="connsiteX34" fmla="*/ 5200 w 10000"/>
              <a:gd name="connsiteY34" fmla="*/ 2172 h 10714"/>
              <a:gd name="connsiteX35" fmla="*/ 5371 w 10000"/>
              <a:gd name="connsiteY35" fmla="*/ 2020 h 10714"/>
              <a:gd name="connsiteX36" fmla="*/ 5533 w 10000"/>
              <a:gd name="connsiteY36" fmla="*/ 1859 h 10714"/>
              <a:gd name="connsiteX37" fmla="*/ 5683 w 10000"/>
              <a:gd name="connsiteY37" fmla="*/ 1690 h 10714"/>
              <a:gd name="connsiteX38" fmla="*/ 5829 w 10000"/>
              <a:gd name="connsiteY38" fmla="*/ 1511 h 10714"/>
              <a:gd name="connsiteX39" fmla="*/ 5954 w 10000"/>
              <a:gd name="connsiteY39" fmla="*/ 1326 h 10714"/>
              <a:gd name="connsiteX40" fmla="*/ 6071 w 10000"/>
              <a:gd name="connsiteY40" fmla="*/ 1147 h 10714"/>
              <a:gd name="connsiteX41" fmla="*/ 6167 w 10000"/>
              <a:gd name="connsiteY41" fmla="*/ 974 h 10714"/>
              <a:gd name="connsiteX42" fmla="*/ 6213 w 10000"/>
              <a:gd name="connsiteY42" fmla="*/ 974 h 10714"/>
              <a:gd name="connsiteX43" fmla="*/ 6213 w 10000"/>
              <a:gd name="connsiteY43" fmla="*/ 992 h 10714"/>
              <a:gd name="connsiteX44" fmla="*/ 6138 w 10000"/>
              <a:gd name="connsiteY44" fmla="*/ 1165 h 10714"/>
              <a:gd name="connsiteX45" fmla="*/ 6054 w 10000"/>
              <a:gd name="connsiteY45" fmla="*/ 1344 h 10714"/>
              <a:gd name="connsiteX46" fmla="*/ 5963 w 10000"/>
              <a:gd name="connsiteY46" fmla="*/ 1517 h 10714"/>
              <a:gd name="connsiteX47" fmla="*/ 5871 w 10000"/>
              <a:gd name="connsiteY47" fmla="*/ 1684 h 10714"/>
              <a:gd name="connsiteX48" fmla="*/ 5775 w 10000"/>
              <a:gd name="connsiteY48" fmla="*/ 1847 h 10714"/>
              <a:gd name="connsiteX49" fmla="*/ 5667 w 10000"/>
              <a:gd name="connsiteY49" fmla="*/ 1999 h 10714"/>
              <a:gd name="connsiteX50" fmla="*/ 5554 w 10000"/>
              <a:gd name="connsiteY50" fmla="*/ 2145 h 10714"/>
              <a:gd name="connsiteX51" fmla="*/ 5417 w 10000"/>
              <a:gd name="connsiteY51" fmla="*/ 2279 h 10714"/>
              <a:gd name="connsiteX52" fmla="*/ 5275 w 10000"/>
              <a:gd name="connsiteY52" fmla="*/ 2411 h 10714"/>
              <a:gd name="connsiteX53" fmla="*/ 5108 w 10000"/>
              <a:gd name="connsiteY53" fmla="*/ 2518 h 10714"/>
              <a:gd name="connsiteX54" fmla="*/ 4917 w 10000"/>
              <a:gd name="connsiteY54" fmla="*/ 2616 h 10714"/>
              <a:gd name="connsiteX55" fmla="*/ 4704 w 10000"/>
              <a:gd name="connsiteY55" fmla="*/ 2703 h 10714"/>
              <a:gd name="connsiteX56" fmla="*/ 4479 w 10000"/>
              <a:gd name="connsiteY56" fmla="*/ 2768 h 10714"/>
              <a:gd name="connsiteX57" fmla="*/ 4213 w 10000"/>
              <a:gd name="connsiteY57" fmla="*/ 2813 h 10714"/>
              <a:gd name="connsiteX58" fmla="*/ 4221 w 10000"/>
              <a:gd name="connsiteY58" fmla="*/ 3126 h 10714"/>
              <a:gd name="connsiteX59" fmla="*/ 4258 w 10000"/>
              <a:gd name="connsiteY59" fmla="*/ 3424 h 10714"/>
              <a:gd name="connsiteX60" fmla="*/ 4321 w 10000"/>
              <a:gd name="connsiteY60" fmla="*/ 3707 h 10714"/>
              <a:gd name="connsiteX61" fmla="*/ 4404 w 10000"/>
              <a:gd name="connsiteY61" fmla="*/ 3975 h 10714"/>
              <a:gd name="connsiteX62" fmla="*/ 4508 w 10000"/>
              <a:gd name="connsiteY62" fmla="*/ 4231 h 10714"/>
              <a:gd name="connsiteX63" fmla="*/ 4621 w 10000"/>
              <a:gd name="connsiteY63" fmla="*/ 4476 h 10714"/>
              <a:gd name="connsiteX64" fmla="*/ 4750 w 10000"/>
              <a:gd name="connsiteY64" fmla="*/ 4708 h 10714"/>
              <a:gd name="connsiteX65" fmla="*/ 4879 w 10000"/>
              <a:gd name="connsiteY65" fmla="*/ 4934 h 10714"/>
              <a:gd name="connsiteX66" fmla="*/ 4917 w 10000"/>
              <a:gd name="connsiteY66" fmla="*/ 4988 h 10714"/>
              <a:gd name="connsiteX67" fmla="*/ 4950 w 10000"/>
              <a:gd name="connsiteY67" fmla="*/ 5054 h 10714"/>
              <a:gd name="connsiteX68" fmla="*/ 4996 w 10000"/>
              <a:gd name="connsiteY68" fmla="*/ 5125 h 10714"/>
              <a:gd name="connsiteX69" fmla="*/ 5038 w 10000"/>
              <a:gd name="connsiteY69" fmla="*/ 5200 h 10714"/>
              <a:gd name="connsiteX70" fmla="*/ 5092 w 10000"/>
              <a:gd name="connsiteY70" fmla="*/ 5271 h 10714"/>
              <a:gd name="connsiteX71" fmla="*/ 5154 w 10000"/>
              <a:gd name="connsiteY71" fmla="*/ 5331 h 10714"/>
              <a:gd name="connsiteX72" fmla="*/ 5229 w 10000"/>
              <a:gd name="connsiteY72" fmla="*/ 5384 h 10714"/>
              <a:gd name="connsiteX73" fmla="*/ 5313 w 10000"/>
              <a:gd name="connsiteY73" fmla="*/ 5423 h 10714"/>
              <a:gd name="connsiteX74" fmla="*/ 5413 w 10000"/>
              <a:gd name="connsiteY74" fmla="*/ 5438 h 10714"/>
              <a:gd name="connsiteX75" fmla="*/ 5517 w 10000"/>
              <a:gd name="connsiteY75" fmla="*/ 5435 h 10714"/>
              <a:gd name="connsiteX76" fmla="*/ 5704 w 10000"/>
              <a:gd name="connsiteY76" fmla="*/ 5390 h 10714"/>
              <a:gd name="connsiteX77" fmla="*/ 5871 w 10000"/>
              <a:gd name="connsiteY77" fmla="*/ 5316 h 10714"/>
              <a:gd name="connsiteX78" fmla="*/ 6033 w 10000"/>
              <a:gd name="connsiteY78" fmla="*/ 5223 h 10714"/>
              <a:gd name="connsiteX79" fmla="*/ 6167 w 10000"/>
              <a:gd name="connsiteY79" fmla="*/ 5113 h 10714"/>
              <a:gd name="connsiteX80" fmla="*/ 6296 w 10000"/>
              <a:gd name="connsiteY80" fmla="*/ 4994 h 10714"/>
              <a:gd name="connsiteX81" fmla="*/ 6417 w 10000"/>
              <a:gd name="connsiteY81" fmla="*/ 4869 h 10714"/>
              <a:gd name="connsiteX82" fmla="*/ 6525 w 10000"/>
              <a:gd name="connsiteY82" fmla="*/ 4750 h 10714"/>
              <a:gd name="connsiteX83" fmla="*/ 6617 w 10000"/>
              <a:gd name="connsiteY83" fmla="*/ 4636 h 10714"/>
              <a:gd name="connsiteX84" fmla="*/ 6821 w 10000"/>
              <a:gd name="connsiteY84" fmla="*/ 4377 h 10714"/>
              <a:gd name="connsiteX85" fmla="*/ 7017 w 10000"/>
              <a:gd name="connsiteY85" fmla="*/ 4085 h 10714"/>
              <a:gd name="connsiteX86" fmla="*/ 7213 w 10000"/>
              <a:gd name="connsiteY86" fmla="*/ 3766 h 10714"/>
              <a:gd name="connsiteX87" fmla="*/ 7396 w 10000"/>
              <a:gd name="connsiteY87" fmla="*/ 3418 h 10714"/>
              <a:gd name="connsiteX88" fmla="*/ 7563 w 10000"/>
              <a:gd name="connsiteY88" fmla="*/ 3051 h 10714"/>
              <a:gd name="connsiteX89" fmla="*/ 7713 w 10000"/>
              <a:gd name="connsiteY89" fmla="*/ 2661 h 10714"/>
              <a:gd name="connsiteX90" fmla="*/ 7850 w 10000"/>
              <a:gd name="connsiteY90" fmla="*/ 2253 h 10714"/>
              <a:gd name="connsiteX91" fmla="*/ 7950 w 10000"/>
              <a:gd name="connsiteY91" fmla="*/ 1830 h 10714"/>
              <a:gd name="connsiteX92" fmla="*/ 8025 w 10000"/>
              <a:gd name="connsiteY92" fmla="*/ 1397 h 10714"/>
              <a:gd name="connsiteX93" fmla="*/ 8071 w 10000"/>
              <a:gd name="connsiteY93" fmla="*/ 954 h 10714"/>
              <a:gd name="connsiteX94" fmla="*/ 8108 w 10000"/>
              <a:gd name="connsiteY94" fmla="*/ 974 h 10714"/>
              <a:gd name="connsiteX95" fmla="*/ 8138 w 10000"/>
              <a:gd name="connsiteY95" fmla="*/ 1025 h 10714"/>
              <a:gd name="connsiteX96" fmla="*/ 8163 w 10000"/>
              <a:gd name="connsiteY96" fmla="*/ 1100 h 10714"/>
              <a:gd name="connsiteX97" fmla="*/ 8175 w 10000"/>
              <a:gd name="connsiteY97" fmla="*/ 1198 h 10714"/>
              <a:gd name="connsiteX98" fmla="*/ 8183 w 10000"/>
              <a:gd name="connsiteY98" fmla="*/ 1311 h 10714"/>
              <a:gd name="connsiteX99" fmla="*/ 8183 w 10000"/>
              <a:gd name="connsiteY99" fmla="*/ 1442 h 10714"/>
              <a:gd name="connsiteX100" fmla="*/ 8183 w 10000"/>
              <a:gd name="connsiteY100" fmla="*/ 1582 h 10714"/>
              <a:gd name="connsiteX101" fmla="*/ 8175 w 10000"/>
              <a:gd name="connsiteY101" fmla="*/ 1734 h 10714"/>
              <a:gd name="connsiteX102" fmla="*/ 8163 w 10000"/>
              <a:gd name="connsiteY102" fmla="*/ 1889 h 10714"/>
              <a:gd name="connsiteX103" fmla="*/ 8146 w 10000"/>
              <a:gd name="connsiteY103" fmla="*/ 2047 h 10714"/>
              <a:gd name="connsiteX104" fmla="*/ 8121 w 10000"/>
              <a:gd name="connsiteY104" fmla="*/ 2205 h 10714"/>
              <a:gd name="connsiteX105" fmla="*/ 8108 w 10000"/>
              <a:gd name="connsiteY105" fmla="*/ 2357 h 10714"/>
              <a:gd name="connsiteX106" fmla="*/ 8083 w 10000"/>
              <a:gd name="connsiteY106" fmla="*/ 2497 h 10714"/>
              <a:gd name="connsiteX107" fmla="*/ 8063 w 10000"/>
              <a:gd name="connsiteY107" fmla="*/ 2628 h 10714"/>
              <a:gd name="connsiteX108" fmla="*/ 8038 w 10000"/>
              <a:gd name="connsiteY108" fmla="*/ 2741 h 10714"/>
              <a:gd name="connsiteX109" fmla="*/ 8017 w 10000"/>
              <a:gd name="connsiteY109" fmla="*/ 2834 h 10714"/>
              <a:gd name="connsiteX110" fmla="*/ 8000 w 10000"/>
              <a:gd name="connsiteY110" fmla="*/ 2908 h 10714"/>
              <a:gd name="connsiteX111" fmla="*/ 7700 w 10000"/>
              <a:gd name="connsiteY111" fmla="*/ 3754 h 10714"/>
              <a:gd name="connsiteX112" fmla="*/ 7942 w 10000"/>
              <a:gd name="connsiteY112" fmla="*/ 3737 h 10714"/>
              <a:gd name="connsiteX113" fmla="*/ 8167 w 10000"/>
              <a:gd name="connsiteY113" fmla="*/ 3695 h 10714"/>
              <a:gd name="connsiteX114" fmla="*/ 8379 w 10000"/>
              <a:gd name="connsiteY114" fmla="*/ 3635 h 10714"/>
              <a:gd name="connsiteX115" fmla="*/ 8583 w 10000"/>
              <a:gd name="connsiteY115" fmla="*/ 3558 h 10714"/>
              <a:gd name="connsiteX116" fmla="*/ 8767 w 10000"/>
              <a:gd name="connsiteY116" fmla="*/ 3471 h 10714"/>
              <a:gd name="connsiteX117" fmla="*/ 8933 w 10000"/>
              <a:gd name="connsiteY117" fmla="*/ 3376 h 10714"/>
              <a:gd name="connsiteX118" fmla="*/ 9092 w 10000"/>
              <a:gd name="connsiteY118" fmla="*/ 3278 h 10714"/>
              <a:gd name="connsiteX119" fmla="*/ 9238 w 10000"/>
              <a:gd name="connsiteY119" fmla="*/ 3185 h 10714"/>
              <a:gd name="connsiteX120" fmla="*/ 9250 w 10000"/>
              <a:gd name="connsiteY120" fmla="*/ 3230 h 10714"/>
              <a:gd name="connsiteX121" fmla="*/ 9117 w 10000"/>
              <a:gd name="connsiteY121" fmla="*/ 3376 h 10714"/>
              <a:gd name="connsiteX122" fmla="*/ 8954 w 10000"/>
              <a:gd name="connsiteY122" fmla="*/ 3516 h 10714"/>
              <a:gd name="connsiteX123" fmla="*/ 8758 w 10000"/>
              <a:gd name="connsiteY123" fmla="*/ 3641 h 10714"/>
              <a:gd name="connsiteX124" fmla="*/ 8538 w 10000"/>
              <a:gd name="connsiteY124" fmla="*/ 3754 h 10714"/>
              <a:gd name="connsiteX125" fmla="*/ 8304 w 10000"/>
              <a:gd name="connsiteY125" fmla="*/ 3856 h 10714"/>
              <a:gd name="connsiteX126" fmla="*/ 8054 w 10000"/>
              <a:gd name="connsiteY126" fmla="*/ 3945 h 10714"/>
              <a:gd name="connsiteX127" fmla="*/ 7796 w 10000"/>
              <a:gd name="connsiteY127" fmla="*/ 4014 h 10714"/>
              <a:gd name="connsiteX128" fmla="*/ 7533 w 10000"/>
              <a:gd name="connsiteY128" fmla="*/ 4064 h 10714"/>
              <a:gd name="connsiteX129" fmla="*/ 7479 w 10000"/>
              <a:gd name="connsiteY129" fmla="*/ 4184 h 10714"/>
              <a:gd name="connsiteX130" fmla="*/ 7404 w 10000"/>
              <a:gd name="connsiteY130" fmla="*/ 4324 h 10714"/>
              <a:gd name="connsiteX131" fmla="*/ 7321 w 10000"/>
              <a:gd name="connsiteY131" fmla="*/ 4470 h 10714"/>
              <a:gd name="connsiteX132" fmla="*/ 7213 w 10000"/>
              <a:gd name="connsiteY132" fmla="*/ 4628 h 10714"/>
              <a:gd name="connsiteX133" fmla="*/ 7100 w 10000"/>
              <a:gd name="connsiteY133" fmla="*/ 4794 h 10714"/>
              <a:gd name="connsiteX134" fmla="*/ 6979 w 10000"/>
              <a:gd name="connsiteY134" fmla="*/ 4958 h 10714"/>
              <a:gd name="connsiteX135" fmla="*/ 6850 w 10000"/>
              <a:gd name="connsiteY135" fmla="*/ 5113 h 10714"/>
              <a:gd name="connsiteX136" fmla="*/ 6721 w 10000"/>
              <a:gd name="connsiteY136" fmla="*/ 5265 h 10714"/>
              <a:gd name="connsiteX137" fmla="*/ 6600 w 10000"/>
              <a:gd name="connsiteY137" fmla="*/ 5405 h 10714"/>
              <a:gd name="connsiteX138" fmla="*/ 6471 w 10000"/>
              <a:gd name="connsiteY138" fmla="*/ 5530 h 10714"/>
              <a:gd name="connsiteX139" fmla="*/ 6358 w 10000"/>
              <a:gd name="connsiteY139" fmla="*/ 5641 h 10714"/>
              <a:gd name="connsiteX140" fmla="*/ 6250 w 10000"/>
              <a:gd name="connsiteY140" fmla="*/ 5721 h 10714"/>
              <a:gd name="connsiteX141" fmla="*/ 6267 w 10000"/>
              <a:gd name="connsiteY141" fmla="*/ 5781 h 10714"/>
              <a:gd name="connsiteX142" fmla="*/ 6296 w 10000"/>
              <a:gd name="connsiteY142" fmla="*/ 5793 h 10714"/>
              <a:gd name="connsiteX143" fmla="*/ 6479 w 10000"/>
              <a:gd name="connsiteY143" fmla="*/ 5754 h 10714"/>
              <a:gd name="connsiteX144" fmla="*/ 6663 w 10000"/>
              <a:gd name="connsiteY144" fmla="*/ 5736 h 10714"/>
              <a:gd name="connsiteX145" fmla="*/ 6858 w 10000"/>
              <a:gd name="connsiteY145" fmla="*/ 5736 h 10714"/>
              <a:gd name="connsiteX146" fmla="*/ 7046 w 10000"/>
              <a:gd name="connsiteY146" fmla="*/ 5742 h 10714"/>
              <a:gd name="connsiteX147" fmla="*/ 7246 w 10000"/>
              <a:gd name="connsiteY147" fmla="*/ 5748 h 10714"/>
              <a:gd name="connsiteX148" fmla="*/ 7425 w 10000"/>
              <a:gd name="connsiteY148" fmla="*/ 5748 h 10714"/>
              <a:gd name="connsiteX149" fmla="*/ 7600 w 10000"/>
              <a:gd name="connsiteY149" fmla="*/ 5733 h 10714"/>
              <a:gd name="connsiteX150" fmla="*/ 7950 w 10000"/>
              <a:gd name="connsiteY150" fmla="*/ 5673 h 10714"/>
              <a:gd name="connsiteX151" fmla="*/ 8275 w 10000"/>
              <a:gd name="connsiteY151" fmla="*/ 5596 h 10714"/>
              <a:gd name="connsiteX152" fmla="*/ 8579 w 10000"/>
              <a:gd name="connsiteY152" fmla="*/ 5504 h 10714"/>
              <a:gd name="connsiteX153" fmla="*/ 8858 w 10000"/>
              <a:gd name="connsiteY153" fmla="*/ 5390 h 10714"/>
              <a:gd name="connsiteX154" fmla="*/ 9117 w 10000"/>
              <a:gd name="connsiteY154" fmla="*/ 5265 h 10714"/>
              <a:gd name="connsiteX155" fmla="*/ 9350 w 10000"/>
              <a:gd name="connsiteY155" fmla="*/ 5119 h 10714"/>
              <a:gd name="connsiteX156" fmla="*/ 9563 w 10000"/>
              <a:gd name="connsiteY156" fmla="*/ 4967 h 10714"/>
              <a:gd name="connsiteX157" fmla="*/ 9758 w 10000"/>
              <a:gd name="connsiteY157" fmla="*/ 4794 h 10714"/>
              <a:gd name="connsiteX158" fmla="*/ 9933 w 10000"/>
              <a:gd name="connsiteY158" fmla="*/ 4610 h 10714"/>
              <a:gd name="connsiteX159" fmla="*/ 10000 w 10000"/>
              <a:gd name="connsiteY159" fmla="*/ 4648 h 10714"/>
              <a:gd name="connsiteX160" fmla="*/ 10000 w 10000"/>
              <a:gd name="connsiteY160" fmla="*/ 4660 h 10714"/>
              <a:gd name="connsiteX161" fmla="*/ 9904 w 10000"/>
              <a:gd name="connsiteY161" fmla="*/ 4827 h 10714"/>
              <a:gd name="connsiteX162" fmla="*/ 9767 w 10000"/>
              <a:gd name="connsiteY162" fmla="*/ 5000 h 10714"/>
              <a:gd name="connsiteX163" fmla="*/ 9600 w 10000"/>
              <a:gd name="connsiteY163" fmla="*/ 5173 h 10714"/>
              <a:gd name="connsiteX164" fmla="*/ 9404 w 10000"/>
              <a:gd name="connsiteY164" fmla="*/ 5343 h 10714"/>
              <a:gd name="connsiteX165" fmla="*/ 9183 w 10000"/>
              <a:gd name="connsiteY165" fmla="*/ 5504 h 10714"/>
              <a:gd name="connsiteX166" fmla="*/ 8950 w 10000"/>
              <a:gd name="connsiteY166" fmla="*/ 5662 h 10714"/>
              <a:gd name="connsiteX167" fmla="*/ 8704 w 10000"/>
              <a:gd name="connsiteY167" fmla="*/ 5802 h 10714"/>
              <a:gd name="connsiteX168" fmla="*/ 8463 w 10000"/>
              <a:gd name="connsiteY168" fmla="*/ 5927 h 10714"/>
              <a:gd name="connsiteX169" fmla="*/ 8229 w 10000"/>
              <a:gd name="connsiteY169" fmla="*/ 6025 h 10714"/>
              <a:gd name="connsiteX170" fmla="*/ 8000 w 10000"/>
              <a:gd name="connsiteY170" fmla="*/ 6105 h 10714"/>
              <a:gd name="connsiteX171" fmla="*/ 7879 w 10000"/>
              <a:gd name="connsiteY171" fmla="*/ 6132 h 10714"/>
              <a:gd name="connsiteX172" fmla="*/ 7729 w 10000"/>
              <a:gd name="connsiteY172" fmla="*/ 6153 h 10714"/>
              <a:gd name="connsiteX173" fmla="*/ 7563 w 10000"/>
              <a:gd name="connsiteY173" fmla="*/ 6177 h 10714"/>
              <a:gd name="connsiteX174" fmla="*/ 7388 w 10000"/>
              <a:gd name="connsiteY174" fmla="*/ 6198 h 10714"/>
              <a:gd name="connsiteX175" fmla="*/ 7204 w 10000"/>
              <a:gd name="connsiteY175" fmla="*/ 6219 h 10714"/>
              <a:gd name="connsiteX176" fmla="*/ 7017 w 10000"/>
              <a:gd name="connsiteY176" fmla="*/ 6240 h 10714"/>
              <a:gd name="connsiteX177" fmla="*/ 6842 w 10000"/>
              <a:gd name="connsiteY177" fmla="*/ 6263 h 10714"/>
              <a:gd name="connsiteX178" fmla="*/ 6675 w 10000"/>
              <a:gd name="connsiteY178" fmla="*/ 6290 h 10714"/>
              <a:gd name="connsiteX179" fmla="*/ 6517 w 10000"/>
              <a:gd name="connsiteY179" fmla="*/ 6329 h 10714"/>
              <a:gd name="connsiteX180" fmla="*/ 6388 w 10000"/>
              <a:gd name="connsiteY180" fmla="*/ 6365 h 10714"/>
              <a:gd name="connsiteX181" fmla="*/ 6288 w 10000"/>
              <a:gd name="connsiteY181" fmla="*/ 6415 h 10714"/>
              <a:gd name="connsiteX182" fmla="*/ 6213 w 10000"/>
              <a:gd name="connsiteY182" fmla="*/ 6475 h 10714"/>
              <a:gd name="connsiteX183" fmla="*/ 6092 w 10000"/>
              <a:gd name="connsiteY183" fmla="*/ 6648 h 10714"/>
              <a:gd name="connsiteX184" fmla="*/ 6008 w 10000"/>
              <a:gd name="connsiteY184" fmla="*/ 6836 h 10714"/>
              <a:gd name="connsiteX185" fmla="*/ 5942 w 10000"/>
              <a:gd name="connsiteY185" fmla="*/ 7032 h 10714"/>
              <a:gd name="connsiteX186" fmla="*/ 5904 w 10000"/>
              <a:gd name="connsiteY186" fmla="*/ 7232 h 10714"/>
              <a:gd name="connsiteX187" fmla="*/ 5888 w 10000"/>
              <a:gd name="connsiteY187" fmla="*/ 7443 h 10714"/>
              <a:gd name="connsiteX188" fmla="*/ 5879 w 10000"/>
              <a:gd name="connsiteY188" fmla="*/ 7655 h 10714"/>
              <a:gd name="connsiteX189" fmla="*/ 5888 w 10000"/>
              <a:gd name="connsiteY189" fmla="*/ 7867 h 10714"/>
              <a:gd name="connsiteX190" fmla="*/ 5904 w 10000"/>
              <a:gd name="connsiteY190" fmla="*/ 8084 h 10714"/>
              <a:gd name="connsiteX191" fmla="*/ 5925 w 10000"/>
              <a:gd name="connsiteY191" fmla="*/ 8299 h 10714"/>
              <a:gd name="connsiteX192" fmla="*/ 5950 w 10000"/>
              <a:gd name="connsiteY192" fmla="*/ 8510 h 10714"/>
              <a:gd name="connsiteX193" fmla="*/ 5954 w 10000"/>
              <a:gd name="connsiteY193" fmla="*/ 8820 h 10714"/>
              <a:gd name="connsiteX194" fmla="*/ 5933 w 10000"/>
              <a:gd name="connsiteY194" fmla="*/ 9130 h 10714"/>
              <a:gd name="connsiteX195" fmla="*/ 5896 w 10000"/>
              <a:gd name="connsiteY195" fmla="*/ 9428 h 10714"/>
              <a:gd name="connsiteX196" fmla="*/ 5850 w 10000"/>
              <a:gd name="connsiteY196" fmla="*/ 9720 h 10714"/>
              <a:gd name="connsiteX197" fmla="*/ 5756 w 10000"/>
              <a:gd name="connsiteY197" fmla="*/ 10714 h 10714"/>
              <a:gd name="connsiteX198" fmla="*/ 4117 w 10000"/>
              <a:gd name="connsiteY198" fmla="*/ 10686 h 10714"/>
              <a:gd name="connsiteX199" fmla="*/ 4309 w 10000"/>
              <a:gd name="connsiteY199" fmla="*/ 10293 h 10714"/>
              <a:gd name="connsiteX200" fmla="*/ 4546 w 10000"/>
              <a:gd name="connsiteY200" fmla="*/ 9848 h 10714"/>
              <a:gd name="connsiteX201" fmla="*/ 4629 w 10000"/>
              <a:gd name="connsiteY201" fmla="*/ 9687 h 10714"/>
              <a:gd name="connsiteX202" fmla="*/ 4700 w 10000"/>
              <a:gd name="connsiteY202" fmla="*/ 9508 h 10714"/>
              <a:gd name="connsiteX203" fmla="*/ 4767 w 10000"/>
              <a:gd name="connsiteY203" fmla="*/ 9309 h 10714"/>
              <a:gd name="connsiteX204" fmla="*/ 4829 w 10000"/>
              <a:gd name="connsiteY204" fmla="*/ 9097 h 10714"/>
              <a:gd name="connsiteX205" fmla="*/ 4879 w 10000"/>
              <a:gd name="connsiteY205" fmla="*/ 8868 h 10714"/>
              <a:gd name="connsiteX206" fmla="*/ 4917 w 10000"/>
              <a:gd name="connsiteY206" fmla="*/ 8635 h 10714"/>
              <a:gd name="connsiteX207" fmla="*/ 4954 w 10000"/>
              <a:gd name="connsiteY207" fmla="*/ 8391 h 10714"/>
              <a:gd name="connsiteX208" fmla="*/ 4979 w 10000"/>
              <a:gd name="connsiteY208" fmla="*/ 8144 h 10714"/>
              <a:gd name="connsiteX209" fmla="*/ 5000 w 10000"/>
              <a:gd name="connsiteY209" fmla="*/ 7887 h 10714"/>
              <a:gd name="connsiteX210" fmla="*/ 5000 w 10000"/>
              <a:gd name="connsiteY210" fmla="*/ 7634 h 10714"/>
              <a:gd name="connsiteX211" fmla="*/ 5000 w 10000"/>
              <a:gd name="connsiteY211" fmla="*/ 7384 h 10714"/>
              <a:gd name="connsiteX212" fmla="*/ 4979 w 10000"/>
              <a:gd name="connsiteY212" fmla="*/ 7133 h 10714"/>
              <a:gd name="connsiteX213" fmla="*/ 4950 w 10000"/>
              <a:gd name="connsiteY213" fmla="*/ 6892 h 10714"/>
              <a:gd name="connsiteX214" fmla="*/ 4913 w 10000"/>
              <a:gd name="connsiteY214" fmla="*/ 6657 h 10714"/>
              <a:gd name="connsiteX215" fmla="*/ 4858 w 10000"/>
              <a:gd name="connsiteY215" fmla="*/ 6430 h 10714"/>
              <a:gd name="connsiteX216" fmla="*/ 4783 w 10000"/>
              <a:gd name="connsiteY216" fmla="*/ 6219 h 10714"/>
              <a:gd name="connsiteX217" fmla="*/ 4700 w 10000"/>
              <a:gd name="connsiteY217" fmla="*/ 6019 h 10714"/>
              <a:gd name="connsiteX218" fmla="*/ 4600 w 10000"/>
              <a:gd name="connsiteY218" fmla="*/ 5840 h 10714"/>
              <a:gd name="connsiteX219" fmla="*/ 4488 w 10000"/>
              <a:gd name="connsiteY219" fmla="*/ 5682 h 10714"/>
              <a:gd name="connsiteX220" fmla="*/ 4358 w 10000"/>
              <a:gd name="connsiteY220" fmla="*/ 5542 h 10714"/>
              <a:gd name="connsiteX221" fmla="*/ 4213 w 10000"/>
              <a:gd name="connsiteY221" fmla="*/ 5429 h 10714"/>
              <a:gd name="connsiteX222" fmla="*/ 4046 w 10000"/>
              <a:gd name="connsiteY222" fmla="*/ 5343 h 10714"/>
              <a:gd name="connsiteX223" fmla="*/ 3904 w 10000"/>
              <a:gd name="connsiteY223" fmla="*/ 5292 h 10714"/>
              <a:gd name="connsiteX224" fmla="*/ 3746 w 10000"/>
              <a:gd name="connsiteY224" fmla="*/ 5271 h 10714"/>
              <a:gd name="connsiteX225" fmla="*/ 3583 w 10000"/>
              <a:gd name="connsiteY225" fmla="*/ 5271 h 10714"/>
              <a:gd name="connsiteX226" fmla="*/ 3413 w 10000"/>
              <a:gd name="connsiteY226" fmla="*/ 5286 h 10714"/>
              <a:gd name="connsiteX227" fmla="*/ 3246 w 10000"/>
              <a:gd name="connsiteY227" fmla="*/ 5310 h 10714"/>
              <a:gd name="connsiteX228" fmla="*/ 3079 w 10000"/>
              <a:gd name="connsiteY228" fmla="*/ 5343 h 10714"/>
              <a:gd name="connsiteX229" fmla="*/ 2913 w 10000"/>
              <a:gd name="connsiteY229" fmla="*/ 5369 h 10714"/>
              <a:gd name="connsiteX230" fmla="*/ 2750 w 10000"/>
              <a:gd name="connsiteY230" fmla="*/ 5396 h 10714"/>
              <a:gd name="connsiteX231" fmla="*/ 2600 w 10000"/>
              <a:gd name="connsiteY231" fmla="*/ 5411 h 10714"/>
              <a:gd name="connsiteX232" fmla="*/ 2258 w 10000"/>
              <a:gd name="connsiteY232" fmla="*/ 5423 h 10714"/>
              <a:gd name="connsiteX233" fmla="*/ 1925 w 10000"/>
              <a:gd name="connsiteY233" fmla="*/ 5411 h 10714"/>
              <a:gd name="connsiteX234" fmla="*/ 1617 w 10000"/>
              <a:gd name="connsiteY234" fmla="*/ 5384 h 10714"/>
              <a:gd name="connsiteX235" fmla="*/ 1321 w 10000"/>
              <a:gd name="connsiteY235" fmla="*/ 5346 h 10714"/>
              <a:gd name="connsiteX236" fmla="*/ 1033 w 10000"/>
              <a:gd name="connsiteY236" fmla="*/ 5298 h 10714"/>
              <a:gd name="connsiteX237" fmla="*/ 758 w 10000"/>
              <a:gd name="connsiteY237" fmla="*/ 5250 h 10714"/>
              <a:gd name="connsiteX238" fmla="*/ 500 w 10000"/>
              <a:gd name="connsiteY238" fmla="*/ 5197 h 10714"/>
              <a:gd name="connsiteX239" fmla="*/ 517 w 10000"/>
              <a:gd name="connsiteY239" fmla="*/ 5137 h 10714"/>
              <a:gd name="connsiteX240" fmla="*/ 871 w 10000"/>
              <a:gd name="connsiteY240" fmla="*/ 5173 h 10714"/>
              <a:gd name="connsiteX241" fmla="*/ 1221 w 10000"/>
              <a:gd name="connsiteY241" fmla="*/ 5197 h 10714"/>
              <a:gd name="connsiteX242" fmla="*/ 1563 w 10000"/>
              <a:gd name="connsiteY242" fmla="*/ 5206 h 10714"/>
              <a:gd name="connsiteX243" fmla="*/ 1896 w 10000"/>
              <a:gd name="connsiteY243" fmla="*/ 5197 h 10714"/>
              <a:gd name="connsiteX244" fmla="*/ 2221 w 10000"/>
              <a:gd name="connsiteY244" fmla="*/ 5164 h 10714"/>
              <a:gd name="connsiteX245" fmla="*/ 2538 w 10000"/>
              <a:gd name="connsiteY245" fmla="*/ 5113 h 10714"/>
              <a:gd name="connsiteX246" fmla="*/ 2842 w 10000"/>
              <a:gd name="connsiteY246" fmla="*/ 5045 h 10714"/>
              <a:gd name="connsiteX247" fmla="*/ 3129 w 10000"/>
              <a:gd name="connsiteY247" fmla="*/ 4946 h 10714"/>
              <a:gd name="connsiteX248" fmla="*/ 3500 w 10000"/>
              <a:gd name="connsiteY248" fmla="*/ 4815 h 10714"/>
              <a:gd name="connsiteX249" fmla="*/ 2821 w 10000"/>
              <a:gd name="connsiteY249" fmla="*/ 4389 h 10714"/>
              <a:gd name="connsiteX250" fmla="*/ 2213 w 10000"/>
              <a:gd name="connsiteY250" fmla="*/ 3912 h 10714"/>
              <a:gd name="connsiteX251" fmla="*/ 1879 w 10000"/>
              <a:gd name="connsiteY251" fmla="*/ 3939 h 10714"/>
              <a:gd name="connsiteX252" fmla="*/ 1554 w 10000"/>
              <a:gd name="connsiteY252" fmla="*/ 3939 h 10714"/>
              <a:gd name="connsiteX253" fmla="*/ 1258 w 10000"/>
              <a:gd name="connsiteY253" fmla="*/ 3912 h 10714"/>
              <a:gd name="connsiteX254" fmla="*/ 979 w 10000"/>
              <a:gd name="connsiteY254" fmla="*/ 3856 h 10714"/>
              <a:gd name="connsiteX255" fmla="*/ 721 w 10000"/>
              <a:gd name="connsiteY255" fmla="*/ 3775 h 10714"/>
              <a:gd name="connsiteX256" fmla="*/ 496 w 10000"/>
              <a:gd name="connsiteY256" fmla="*/ 3674 h 10714"/>
              <a:gd name="connsiteX257" fmla="*/ 296 w 10000"/>
              <a:gd name="connsiteY257" fmla="*/ 3549 h 10714"/>
              <a:gd name="connsiteX258" fmla="*/ 129 w 10000"/>
              <a:gd name="connsiteY258" fmla="*/ 3403 h 10714"/>
              <a:gd name="connsiteX259" fmla="*/ 0 w 10000"/>
              <a:gd name="connsiteY259" fmla="*/ 3245 h 10714"/>
              <a:gd name="connsiteX260" fmla="*/ 17 w 10000"/>
              <a:gd name="connsiteY260" fmla="*/ 3218 h 10714"/>
              <a:gd name="connsiteX261" fmla="*/ 71 w 10000"/>
              <a:gd name="connsiteY261" fmla="*/ 3245 h 10714"/>
              <a:gd name="connsiteX262" fmla="*/ 138 w 10000"/>
              <a:gd name="connsiteY262" fmla="*/ 3349 h 10714"/>
              <a:gd name="connsiteX263" fmla="*/ 246 w 10000"/>
              <a:gd name="connsiteY263" fmla="*/ 3439 h 10714"/>
              <a:gd name="connsiteX264" fmla="*/ 379 w 10000"/>
              <a:gd name="connsiteY264" fmla="*/ 3528 h 10714"/>
              <a:gd name="connsiteX265" fmla="*/ 538 w 10000"/>
              <a:gd name="connsiteY265" fmla="*/ 3597 h 10714"/>
              <a:gd name="connsiteX266" fmla="*/ 721 w 10000"/>
              <a:gd name="connsiteY266" fmla="*/ 3656 h 10714"/>
              <a:gd name="connsiteX267" fmla="*/ 913 w 10000"/>
              <a:gd name="connsiteY267" fmla="*/ 3701 h 10714"/>
              <a:gd name="connsiteX268" fmla="*/ 1117 w 10000"/>
              <a:gd name="connsiteY268" fmla="*/ 3728 h 10714"/>
              <a:gd name="connsiteX269" fmla="*/ 1329 w 10000"/>
              <a:gd name="connsiteY269" fmla="*/ 3737 h 10714"/>
              <a:gd name="connsiteX270" fmla="*/ 1533 w 10000"/>
              <a:gd name="connsiteY270" fmla="*/ 3734 h 10714"/>
              <a:gd name="connsiteX271" fmla="*/ 1646 w 10000"/>
              <a:gd name="connsiteY271" fmla="*/ 3722 h 10714"/>
              <a:gd name="connsiteX272" fmla="*/ 1746 w 10000"/>
              <a:gd name="connsiteY272" fmla="*/ 3722 h 10714"/>
              <a:gd name="connsiteX273" fmla="*/ 1833 w 10000"/>
              <a:gd name="connsiteY273" fmla="*/ 3710 h 10714"/>
              <a:gd name="connsiteX274" fmla="*/ 1917 w 10000"/>
              <a:gd name="connsiteY274" fmla="*/ 3695 h 10714"/>
              <a:gd name="connsiteX275" fmla="*/ 1988 w 10000"/>
              <a:gd name="connsiteY275" fmla="*/ 3662 h 10714"/>
              <a:gd name="connsiteX276" fmla="*/ 1788 w 10000"/>
              <a:gd name="connsiteY276" fmla="*/ 3391 h 10714"/>
              <a:gd name="connsiteX277" fmla="*/ 1617 w 10000"/>
              <a:gd name="connsiteY277" fmla="*/ 3126 h 10714"/>
              <a:gd name="connsiteX278" fmla="*/ 1454 w 10000"/>
              <a:gd name="connsiteY278" fmla="*/ 2849 h 10714"/>
              <a:gd name="connsiteX279" fmla="*/ 1313 w 10000"/>
              <a:gd name="connsiteY279" fmla="*/ 2563 h 10714"/>
              <a:gd name="connsiteX280" fmla="*/ 1175 w 10000"/>
              <a:gd name="connsiteY280" fmla="*/ 2253 h 10714"/>
              <a:gd name="connsiteX281" fmla="*/ 1046 w 10000"/>
              <a:gd name="connsiteY281" fmla="*/ 1919 h 10714"/>
              <a:gd name="connsiteX282" fmla="*/ 1033 w 10000"/>
              <a:gd name="connsiteY282" fmla="*/ 1859 h 10714"/>
              <a:gd name="connsiteX283" fmla="*/ 1000 w 10000"/>
              <a:gd name="connsiteY283" fmla="*/ 1776 h 10714"/>
              <a:gd name="connsiteX284" fmla="*/ 979 w 10000"/>
              <a:gd name="connsiteY284" fmla="*/ 1684 h 10714"/>
              <a:gd name="connsiteX285" fmla="*/ 950 w 10000"/>
              <a:gd name="connsiteY285" fmla="*/ 1591 h 10714"/>
              <a:gd name="connsiteX286" fmla="*/ 925 w 10000"/>
              <a:gd name="connsiteY286" fmla="*/ 1490 h 10714"/>
              <a:gd name="connsiteX287" fmla="*/ 917 w 10000"/>
              <a:gd name="connsiteY287" fmla="*/ 1397 h 10714"/>
              <a:gd name="connsiteX288" fmla="*/ 917 w 10000"/>
              <a:gd name="connsiteY288" fmla="*/ 1311 h 10714"/>
              <a:gd name="connsiteX289" fmla="*/ 933 w 10000"/>
              <a:gd name="connsiteY289" fmla="*/ 1234 h 10714"/>
              <a:gd name="connsiteX290" fmla="*/ 963 w 10000"/>
              <a:gd name="connsiteY290" fmla="*/ 1180 h 10714"/>
              <a:gd name="connsiteX291" fmla="*/ 1000 w 10000"/>
              <a:gd name="connsiteY291" fmla="*/ 1192 h 10714"/>
              <a:gd name="connsiteX292" fmla="*/ 1033 w 10000"/>
              <a:gd name="connsiteY292" fmla="*/ 1496 h 10714"/>
              <a:gd name="connsiteX293" fmla="*/ 1108 w 10000"/>
              <a:gd name="connsiteY293" fmla="*/ 1800 h 10714"/>
              <a:gd name="connsiteX294" fmla="*/ 1221 w 10000"/>
              <a:gd name="connsiteY294" fmla="*/ 2098 h 10714"/>
              <a:gd name="connsiteX295" fmla="*/ 1358 w 10000"/>
              <a:gd name="connsiteY295" fmla="*/ 2372 h 10714"/>
              <a:gd name="connsiteX296" fmla="*/ 1508 w 10000"/>
              <a:gd name="connsiteY296" fmla="*/ 2628 h 10714"/>
              <a:gd name="connsiteX297" fmla="*/ 1646 w 10000"/>
              <a:gd name="connsiteY297" fmla="*/ 2795 h 10714"/>
              <a:gd name="connsiteX298" fmla="*/ 1629 w 10000"/>
              <a:gd name="connsiteY298" fmla="*/ 2801 h 10714"/>
              <a:gd name="connsiteX299" fmla="*/ 1629 w 10000"/>
              <a:gd name="connsiteY299" fmla="*/ 2807 h 10714"/>
              <a:gd name="connsiteX300" fmla="*/ 1638 w 10000"/>
              <a:gd name="connsiteY300" fmla="*/ 2813 h 10714"/>
              <a:gd name="connsiteX301" fmla="*/ 1646 w 10000"/>
              <a:gd name="connsiteY301" fmla="*/ 2816 h 10714"/>
              <a:gd name="connsiteX302" fmla="*/ 1663 w 10000"/>
              <a:gd name="connsiteY302" fmla="*/ 2822 h 10714"/>
              <a:gd name="connsiteX303" fmla="*/ 1667 w 10000"/>
              <a:gd name="connsiteY303" fmla="*/ 2834 h 10714"/>
              <a:gd name="connsiteX304" fmla="*/ 1675 w 10000"/>
              <a:gd name="connsiteY304" fmla="*/ 2840 h 10714"/>
              <a:gd name="connsiteX305" fmla="*/ 1683 w 10000"/>
              <a:gd name="connsiteY305" fmla="*/ 2849 h 10714"/>
              <a:gd name="connsiteX306" fmla="*/ 1683 w 10000"/>
              <a:gd name="connsiteY306" fmla="*/ 2843 h 10714"/>
              <a:gd name="connsiteX307" fmla="*/ 1675 w 10000"/>
              <a:gd name="connsiteY307" fmla="*/ 2840 h 10714"/>
              <a:gd name="connsiteX308" fmla="*/ 1675 w 10000"/>
              <a:gd name="connsiteY308" fmla="*/ 2840 h 10714"/>
              <a:gd name="connsiteX309" fmla="*/ 1646 w 10000"/>
              <a:gd name="connsiteY309" fmla="*/ 2795 h 10714"/>
              <a:gd name="connsiteX310" fmla="*/ 1746 w 10000"/>
              <a:gd name="connsiteY310" fmla="*/ 2741 h 10714"/>
              <a:gd name="connsiteX311" fmla="*/ 1842 w 10000"/>
              <a:gd name="connsiteY311" fmla="*/ 2649 h 10714"/>
              <a:gd name="connsiteX312" fmla="*/ 1933 w 10000"/>
              <a:gd name="connsiteY312" fmla="*/ 2542 h 10714"/>
              <a:gd name="connsiteX313" fmla="*/ 2017 w 10000"/>
              <a:gd name="connsiteY313" fmla="*/ 2411 h 10714"/>
              <a:gd name="connsiteX314" fmla="*/ 2092 w 10000"/>
              <a:gd name="connsiteY314" fmla="*/ 2265 h 10714"/>
              <a:gd name="connsiteX315" fmla="*/ 2163 w 10000"/>
              <a:gd name="connsiteY315" fmla="*/ 2113 h 10714"/>
              <a:gd name="connsiteX316" fmla="*/ 2221 w 10000"/>
              <a:gd name="connsiteY316" fmla="*/ 1955 h 10714"/>
              <a:gd name="connsiteX317" fmla="*/ 2275 w 10000"/>
              <a:gd name="connsiteY317" fmla="*/ 1803 h 10714"/>
              <a:gd name="connsiteX318" fmla="*/ 2321 w 10000"/>
              <a:gd name="connsiteY318" fmla="*/ 1657 h 10714"/>
              <a:gd name="connsiteX319" fmla="*/ 2329 w 10000"/>
              <a:gd name="connsiteY319" fmla="*/ 1853 h 10714"/>
              <a:gd name="connsiteX320" fmla="*/ 2321 w 10000"/>
              <a:gd name="connsiteY320" fmla="*/ 2032 h 10714"/>
              <a:gd name="connsiteX321" fmla="*/ 2283 w 10000"/>
              <a:gd name="connsiteY321" fmla="*/ 2199 h 10714"/>
              <a:gd name="connsiteX322" fmla="*/ 2229 w 10000"/>
              <a:gd name="connsiteY322" fmla="*/ 2366 h 10714"/>
              <a:gd name="connsiteX323" fmla="*/ 2154 w 10000"/>
              <a:gd name="connsiteY323" fmla="*/ 2524 h 10714"/>
              <a:gd name="connsiteX324" fmla="*/ 2046 w 10000"/>
              <a:gd name="connsiteY324" fmla="*/ 2682 h 10714"/>
              <a:gd name="connsiteX325" fmla="*/ 1796 w 10000"/>
              <a:gd name="connsiteY325" fmla="*/ 3027 h 10714"/>
              <a:gd name="connsiteX326" fmla="*/ 2054 w 10000"/>
              <a:gd name="connsiteY326" fmla="*/ 3305 h 10714"/>
              <a:gd name="connsiteX327" fmla="*/ 2333 w 10000"/>
              <a:gd name="connsiteY327" fmla="*/ 3564 h 10714"/>
              <a:gd name="connsiteX328" fmla="*/ 2638 w 10000"/>
              <a:gd name="connsiteY328" fmla="*/ 3808 h 10714"/>
              <a:gd name="connsiteX329" fmla="*/ 2963 w 10000"/>
              <a:gd name="connsiteY329" fmla="*/ 4032 h 10714"/>
              <a:gd name="connsiteX330" fmla="*/ 4129 w 10000"/>
              <a:gd name="connsiteY330" fmla="*/ 4610 h 10714"/>
              <a:gd name="connsiteX331" fmla="*/ 4167 w 10000"/>
              <a:gd name="connsiteY331" fmla="*/ 4589 h 10714"/>
              <a:gd name="connsiteX332" fmla="*/ 4071 w 10000"/>
              <a:gd name="connsiteY332" fmla="*/ 4333 h 10714"/>
              <a:gd name="connsiteX333" fmla="*/ 3996 w 10000"/>
              <a:gd name="connsiteY333" fmla="*/ 4058 h 10714"/>
              <a:gd name="connsiteX334" fmla="*/ 3933 w 10000"/>
              <a:gd name="connsiteY334" fmla="*/ 3760 h 10714"/>
              <a:gd name="connsiteX335" fmla="*/ 3904 w 10000"/>
              <a:gd name="connsiteY335" fmla="*/ 3456 h 10714"/>
              <a:gd name="connsiteX336" fmla="*/ 3879 w 10000"/>
              <a:gd name="connsiteY336" fmla="*/ 3138 h 10714"/>
              <a:gd name="connsiteX337" fmla="*/ 3879 w 10000"/>
              <a:gd name="connsiteY337" fmla="*/ 2813 h 10714"/>
              <a:gd name="connsiteX338" fmla="*/ 3896 w 10000"/>
              <a:gd name="connsiteY338" fmla="*/ 2485 h 10714"/>
              <a:gd name="connsiteX339" fmla="*/ 3933 w 10000"/>
              <a:gd name="connsiteY339" fmla="*/ 2160 h 10714"/>
              <a:gd name="connsiteX340" fmla="*/ 3988 w 10000"/>
              <a:gd name="connsiteY340" fmla="*/ 1836 h 10714"/>
              <a:gd name="connsiteX341" fmla="*/ 4046 w 10000"/>
              <a:gd name="connsiteY341" fmla="*/ 1523 h 10714"/>
              <a:gd name="connsiteX342" fmla="*/ 4129 w 10000"/>
              <a:gd name="connsiteY342" fmla="*/ 1219 h 10714"/>
              <a:gd name="connsiteX343" fmla="*/ 4229 w 10000"/>
              <a:gd name="connsiteY343" fmla="*/ 933 h 10714"/>
              <a:gd name="connsiteX344" fmla="*/ 4333 w 10000"/>
              <a:gd name="connsiteY344" fmla="*/ 662 h 10714"/>
              <a:gd name="connsiteX345" fmla="*/ 4454 w 10000"/>
              <a:gd name="connsiteY345" fmla="*/ 417 h 10714"/>
              <a:gd name="connsiteX346" fmla="*/ 4583 w 10000"/>
              <a:gd name="connsiteY346" fmla="*/ 194 h 10714"/>
              <a:gd name="connsiteX347" fmla="*/ 4738 w 10000"/>
              <a:gd name="connsiteY347" fmla="*/ 0 h 10714"/>
              <a:gd name="connsiteX0" fmla="*/ 4738 w 10000"/>
              <a:gd name="connsiteY0" fmla="*/ 0 h 10741"/>
              <a:gd name="connsiteX1" fmla="*/ 4721 w 10000"/>
              <a:gd name="connsiteY1" fmla="*/ 48 h 10741"/>
              <a:gd name="connsiteX2" fmla="*/ 4713 w 10000"/>
              <a:gd name="connsiteY2" fmla="*/ 80 h 10741"/>
              <a:gd name="connsiteX3" fmla="*/ 4704 w 10000"/>
              <a:gd name="connsiteY3" fmla="*/ 101 h 10741"/>
              <a:gd name="connsiteX4" fmla="*/ 4704 w 10000"/>
              <a:gd name="connsiteY4" fmla="*/ 113 h 10741"/>
              <a:gd name="connsiteX5" fmla="*/ 4713 w 10000"/>
              <a:gd name="connsiteY5" fmla="*/ 119 h 10741"/>
              <a:gd name="connsiteX6" fmla="*/ 4713 w 10000"/>
              <a:gd name="connsiteY6" fmla="*/ 125 h 10741"/>
              <a:gd name="connsiteX7" fmla="*/ 4721 w 10000"/>
              <a:gd name="connsiteY7" fmla="*/ 125 h 10741"/>
              <a:gd name="connsiteX8" fmla="*/ 4721 w 10000"/>
              <a:gd name="connsiteY8" fmla="*/ 125 h 10741"/>
              <a:gd name="connsiteX9" fmla="*/ 4721 w 10000"/>
              <a:gd name="connsiteY9" fmla="*/ 134 h 10741"/>
              <a:gd name="connsiteX10" fmla="*/ 4713 w 10000"/>
              <a:gd name="connsiteY10" fmla="*/ 152 h 10741"/>
              <a:gd name="connsiteX11" fmla="*/ 4704 w 10000"/>
              <a:gd name="connsiteY11" fmla="*/ 179 h 10741"/>
              <a:gd name="connsiteX12" fmla="*/ 4692 w 10000"/>
              <a:gd name="connsiteY12" fmla="*/ 221 h 10741"/>
              <a:gd name="connsiteX13" fmla="*/ 4667 w 10000"/>
              <a:gd name="connsiteY13" fmla="*/ 280 h 10741"/>
              <a:gd name="connsiteX14" fmla="*/ 4629 w 10000"/>
              <a:gd name="connsiteY14" fmla="*/ 364 h 10741"/>
              <a:gd name="connsiteX15" fmla="*/ 4592 w 10000"/>
              <a:gd name="connsiteY15" fmla="*/ 465 h 10741"/>
              <a:gd name="connsiteX16" fmla="*/ 4533 w 10000"/>
              <a:gd name="connsiteY16" fmla="*/ 596 h 10741"/>
              <a:gd name="connsiteX17" fmla="*/ 4463 w 10000"/>
              <a:gd name="connsiteY17" fmla="*/ 754 h 10741"/>
              <a:gd name="connsiteX18" fmla="*/ 4379 w 10000"/>
              <a:gd name="connsiteY18" fmla="*/ 1001 h 10741"/>
              <a:gd name="connsiteX19" fmla="*/ 4321 w 10000"/>
              <a:gd name="connsiteY19" fmla="*/ 1266 h 10741"/>
              <a:gd name="connsiteX20" fmla="*/ 4275 w 10000"/>
              <a:gd name="connsiteY20" fmla="*/ 1538 h 10741"/>
              <a:gd name="connsiteX21" fmla="*/ 4213 w 10000"/>
              <a:gd name="connsiteY21" fmla="*/ 1827 h 10741"/>
              <a:gd name="connsiteX22" fmla="*/ 4204 w 10000"/>
              <a:gd name="connsiteY22" fmla="*/ 1889 h 10741"/>
              <a:gd name="connsiteX23" fmla="*/ 4192 w 10000"/>
              <a:gd name="connsiteY23" fmla="*/ 1982 h 10741"/>
              <a:gd name="connsiteX24" fmla="*/ 4183 w 10000"/>
              <a:gd name="connsiteY24" fmla="*/ 2080 h 10741"/>
              <a:gd name="connsiteX25" fmla="*/ 4175 w 10000"/>
              <a:gd name="connsiteY25" fmla="*/ 2187 h 10741"/>
              <a:gd name="connsiteX26" fmla="*/ 4175 w 10000"/>
              <a:gd name="connsiteY26" fmla="*/ 2297 h 10741"/>
              <a:gd name="connsiteX27" fmla="*/ 4192 w 10000"/>
              <a:gd name="connsiteY27" fmla="*/ 2396 h 10741"/>
              <a:gd name="connsiteX28" fmla="*/ 4213 w 10000"/>
              <a:gd name="connsiteY28" fmla="*/ 2482 h 10741"/>
              <a:gd name="connsiteX29" fmla="*/ 4250 w 10000"/>
              <a:gd name="connsiteY29" fmla="*/ 2542 h 10741"/>
              <a:gd name="connsiteX30" fmla="*/ 4450 w 10000"/>
              <a:gd name="connsiteY30" fmla="*/ 2530 h 10741"/>
              <a:gd name="connsiteX31" fmla="*/ 4646 w 10000"/>
              <a:gd name="connsiteY31" fmla="*/ 2482 h 10741"/>
              <a:gd name="connsiteX32" fmla="*/ 4833 w 10000"/>
              <a:gd name="connsiteY32" fmla="*/ 2405 h 10741"/>
              <a:gd name="connsiteX33" fmla="*/ 5025 w 10000"/>
              <a:gd name="connsiteY33" fmla="*/ 2297 h 10741"/>
              <a:gd name="connsiteX34" fmla="*/ 5200 w 10000"/>
              <a:gd name="connsiteY34" fmla="*/ 2172 h 10741"/>
              <a:gd name="connsiteX35" fmla="*/ 5371 w 10000"/>
              <a:gd name="connsiteY35" fmla="*/ 2020 h 10741"/>
              <a:gd name="connsiteX36" fmla="*/ 5533 w 10000"/>
              <a:gd name="connsiteY36" fmla="*/ 1859 h 10741"/>
              <a:gd name="connsiteX37" fmla="*/ 5683 w 10000"/>
              <a:gd name="connsiteY37" fmla="*/ 1690 h 10741"/>
              <a:gd name="connsiteX38" fmla="*/ 5829 w 10000"/>
              <a:gd name="connsiteY38" fmla="*/ 1511 h 10741"/>
              <a:gd name="connsiteX39" fmla="*/ 5954 w 10000"/>
              <a:gd name="connsiteY39" fmla="*/ 1326 h 10741"/>
              <a:gd name="connsiteX40" fmla="*/ 6071 w 10000"/>
              <a:gd name="connsiteY40" fmla="*/ 1147 h 10741"/>
              <a:gd name="connsiteX41" fmla="*/ 6167 w 10000"/>
              <a:gd name="connsiteY41" fmla="*/ 974 h 10741"/>
              <a:gd name="connsiteX42" fmla="*/ 6213 w 10000"/>
              <a:gd name="connsiteY42" fmla="*/ 974 h 10741"/>
              <a:gd name="connsiteX43" fmla="*/ 6213 w 10000"/>
              <a:gd name="connsiteY43" fmla="*/ 992 h 10741"/>
              <a:gd name="connsiteX44" fmla="*/ 6138 w 10000"/>
              <a:gd name="connsiteY44" fmla="*/ 1165 h 10741"/>
              <a:gd name="connsiteX45" fmla="*/ 6054 w 10000"/>
              <a:gd name="connsiteY45" fmla="*/ 1344 h 10741"/>
              <a:gd name="connsiteX46" fmla="*/ 5963 w 10000"/>
              <a:gd name="connsiteY46" fmla="*/ 1517 h 10741"/>
              <a:gd name="connsiteX47" fmla="*/ 5871 w 10000"/>
              <a:gd name="connsiteY47" fmla="*/ 1684 h 10741"/>
              <a:gd name="connsiteX48" fmla="*/ 5775 w 10000"/>
              <a:gd name="connsiteY48" fmla="*/ 1847 h 10741"/>
              <a:gd name="connsiteX49" fmla="*/ 5667 w 10000"/>
              <a:gd name="connsiteY49" fmla="*/ 1999 h 10741"/>
              <a:gd name="connsiteX50" fmla="*/ 5554 w 10000"/>
              <a:gd name="connsiteY50" fmla="*/ 2145 h 10741"/>
              <a:gd name="connsiteX51" fmla="*/ 5417 w 10000"/>
              <a:gd name="connsiteY51" fmla="*/ 2279 h 10741"/>
              <a:gd name="connsiteX52" fmla="*/ 5275 w 10000"/>
              <a:gd name="connsiteY52" fmla="*/ 2411 h 10741"/>
              <a:gd name="connsiteX53" fmla="*/ 5108 w 10000"/>
              <a:gd name="connsiteY53" fmla="*/ 2518 h 10741"/>
              <a:gd name="connsiteX54" fmla="*/ 4917 w 10000"/>
              <a:gd name="connsiteY54" fmla="*/ 2616 h 10741"/>
              <a:gd name="connsiteX55" fmla="*/ 4704 w 10000"/>
              <a:gd name="connsiteY55" fmla="*/ 2703 h 10741"/>
              <a:gd name="connsiteX56" fmla="*/ 4479 w 10000"/>
              <a:gd name="connsiteY56" fmla="*/ 2768 h 10741"/>
              <a:gd name="connsiteX57" fmla="*/ 4213 w 10000"/>
              <a:gd name="connsiteY57" fmla="*/ 2813 h 10741"/>
              <a:gd name="connsiteX58" fmla="*/ 4221 w 10000"/>
              <a:gd name="connsiteY58" fmla="*/ 3126 h 10741"/>
              <a:gd name="connsiteX59" fmla="*/ 4258 w 10000"/>
              <a:gd name="connsiteY59" fmla="*/ 3424 h 10741"/>
              <a:gd name="connsiteX60" fmla="*/ 4321 w 10000"/>
              <a:gd name="connsiteY60" fmla="*/ 3707 h 10741"/>
              <a:gd name="connsiteX61" fmla="*/ 4404 w 10000"/>
              <a:gd name="connsiteY61" fmla="*/ 3975 h 10741"/>
              <a:gd name="connsiteX62" fmla="*/ 4508 w 10000"/>
              <a:gd name="connsiteY62" fmla="*/ 4231 h 10741"/>
              <a:gd name="connsiteX63" fmla="*/ 4621 w 10000"/>
              <a:gd name="connsiteY63" fmla="*/ 4476 h 10741"/>
              <a:gd name="connsiteX64" fmla="*/ 4750 w 10000"/>
              <a:gd name="connsiteY64" fmla="*/ 4708 h 10741"/>
              <a:gd name="connsiteX65" fmla="*/ 4879 w 10000"/>
              <a:gd name="connsiteY65" fmla="*/ 4934 h 10741"/>
              <a:gd name="connsiteX66" fmla="*/ 4917 w 10000"/>
              <a:gd name="connsiteY66" fmla="*/ 4988 h 10741"/>
              <a:gd name="connsiteX67" fmla="*/ 4950 w 10000"/>
              <a:gd name="connsiteY67" fmla="*/ 5054 h 10741"/>
              <a:gd name="connsiteX68" fmla="*/ 4996 w 10000"/>
              <a:gd name="connsiteY68" fmla="*/ 5125 h 10741"/>
              <a:gd name="connsiteX69" fmla="*/ 5038 w 10000"/>
              <a:gd name="connsiteY69" fmla="*/ 5200 h 10741"/>
              <a:gd name="connsiteX70" fmla="*/ 5092 w 10000"/>
              <a:gd name="connsiteY70" fmla="*/ 5271 h 10741"/>
              <a:gd name="connsiteX71" fmla="*/ 5154 w 10000"/>
              <a:gd name="connsiteY71" fmla="*/ 5331 h 10741"/>
              <a:gd name="connsiteX72" fmla="*/ 5229 w 10000"/>
              <a:gd name="connsiteY72" fmla="*/ 5384 h 10741"/>
              <a:gd name="connsiteX73" fmla="*/ 5313 w 10000"/>
              <a:gd name="connsiteY73" fmla="*/ 5423 h 10741"/>
              <a:gd name="connsiteX74" fmla="*/ 5413 w 10000"/>
              <a:gd name="connsiteY74" fmla="*/ 5438 h 10741"/>
              <a:gd name="connsiteX75" fmla="*/ 5517 w 10000"/>
              <a:gd name="connsiteY75" fmla="*/ 5435 h 10741"/>
              <a:gd name="connsiteX76" fmla="*/ 5704 w 10000"/>
              <a:gd name="connsiteY76" fmla="*/ 5390 h 10741"/>
              <a:gd name="connsiteX77" fmla="*/ 5871 w 10000"/>
              <a:gd name="connsiteY77" fmla="*/ 5316 h 10741"/>
              <a:gd name="connsiteX78" fmla="*/ 6033 w 10000"/>
              <a:gd name="connsiteY78" fmla="*/ 5223 h 10741"/>
              <a:gd name="connsiteX79" fmla="*/ 6167 w 10000"/>
              <a:gd name="connsiteY79" fmla="*/ 5113 h 10741"/>
              <a:gd name="connsiteX80" fmla="*/ 6296 w 10000"/>
              <a:gd name="connsiteY80" fmla="*/ 4994 h 10741"/>
              <a:gd name="connsiteX81" fmla="*/ 6417 w 10000"/>
              <a:gd name="connsiteY81" fmla="*/ 4869 h 10741"/>
              <a:gd name="connsiteX82" fmla="*/ 6525 w 10000"/>
              <a:gd name="connsiteY82" fmla="*/ 4750 h 10741"/>
              <a:gd name="connsiteX83" fmla="*/ 6617 w 10000"/>
              <a:gd name="connsiteY83" fmla="*/ 4636 h 10741"/>
              <a:gd name="connsiteX84" fmla="*/ 6821 w 10000"/>
              <a:gd name="connsiteY84" fmla="*/ 4377 h 10741"/>
              <a:gd name="connsiteX85" fmla="*/ 7017 w 10000"/>
              <a:gd name="connsiteY85" fmla="*/ 4085 h 10741"/>
              <a:gd name="connsiteX86" fmla="*/ 7213 w 10000"/>
              <a:gd name="connsiteY86" fmla="*/ 3766 h 10741"/>
              <a:gd name="connsiteX87" fmla="*/ 7396 w 10000"/>
              <a:gd name="connsiteY87" fmla="*/ 3418 h 10741"/>
              <a:gd name="connsiteX88" fmla="*/ 7563 w 10000"/>
              <a:gd name="connsiteY88" fmla="*/ 3051 h 10741"/>
              <a:gd name="connsiteX89" fmla="*/ 7713 w 10000"/>
              <a:gd name="connsiteY89" fmla="*/ 2661 h 10741"/>
              <a:gd name="connsiteX90" fmla="*/ 7850 w 10000"/>
              <a:gd name="connsiteY90" fmla="*/ 2253 h 10741"/>
              <a:gd name="connsiteX91" fmla="*/ 7950 w 10000"/>
              <a:gd name="connsiteY91" fmla="*/ 1830 h 10741"/>
              <a:gd name="connsiteX92" fmla="*/ 8025 w 10000"/>
              <a:gd name="connsiteY92" fmla="*/ 1397 h 10741"/>
              <a:gd name="connsiteX93" fmla="*/ 8071 w 10000"/>
              <a:gd name="connsiteY93" fmla="*/ 954 h 10741"/>
              <a:gd name="connsiteX94" fmla="*/ 8108 w 10000"/>
              <a:gd name="connsiteY94" fmla="*/ 974 h 10741"/>
              <a:gd name="connsiteX95" fmla="*/ 8138 w 10000"/>
              <a:gd name="connsiteY95" fmla="*/ 1025 h 10741"/>
              <a:gd name="connsiteX96" fmla="*/ 8163 w 10000"/>
              <a:gd name="connsiteY96" fmla="*/ 1100 h 10741"/>
              <a:gd name="connsiteX97" fmla="*/ 8175 w 10000"/>
              <a:gd name="connsiteY97" fmla="*/ 1198 h 10741"/>
              <a:gd name="connsiteX98" fmla="*/ 8183 w 10000"/>
              <a:gd name="connsiteY98" fmla="*/ 1311 h 10741"/>
              <a:gd name="connsiteX99" fmla="*/ 8183 w 10000"/>
              <a:gd name="connsiteY99" fmla="*/ 1442 h 10741"/>
              <a:gd name="connsiteX100" fmla="*/ 8183 w 10000"/>
              <a:gd name="connsiteY100" fmla="*/ 1582 h 10741"/>
              <a:gd name="connsiteX101" fmla="*/ 8175 w 10000"/>
              <a:gd name="connsiteY101" fmla="*/ 1734 h 10741"/>
              <a:gd name="connsiteX102" fmla="*/ 8163 w 10000"/>
              <a:gd name="connsiteY102" fmla="*/ 1889 h 10741"/>
              <a:gd name="connsiteX103" fmla="*/ 8146 w 10000"/>
              <a:gd name="connsiteY103" fmla="*/ 2047 h 10741"/>
              <a:gd name="connsiteX104" fmla="*/ 8121 w 10000"/>
              <a:gd name="connsiteY104" fmla="*/ 2205 h 10741"/>
              <a:gd name="connsiteX105" fmla="*/ 8108 w 10000"/>
              <a:gd name="connsiteY105" fmla="*/ 2357 h 10741"/>
              <a:gd name="connsiteX106" fmla="*/ 8083 w 10000"/>
              <a:gd name="connsiteY106" fmla="*/ 2497 h 10741"/>
              <a:gd name="connsiteX107" fmla="*/ 8063 w 10000"/>
              <a:gd name="connsiteY107" fmla="*/ 2628 h 10741"/>
              <a:gd name="connsiteX108" fmla="*/ 8038 w 10000"/>
              <a:gd name="connsiteY108" fmla="*/ 2741 h 10741"/>
              <a:gd name="connsiteX109" fmla="*/ 8017 w 10000"/>
              <a:gd name="connsiteY109" fmla="*/ 2834 h 10741"/>
              <a:gd name="connsiteX110" fmla="*/ 8000 w 10000"/>
              <a:gd name="connsiteY110" fmla="*/ 2908 h 10741"/>
              <a:gd name="connsiteX111" fmla="*/ 7700 w 10000"/>
              <a:gd name="connsiteY111" fmla="*/ 3754 h 10741"/>
              <a:gd name="connsiteX112" fmla="*/ 7942 w 10000"/>
              <a:gd name="connsiteY112" fmla="*/ 3737 h 10741"/>
              <a:gd name="connsiteX113" fmla="*/ 8167 w 10000"/>
              <a:gd name="connsiteY113" fmla="*/ 3695 h 10741"/>
              <a:gd name="connsiteX114" fmla="*/ 8379 w 10000"/>
              <a:gd name="connsiteY114" fmla="*/ 3635 h 10741"/>
              <a:gd name="connsiteX115" fmla="*/ 8583 w 10000"/>
              <a:gd name="connsiteY115" fmla="*/ 3558 h 10741"/>
              <a:gd name="connsiteX116" fmla="*/ 8767 w 10000"/>
              <a:gd name="connsiteY116" fmla="*/ 3471 h 10741"/>
              <a:gd name="connsiteX117" fmla="*/ 8933 w 10000"/>
              <a:gd name="connsiteY117" fmla="*/ 3376 h 10741"/>
              <a:gd name="connsiteX118" fmla="*/ 9092 w 10000"/>
              <a:gd name="connsiteY118" fmla="*/ 3278 h 10741"/>
              <a:gd name="connsiteX119" fmla="*/ 9238 w 10000"/>
              <a:gd name="connsiteY119" fmla="*/ 3185 h 10741"/>
              <a:gd name="connsiteX120" fmla="*/ 9250 w 10000"/>
              <a:gd name="connsiteY120" fmla="*/ 3230 h 10741"/>
              <a:gd name="connsiteX121" fmla="*/ 9117 w 10000"/>
              <a:gd name="connsiteY121" fmla="*/ 3376 h 10741"/>
              <a:gd name="connsiteX122" fmla="*/ 8954 w 10000"/>
              <a:gd name="connsiteY122" fmla="*/ 3516 h 10741"/>
              <a:gd name="connsiteX123" fmla="*/ 8758 w 10000"/>
              <a:gd name="connsiteY123" fmla="*/ 3641 h 10741"/>
              <a:gd name="connsiteX124" fmla="*/ 8538 w 10000"/>
              <a:gd name="connsiteY124" fmla="*/ 3754 h 10741"/>
              <a:gd name="connsiteX125" fmla="*/ 8304 w 10000"/>
              <a:gd name="connsiteY125" fmla="*/ 3856 h 10741"/>
              <a:gd name="connsiteX126" fmla="*/ 8054 w 10000"/>
              <a:gd name="connsiteY126" fmla="*/ 3945 h 10741"/>
              <a:gd name="connsiteX127" fmla="*/ 7796 w 10000"/>
              <a:gd name="connsiteY127" fmla="*/ 4014 h 10741"/>
              <a:gd name="connsiteX128" fmla="*/ 7533 w 10000"/>
              <a:gd name="connsiteY128" fmla="*/ 4064 h 10741"/>
              <a:gd name="connsiteX129" fmla="*/ 7479 w 10000"/>
              <a:gd name="connsiteY129" fmla="*/ 4184 h 10741"/>
              <a:gd name="connsiteX130" fmla="*/ 7404 w 10000"/>
              <a:gd name="connsiteY130" fmla="*/ 4324 h 10741"/>
              <a:gd name="connsiteX131" fmla="*/ 7321 w 10000"/>
              <a:gd name="connsiteY131" fmla="*/ 4470 h 10741"/>
              <a:gd name="connsiteX132" fmla="*/ 7213 w 10000"/>
              <a:gd name="connsiteY132" fmla="*/ 4628 h 10741"/>
              <a:gd name="connsiteX133" fmla="*/ 7100 w 10000"/>
              <a:gd name="connsiteY133" fmla="*/ 4794 h 10741"/>
              <a:gd name="connsiteX134" fmla="*/ 6979 w 10000"/>
              <a:gd name="connsiteY134" fmla="*/ 4958 h 10741"/>
              <a:gd name="connsiteX135" fmla="*/ 6850 w 10000"/>
              <a:gd name="connsiteY135" fmla="*/ 5113 h 10741"/>
              <a:gd name="connsiteX136" fmla="*/ 6721 w 10000"/>
              <a:gd name="connsiteY136" fmla="*/ 5265 h 10741"/>
              <a:gd name="connsiteX137" fmla="*/ 6600 w 10000"/>
              <a:gd name="connsiteY137" fmla="*/ 5405 h 10741"/>
              <a:gd name="connsiteX138" fmla="*/ 6471 w 10000"/>
              <a:gd name="connsiteY138" fmla="*/ 5530 h 10741"/>
              <a:gd name="connsiteX139" fmla="*/ 6358 w 10000"/>
              <a:gd name="connsiteY139" fmla="*/ 5641 h 10741"/>
              <a:gd name="connsiteX140" fmla="*/ 6250 w 10000"/>
              <a:gd name="connsiteY140" fmla="*/ 5721 h 10741"/>
              <a:gd name="connsiteX141" fmla="*/ 6267 w 10000"/>
              <a:gd name="connsiteY141" fmla="*/ 5781 h 10741"/>
              <a:gd name="connsiteX142" fmla="*/ 6296 w 10000"/>
              <a:gd name="connsiteY142" fmla="*/ 5793 h 10741"/>
              <a:gd name="connsiteX143" fmla="*/ 6479 w 10000"/>
              <a:gd name="connsiteY143" fmla="*/ 5754 h 10741"/>
              <a:gd name="connsiteX144" fmla="*/ 6663 w 10000"/>
              <a:gd name="connsiteY144" fmla="*/ 5736 h 10741"/>
              <a:gd name="connsiteX145" fmla="*/ 6858 w 10000"/>
              <a:gd name="connsiteY145" fmla="*/ 5736 h 10741"/>
              <a:gd name="connsiteX146" fmla="*/ 7046 w 10000"/>
              <a:gd name="connsiteY146" fmla="*/ 5742 h 10741"/>
              <a:gd name="connsiteX147" fmla="*/ 7246 w 10000"/>
              <a:gd name="connsiteY147" fmla="*/ 5748 h 10741"/>
              <a:gd name="connsiteX148" fmla="*/ 7425 w 10000"/>
              <a:gd name="connsiteY148" fmla="*/ 5748 h 10741"/>
              <a:gd name="connsiteX149" fmla="*/ 7600 w 10000"/>
              <a:gd name="connsiteY149" fmla="*/ 5733 h 10741"/>
              <a:gd name="connsiteX150" fmla="*/ 7950 w 10000"/>
              <a:gd name="connsiteY150" fmla="*/ 5673 h 10741"/>
              <a:gd name="connsiteX151" fmla="*/ 8275 w 10000"/>
              <a:gd name="connsiteY151" fmla="*/ 5596 h 10741"/>
              <a:gd name="connsiteX152" fmla="*/ 8579 w 10000"/>
              <a:gd name="connsiteY152" fmla="*/ 5504 h 10741"/>
              <a:gd name="connsiteX153" fmla="*/ 8858 w 10000"/>
              <a:gd name="connsiteY153" fmla="*/ 5390 h 10741"/>
              <a:gd name="connsiteX154" fmla="*/ 9117 w 10000"/>
              <a:gd name="connsiteY154" fmla="*/ 5265 h 10741"/>
              <a:gd name="connsiteX155" fmla="*/ 9350 w 10000"/>
              <a:gd name="connsiteY155" fmla="*/ 5119 h 10741"/>
              <a:gd name="connsiteX156" fmla="*/ 9563 w 10000"/>
              <a:gd name="connsiteY156" fmla="*/ 4967 h 10741"/>
              <a:gd name="connsiteX157" fmla="*/ 9758 w 10000"/>
              <a:gd name="connsiteY157" fmla="*/ 4794 h 10741"/>
              <a:gd name="connsiteX158" fmla="*/ 9933 w 10000"/>
              <a:gd name="connsiteY158" fmla="*/ 4610 h 10741"/>
              <a:gd name="connsiteX159" fmla="*/ 10000 w 10000"/>
              <a:gd name="connsiteY159" fmla="*/ 4648 h 10741"/>
              <a:gd name="connsiteX160" fmla="*/ 10000 w 10000"/>
              <a:gd name="connsiteY160" fmla="*/ 4660 h 10741"/>
              <a:gd name="connsiteX161" fmla="*/ 9904 w 10000"/>
              <a:gd name="connsiteY161" fmla="*/ 4827 h 10741"/>
              <a:gd name="connsiteX162" fmla="*/ 9767 w 10000"/>
              <a:gd name="connsiteY162" fmla="*/ 5000 h 10741"/>
              <a:gd name="connsiteX163" fmla="*/ 9600 w 10000"/>
              <a:gd name="connsiteY163" fmla="*/ 5173 h 10741"/>
              <a:gd name="connsiteX164" fmla="*/ 9404 w 10000"/>
              <a:gd name="connsiteY164" fmla="*/ 5343 h 10741"/>
              <a:gd name="connsiteX165" fmla="*/ 9183 w 10000"/>
              <a:gd name="connsiteY165" fmla="*/ 5504 h 10741"/>
              <a:gd name="connsiteX166" fmla="*/ 8950 w 10000"/>
              <a:gd name="connsiteY166" fmla="*/ 5662 h 10741"/>
              <a:gd name="connsiteX167" fmla="*/ 8704 w 10000"/>
              <a:gd name="connsiteY167" fmla="*/ 5802 h 10741"/>
              <a:gd name="connsiteX168" fmla="*/ 8463 w 10000"/>
              <a:gd name="connsiteY168" fmla="*/ 5927 h 10741"/>
              <a:gd name="connsiteX169" fmla="*/ 8229 w 10000"/>
              <a:gd name="connsiteY169" fmla="*/ 6025 h 10741"/>
              <a:gd name="connsiteX170" fmla="*/ 8000 w 10000"/>
              <a:gd name="connsiteY170" fmla="*/ 6105 h 10741"/>
              <a:gd name="connsiteX171" fmla="*/ 7879 w 10000"/>
              <a:gd name="connsiteY171" fmla="*/ 6132 h 10741"/>
              <a:gd name="connsiteX172" fmla="*/ 7729 w 10000"/>
              <a:gd name="connsiteY172" fmla="*/ 6153 h 10741"/>
              <a:gd name="connsiteX173" fmla="*/ 7563 w 10000"/>
              <a:gd name="connsiteY173" fmla="*/ 6177 h 10741"/>
              <a:gd name="connsiteX174" fmla="*/ 7388 w 10000"/>
              <a:gd name="connsiteY174" fmla="*/ 6198 h 10741"/>
              <a:gd name="connsiteX175" fmla="*/ 7204 w 10000"/>
              <a:gd name="connsiteY175" fmla="*/ 6219 h 10741"/>
              <a:gd name="connsiteX176" fmla="*/ 7017 w 10000"/>
              <a:gd name="connsiteY176" fmla="*/ 6240 h 10741"/>
              <a:gd name="connsiteX177" fmla="*/ 6842 w 10000"/>
              <a:gd name="connsiteY177" fmla="*/ 6263 h 10741"/>
              <a:gd name="connsiteX178" fmla="*/ 6675 w 10000"/>
              <a:gd name="connsiteY178" fmla="*/ 6290 h 10741"/>
              <a:gd name="connsiteX179" fmla="*/ 6517 w 10000"/>
              <a:gd name="connsiteY179" fmla="*/ 6329 h 10741"/>
              <a:gd name="connsiteX180" fmla="*/ 6388 w 10000"/>
              <a:gd name="connsiteY180" fmla="*/ 6365 h 10741"/>
              <a:gd name="connsiteX181" fmla="*/ 6288 w 10000"/>
              <a:gd name="connsiteY181" fmla="*/ 6415 h 10741"/>
              <a:gd name="connsiteX182" fmla="*/ 6213 w 10000"/>
              <a:gd name="connsiteY182" fmla="*/ 6475 h 10741"/>
              <a:gd name="connsiteX183" fmla="*/ 6092 w 10000"/>
              <a:gd name="connsiteY183" fmla="*/ 6648 h 10741"/>
              <a:gd name="connsiteX184" fmla="*/ 6008 w 10000"/>
              <a:gd name="connsiteY184" fmla="*/ 6836 h 10741"/>
              <a:gd name="connsiteX185" fmla="*/ 5942 w 10000"/>
              <a:gd name="connsiteY185" fmla="*/ 7032 h 10741"/>
              <a:gd name="connsiteX186" fmla="*/ 5904 w 10000"/>
              <a:gd name="connsiteY186" fmla="*/ 7232 h 10741"/>
              <a:gd name="connsiteX187" fmla="*/ 5888 w 10000"/>
              <a:gd name="connsiteY187" fmla="*/ 7443 h 10741"/>
              <a:gd name="connsiteX188" fmla="*/ 5879 w 10000"/>
              <a:gd name="connsiteY188" fmla="*/ 7655 h 10741"/>
              <a:gd name="connsiteX189" fmla="*/ 5888 w 10000"/>
              <a:gd name="connsiteY189" fmla="*/ 7867 h 10741"/>
              <a:gd name="connsiteX190" fmla="*/ 5904 w 10000"/>
              <a:gd name="connsiteY190" fmla="*/ 8084 h 10741"/>
              <a:gd name="connsiteX191" fmla="*/ 5925 w 10000"/>
              <a:gd name="connsiteY191" fmla="*/ 8299 h 10741"/>
              <a:gd name="connsiteX192" fmla="*/ 5950 w 10000"/>
              <a:gd name="connsiteY192" fmla="*/ 8510 h 10741"/>
              <a:gd name="connsiteX193" fmla="*/ 5954 w 10000"/>
              <a:gd name="connsiteY193" fmla="*/ 8820 h 10741"/>
              <a:gd name="connsiteX194" fmla="*/ 5933 w 10000"/>
              <a:gd name="connsiteY194" fmla="*/ 9130 h 10741"/>
              <a:gd name="connsiteX195" fmla="*/ 5896 w 10000"/>
              <a:gd name="connsiteY195" fmla="*/ 9428 h 10741"/>
              <a:gd name="connsiteX196" fmla="*/ 5850 w 10000"/>
              <a:gd name="connsiteY196" fmla="*/ 9720 h 10741"/>
              <a:gd name="connsiteX197" fmla="*/ 5909 w 10000"/>
              <a:gd name="connsiteY197" fmla="*/ 10741 h 10741"/>
              <a:gd name="connsiteX198" fmla="*/ 4117 w 10000"/>
              <a:gd name="connsiteY198" fmla="*/ 10686 h 10741"/>
              <a:gd name="connsiteX199" fmla="*/ 4309 w 10000"/>
              <a:gd name="connsiteY199" fmla="*/ 10293 h 10741"/>
              <a:gd name="connsiteX200" fmla="*/ 4546 w 10000"/>
              <a:gd name="connsiteY200" fmla="*/ 9848 h 10741"/>
              <a:gd name="connsiteX201" fmla="*/ 4629 w 10000"/>
              <a:gd name="connsiteY201" fmla="*/ 9687 h 10741"/>
              <a:gd name="connsiteX202" fmla="*/ 4700 w 10000"/>
              <a:gd name="connsiteY202" fmla="*/ 9508 h 10741"/>
              <a:gd name="connsiteX203" fmla="*/ 4767 w 10000"/>
              <a:gd name="connsiteY203" fmla="*/ 9309 h 10741"/>
              <a:gd name="connsiteX204" fmla="*/ 4829 w 10000"/>
              <a:gd name="connsiteY204" fmla="*/ 9097 h 10741"/>
              <a:gd name="connsiteX205" fmla="*/ 4879 w 10000"/>
              <a:gd name="connsiteY205" fmla="*/ 8868 h 10741"/>
              <a:gd name="connsiteX206" fmla="*/ 4917 w 10000"/>
              <a:gd name="connsiteY206" fmla="*/ 8635 h 10741"/>
              <a:gd name="connsiteX207" fmla="*/ 4954 w 10000"/>
              <a:gd name="connsiteY207" fmla="*/ 8391 h 10741"/>
              <a:gd name="connsiteX208" fmla="*/ 4979 w 10000"/>
              <a:gd name="connsiteY208" fmla="*/ 8144 h 10741"/>
              <a:gd name="connsiteX209" fmla="*/ 5000 w 10000"/>
              <a:gd name="connsiteY209" fmla="*/ 7887 h 10741"/>
              <a:gd name="connsiteX210" fmla="*/ 5000 w 10000"/>
              <a:gd name="connsiteY210" fmla="*/ 7634 h 10741"/>
              <a:gd name="connsiteX211" fmla="*/ 5000 w 10000"/>
              <a:gd name="connsiteY211" fmla="*/ 7384 h 10741"/>
              <a:gd name="connsiteX212" fmla="*/ 4979 w 10000"/>
              <a:gd name="connsiteY212" fmla="*/ 7133 h 10741"/>
              <a:gd name="connsiteX213" fmla="*/ 4950 w 10000"/>
              <a:gd name="connsiteY213" fmla="*/ 6892 h 10741"/>
              <a:gd name="connsiteX214" fmla="*/ 4913 w 10000"/>
              <a:gd name="connsiteY214" fmla="*/ 6657 h 10741"/>
              <a:gd name="connsiteX215" fmla="*/ 4858 w 10000"/>
              <a:gd name="connsiteY215" fmla="*/ 6430 h 10741"/>
              <a:gd name="connsiteX216" fmla="*/ 4783 w 10000"/>
              <a:gd name="connsiteY216" fmla="*/ 6219 h 10741"/>
              <a:gd name="connsiteX217" fmla="*/ 4700 w 10000"/>
              <a:gd name="connsiteY217" fmla="*/ 6019 h 10741"/>
              <a:gd name="connsiteX218" fmla="*/ 4600 w 10000"/>
              <a:gd name="connsiteY218" fmla="*/ 5840 h 10741"/>
              <a:gd name="connsiteX219" fmla="*/ 4488 w 10000"/>
              <a:gd name="connsiteY219" fmla="*/ 5682 h 10741"/>
              <a:gd name="connsiteX220" fmla="*/ 4358 w 10000"/>
              <a:gd name="connsiteY220" fmla="*/ 5542 h 10741"/>
              <a:gd name="connsiteX221" fmla="*/ 4213 w 10000"/>
              <a:gd name="connsiteY221" fmla="*/ 5429 h 10741"/>
              <a:gd name="connsiteX222" fmla="*/ 4046 w 10000"/>
              <a:gd name="connsiteY222" fmla="*/ 5343 h 10741"/>
              <a:gd name="connsiteX223" fmla="*/ 3904 w 10000"/>
              <a:gd name="connsiteY223" fmla="*/ 5292 h 10741"/>
              <a:gd name="connsiteX224" fmla="*/ 3746 w 10000"/>
              <a:gd name="connsiteY224" fmla="*/ 5271 h 10741"/>
              <a:gd name="connsiteX225" fmla="*/ 3583 w 10000"/>
              <a:gd name="connsiteY225" fmla="*/ 5271 h 10741"/>
              <a:gd name="connsiteX226" fmla="*/ 3413 w 10000"/>
              <a:gd name="connsiteY226" fmla="*/ 5286 h 10741"/>
              <a:gd name="connsiteX227" fmla="*/ 3246 w 10000"/>
              <a:gd name="connsiteY227" fmla="*/ 5310 h 10741"/>
              <a:gd name="connsiteX228" fmla="*/ 3079 w 10000"/>
              <a:gd name="connsiteY228" fmla="*/ 5343 h 10741"/>
              <a:gd name="connsiteX229" fmla="*/ 2913 w 10000"/>
              <a:gd name="connsiteY229" fmla="*/ 5369 h 10741"/>
              <a:gd name="connsiteX230" fmla="*/ 2750 w 10000"/>
              <a:gd name="connsiteY230" fmla="*/ 5396 h 10741"/>
              <a:gd name="connsiteX231" fmla="*/ 2600 w 10000"/>
              <a:gd name="connsiteY231" fmla="*/ 5411 h 10741"/>
              <a:gd name="connsiteX232" fmla="*/ 2258 w 10000"/>
              <a:gd name="connsiteY232" fmla="*/ 5423 h 10741"/>
              <a:gd name="connsiteX233" fmla="*/ 1925 w 10000"/>
              <a:gd name="connsiteY233" fmla="*/ 5411 h 10741"/>
              <a:gd name="connsiteX234" fmla="*/ 1617 w 10000"/>
              <a:gd name="connsiteY234" fmla="*/ 5384 h 10741"/>
              <a:gd name="connsiteX235" fmla="*/ 1321 w 10000"/>
              <a:gd name="connsiteY235" fmla="*/ 5346 h 10741"/>
              <a:gd name="connsiteX236" fmla="*/ 1033 w 10000"/>
              <a:gd name="connsiteY236" fmla="*/ 5298 h 10741"/>
              <a:gd name="connsiteX237" fmla="*/ 758 w 10000"/>
              <a:gd name="connsiteY237" fmla="*/ 5250 h 10741"/>
              <a:gd name="connsiteX238" fmla="*/ 500 w 10000"/>
              <a:gd name="connsiteY238" fmla="*/ 5197 h 10741"/>
              <a:gd name="connsiteX239" fmla="*/ 517 w 10000"/>
              <a:gd name="connsiteY239" fmla="*/ 5137 h 10741"/>
              <a:gd name="connsiteX240" fmla="*/ 871 w 10000"/>
              <a:gd name="connsiteY240" fmla="*/ 5173 h 10741"/>
              <a:gd name="connsiteX241" fmla="*/ 1221 w 10000"/>
              <a:gd name="connsiteY241" fmla="*/ 5197 h 10741"/>
              <a:gd name="connsiteX242" fmla="*/ 1563 w 10000"/>
              <a:gd name="connsiteY242" fmla="*/ 5206 h 10741"/>
              <a:gd name="connsiteX243" fmla="*/ 1896 w 10000"/>
              <a:gd name="connsiteY243" fmla="*/ 5197 h 10741"/>
              <a:gd name="connsiteX244" fmla="*/ 2221 w 10000"/>
              <a:gd name="connsiteY244" fmla="*/ 5164 h 10741"/>
              <a:gd name="connsiteX245" fmla="*/ 2538 w 10000"/>
              <a:gd name="connsiteY245" fmla="*/ 5113 h 10741"/>
              <a:gd name="connsiteX246" fmla="*/ 2842 w 10000"/>
              <a:gd name="connsiteY246" fmla="*/ 5045 h 10741"/>
              <a:gd name="connsiteX247" fmla="*/ 3129 w 10000"/>
              <a:gd name="connsiteY247" fmla="*/ 4946 h 10741"/>
              <a:gd name="connsiteX248" fmla="*/ 3500 w 10000"/>
              <a:gd name="connsiteY248" fmla="*/ 4815 h 10741"/>
              <a:gd name="connsiteX249" fmla="*/ 2821 w 10000"/>
              <a:gd name="connsiteY249" fmla="*/ 4389 h 10741"/>
              <a:gd name="connsiteX250" fmla="*/ 2213 w 10000"/>
              <a:gd name="connsiteY250" fmla="*/ 3912 h 10741"/>
              <a:gd name="connsiteX251" fmla="*/ 1879 w 10000"/>
              <a:gd name="connsiteY251" fmla="*/ 3939 h 10741"/>
              <a:gd name="connsiteX252" fmla="*/ 1554 w 10000"/>
              <a:gd name="connsiteY252" fmla="*/ 3939 h 10741"/>
              <a:gd name="connsiteX253" fmla="*/ 1258 w 10000"/>
              <a:gd name="connsiteY253" fmla="*/ 3912 h 10741"/>
              <a:gd name="connsiteX254" fmla="*/ 979 w 10000"/>
              <a:gd name="connsiteY254" fmla="*/ 3856 h 10741"/>
              <a:gd name="connsiteX255" fmla="*/ 721 w 10000"/>
              <a:gd name="connsiteY255" fmla="*/ 3775 h 10741"/>
              <a:gd name="connsiteX256" fmla="*/ 496 w 10000"/>
              <a:gd name="connsiteY256" fmla="*/ 3674 h 10741"/>
              <a:gd name="connsiteX257" fmla="*/ 296 w 10000"/>
              <a:gd name="connsiteY257" fmla="*/ 3549 h 10741"/>
              <a:gd name="connsiteX258" fmla="*/ 129 w 10000"/>
              <a:gd name="connsiteY258" fmla="*/ 3403 h 10741"/>
              <a:gd name="connsiteX259" fmla="*/ 0 w 10000"/>
              <a:gd name="connsiteY259" fmla="*/ 3245 h 10741"/>
              <a:gd name="connsiteX260" fmla="*/ 17 w 10000"/>
              <a:gd name="connsiteY260" fmla="*/ 3218 h 10741"/>
              <a:gd name="connsiteX261" fmla="*/ 71 w 10000"/>
              <a:gd name="connsiteY261" fmla="*/ 3245 h 10741"/>
              <a:gd name="connsiteX262" fmla="*/ 138 w 10000"/>
              <a:gd name="connsiteY262" fmla="*/ 3349 h 10741"/>
              <a:gd name="connsiteX263" fmla="*/ 246 w 10000"/>
              <a:gd name="connsiteY263" fmla="*/ 3439 h 10741"/>
              <a:gd name="connsiteX264" fmla="*/ 379 w 10000"/>
              <a:gd name="connsiteY264" fmla="*/ 3528 h 10741"/>
              <a:gd name="connsiteX265" fmla="*/ 538 w 10000"/>
              <a:gd name="connsiteY265" fmla="*/ 3597 h 10741"/>
              <a:gd name="connsiteX266" fmla="*/ 721 w 10000"/>
              <a:gd name="connsiteY266" fmla="*/ 3656 h 10741"/>
              <a:gd name="connsiteX267" fmla="*/ 913 w 10000"/>
              <a:gd name="connsiteY267" fmla="*/ 3701 h 10741"/>
              <a:gd name="connsiteX268" fmla="*/ 1117 w 10000"/>
              <a:gd name="connsiteY268" fmla="*/ 3728 h 10741"/>
              <a:gd name="connsiteX269" fmla="*/ 1329 w 10000"/>
              <a:gd name="connsiteY269" fmla="*/ 3737 h 10741"/>
              <a:gd name="connsiteX270" fmla="*/ 1533 w 10000"/>
              <a:gd name="connsiteY270" fmla="*/ 3734 h 10741"/>
              <a:gd name="connsiteX271" fmla="*/ 1646 w 10000"/>
              <a:gd name="connsiteY271" fmla="*/ 3722 h 10741"/>
              <a:gd name="connsiteX272" fmla="*/ 1746 w 10000"/>
              <a:gd name="connsiteY272" fmla="*/ 3722 h 10741"/>
              <a:gd name="connsiteX273" fmla="*/ 1833 w 10000"/>
              <a:gd name="connsiteY273" fmla="*/ 3710 h 10741"/>
              <a:gd name="connsiteX274" fmla="*/ 1917 w 10000"/>
              <a:gd name="connsiteY274" fmla="*/ 3695 h 10741"/>
              <a:gd name="connsiteX275" fmla="*/ 1988 w 10000"/>
              <a:gd name="connsiteY275" fmla="*/ 3662 h 10741"/>
              <a:gd name="connsiteX276" fmla="*/ 1788 w 10000"/>
              <a:gd name="connsiteY276" fmla="*/ 3391 h 10741"/>
              <a:gd name="connsiteX277" fmla="*/ 1617 w 10000"/>
              <a:gd name="connsiteY277" fmla="*/ 3126 h 10741"/>
              <a:gd name="connsiteX278" fmla="*/ 1454 w 10000"/>
              <a:gd name="connsiteY278" fmla="*/ 2849 h 10741"/>
              <a:gd name="connsiteX279" fmla="*/ 1313 w 10000"/>
              <a:gd name="connsiteY279" fmla="*/ 2563 h 10741"/>
              <a:gd name="connsiteX280" fmla="*/ 1175 w 10000"/>
              <a:gd name="connsiteY280" fmla="*/ 2253 h 10741"/>
              <a:gd name="connsiteX281" fmla="*/ 1046 w 10000"/>
              <a:gd name="connsiteY281" fmla="*/ 1919 h 10741"/>
              <a:gd name="connsiteX282" fmla="*/ 1033 w 10000"/>
              <a:gd name="connsiteY282" fmla="*/ 1859 h 10741"/>
              <a:gd name="connsiteX283" fmla="*/ 1000 w 10000"/>
              <a:gd name="connsiteY283" fmla="*/ 1776 h 10741"/>
              <a:gd name="connsiteX284" fmla="*/ 979 w 10000"/>
              <a:gd name="connsiteY284" fmla="*/ 1684 h 10741"/>
              <a:gd name="connsiteX285" fmla="*/ 950 w 10000"/>
              <a:gd name="connsiteY285" fmla="*/ 1591 h 10741"/>
              <a:gd name="connsiteX286" fmla="*/ 925 w 10000"/>
              <a:gd name="connsiteY286" fmla="*/ 1490 h 10741"/>
              <a:gd name="connsiteX287" fmla="*/ 917 w 10000"/>
              <a:gd name="connsiteY287" fmla="*/ 1397 h 10741"/>
              <a:gd name="connsiteX288" fmla="*/ 917 w 10000"/>
              <a:gd name="connsiteY288" fmla="*/ 1311 h 10741"/>
              <a:gd name="connsiteX289" fmla="*/ 933 w 10000"/>
              <a:gd name="connsiteY289" fmla="*/ 1234 h 10741"/>
              <a:gd name="connsiteX290" fmla="*/ 963 w 10000"/>
              <a:gd name="connsiteY290" fmla="*/ 1180 h 10741"/>
              <a:gd name="connsiteX291" fmla="*/ 1000 w 10000"/>
              <a:gd name="connsiteY291" fmla="*/ 1192 h 10741"/>
              <a:gd name="connsiteX292" fmla="*/ 1033 w 10000"/>
              <a:gd name="connsiteY292" fmla="*/ 1496 h 10741"/>
              <a:gd name="connsiteX293" fmla="*/ 1108 w 10000"/>
              <a:gd name="connsiteY293" fmla="*/ 1800 h 10741"/>
              <a:gd name="connsiteX294" fmla="*/ 1221 w 10000"/>
              <a:gd name="connsiteY294" fmla="*/ 2098 h 10741"/>
              <a:gd name="connsiteX295" fmla="*/ 1358 w 10000"/>
              <a:gd name="connsiteY295" fmla="*/ 2372 h 10741"/>
              <a:gd name="connsiteX296" fmla="*/ 1508 w 10000"/>
              <a:gd name="connsiteY296" fmla="*/ 2628 h 10741"/>
              <a:gd name="connsiteX297" fmla="*/ 1646 w 10000"/>
              <a:gd name="connsiteY297" fmla="*/ 2795 h 10741"/>
              <a:gd name="connsiteX298" fmla="*/ 1629 w 10000"/>
              <a:gd name="connsiteY298" fmla="*/ 2801 h 10741"/>
              <a:gd name="connsiteX299" fmla="*/ 1629 w 10000"/>
              <a:gd name="connsiteY299" fmla="*/ 2807 h 10741"/>
              <a:gd name="connsiteX300" fmla="*/ 1638 w 10000"/>
              <a:gd name="connsiteY300" fmla="*/ 2813 h 10741"/>
              <a:gd name="connsiteX301" fmla="*/ 1646 w 10000"/>
              <a:gd name="connsiteY301" fmla="*/ 2816 h 10741"/>
              <a:gd name="connsiteX302" fmla="*/ 1663 w 10000"/>
              <a:gd name="connsiteY302" fmla="*/ 2822 h 10741"/>
              <a:gd name="connsiteX303" fmla="*/ 1667 w 10000"/>
              <a:gd name="connsiteY303" fmla="*/ 2834 h 10741"/>
              <a:gd name="connsiteX304" fmla="*/ 1675 w 10000"/>
              <a:gd name="connsiteY304" fmla="*/ 2840 h 10741"/>
              <a:gd name="connsiteX305" fmla="*/ 1683 w 10000"/>
              <a:gd name="connsiteY305" fmla="*/ 2849 h 10741"/>
              <a:gd name="connsiteX306" fmla="*/ 1683 w 10000"/>
              <a:gd name="connsiteY306" fmla="*/ 2843 h 10741"/>
              <a:gd name="connsiteX307" fmla="*/ 1675 w 10000"/>
              <a:gd name="connsiteY307" fmla="*/ 2840 h 10741"/>
              <a:gd name="connsiteX308" fmla="*/ 1675 w 10000"/>
              <a:gd name="connsiteY308" fmla="*/ 2840 h 10741"/>
              <a:gd name="connsiteX309" fmla="*/ 1646 w 10000"/>
              <a:gd name="connsiteY309" fmla="*/ 2795 h 10741"/>
              <a:gd name="connsiteX310" fmla="*/ 1746 w 10000"/>
              <a:gd name="connsiteY310" fmla="*/ 2741 h 10741"/>
              <a:gd name="connsiteX311" fmla="*/ 1842 w 10000"/>
              <a:gd name="connsiteY311" fmla="*/ 2649 h 10741"/>
              <a:gd name="connsiteX312" fmla="*/ 1933 w 10000"/>
              <a:gd name="connsiteY312" fmla="*/ 2542 h 10741"/>
              <a:gd name="connsiteX313" fmla="*/ 2017 w 10000"/>
              <a:gd name="connsiteY313" fmla="*/ 2411 h 10741"/>
              <a:gd name="connsiteX314" fmla="*/ 2092 w 10000"/>
              <a:gd name="connsiteY314" fmla="*/ 2265 h 10741"/>
              <a:gd name="connsiteX315" fmla="*/ 2163 w 10000"/>
              <a:gd name="connsiteY315" fmla="*/ 2113 h 10741"/>
              <a:gd name="connsiteX316" fmla="*/ 2221 w 10000"/>
              <a:gd name="connsiteY316" fmla="*/ 1955 h 10741"/>
              <a:gd name="connsiteX317" fmla="*/ 2275 w 10000"/>
              <a:gd name="connsiteY317" fmla="*/ 1803 h 10741"/>
              <a:gd name="connsiteX318" fmla="*/ 2321 w 10000"/>
              <a:gd name="connsiteY318" fmla="*/ 1657 h 10741"/>
              <a:gd name="connsiteX319" fmla="*/ 2329 w 10000"/>
              <a:gd name="connsiteY319" fmla="*/ 1853 h 10741"/>
              <a:gd name="connsiteX320" fmla="*/ 2321 w 10000"/>
              <a:gd name="connsiteY320" fmla="*/ 2032 h 10741"/>
              <a:gd name="connsiteX321" fmla="*/ 2283 w 10000"/>
              <a:gd name="connsiteY321" fmla="*/ 2199 h 10741"/>
              <a:gd name="connsiteX322" fmla="*/ 2229 w 10000"/>
              <a:gd name="connsiteY322" fmla="*/ 2366 h 10741"/>
              <a:gd name="connsiteX323" fmla="*/ 2154 w 10000"/>
              <a:gd name="connsiteY323" fmla="*/ 2524 h 10741"/>
              <a:gd name="connsiteX324" fmla="*/ 2046 w 10000"/>
              <a:gd name="connsiteY324" fmla="*/ 2682 h 10741"/>
              <a:gd name="connsiteX325" fmla="*/ 1796 w 10000"/>
              <a:gd name="connsiteY325" fmla="*/ 3027 h 10741"/>
              <a:gd name="connsiteX326" fmla="*/ 2054 w 10000"/>
              <a:gd name="connsiteY326" fmla="*/ 3305 h 10741"/>
              <a:gd name="connsiteX327" fmla="*/ 2333 w 10000"/>
              <a:gd name="connsiteY327" fmla="*/ 3564 h 10741"/>
              <a:gd name="connsiteX328" fmla="*/ 2638 w 10000"/>
              <a:gd name="connsiteY328" fmla="*/ 3808 h 10741"/>
              <a:gd name="connsiteX329" fmla="*/ 2963 w 10000"/>
              <a:gd name="connsiteY329" fmla="*/ 4032 h 10741"/>
              <a:gd name="connsiteX330" fmla="*/ 4129 w 10000"/>
              <a:gd name="connsiteY330" fmla="*/ 4610 h 10741"/>
              <a:gd name="connsiteX331" fmla="*/ 4167 w 10000"/>
              <a:gd name="connsiteY331" fmla="*/ 4589 h 10741"/>
              <a:gd name="connsiteX332" fmla="*/ 4071 w 10000"/>
              <a:gd name="connsiteY332" fmla="*/ 4333 h 10741"/>
              <a:gd name="connsiteX333" fmla="*/ 3996 w 10000"/>
              <a:gd name="connsiteY333" fmla="*/ 4058 h 10741"/>
              <a:gd name="connsiteX334" fmla="*/ 3933 w 10000"/>
              <a:gd name="connsiteY334" fmla="*/ 3760 h 10741"/>
              <a:gd name="connsiteX335" fmla="*/ 3904 w 10000"/>
              <a:gd name="connsiteY335" fmla="*/ 3456 h 10741"/>
              <a:gd name="connsiteX336" fmla="*/ 3879 w 10000"/>
              <a:gd name="connsiteY336" fmla="*/ 3138 h 10741"/>
              <a:gd name="connsiteX337" fmla="*/ 3879 w 10000"/>
              <a:gd name="connsiteY337" fmla="*/ 2813 h 10741"/>
              <a:gd name="connsiteX338" fmla="*/ 3896 w 10000"/>
              <a:gd name="connsiteY338" fmla="*/ 2485 h 10741"/>
              <a:gd name="connsiteX339" fmla="*/ 3933 w 10000"/>
              <a:gd name="connsiteY339" fmla="*/ 2160 h 10741"/>
              <a:gd name="connsiteX340" fmla="*/ 3988 w 10000"/>
              <a:gd name="connsiteY340" fmla="*/ 1836 h 10741"/>
              <a:gd name="connsiteX341" fmla="*/ 4046 w 10000"/>
              <a:gd name="connsiteY341" fmla="*/ 1523 h 10741"/>
              <a:gd name="connsiteX342" fmla="*/ 4129 w 10000"/>
              <a:gd name="connsiteY342" fmla="*/ 1219 h 10741"/>
              <a:gd name="connsiteX343" fmla="*/ 4229 w 10000"/>
              <a:gd name="connsiteY343" fmla="*/ 933 h 10741"/>
              <a:gd name="connsiteX344" fmla="*/ 4333 w 10000"/>
              <a:gd name="connsiteY344" fmla="*/ 662 h 10741"/>
              <a:gd name="connsiteX345" fmla="*/ 4454 w 10000"/>
              <a:gd name="connsiteY345" fmla="*/ 417 h 10741"/>
              <a:gd name="connsiteX346" fmla="*/ 4583 w 10000"/>
              <a:gd name="connsiteY346" fmla="*/ 194 h 10741"/>
              <a:gd name="connsiteX347" fmla="*/ 4738 w 10000"/>
              <a:gd name="connsiteY347" fmla="*/ 0 h 10741"/>
              <a:gd name="connsiteX0" fmla="*/ 4738 w 10000"/>
              <a:gd name="connsiteY0" fmla="*/ 0 h 10686"/>
              <a:gd name="connsiteX1" fmla="*/ 4721 w 10000"/>
              <a:gd name="connsiteY1" fmla="*/ 48 h 10686"/>
              <a:gd name="connsiteX2" fmla="*/ 4713 w 10000"/>
              <a:gd name="connsiteY2" fmla="*/ 80 h 10686"/>
              <a:gd name="connsiteX3" fmla="*/ 4704 w 10000"/>
              <a:gd name="connsiteY3" fmla="*/ 101 h 10686"/>
              <a:gd name="connsiteX4" fmla="*/ 4704 w 10000"/>
              <a:gd name="connsiteY4" fmla="*/ 113 h 10686"/>
              <a:gd name="connsiteX5" fmla="*/ 4713 w 10000"/>
              <a:gd name="connsiteY5" fmla="*/ 119 h 10686"/>
              <a:gd name="connsiteX6" fmla="*/ 4713 w 10000"/>
              <a:gd name="connsiteY6" fmla="*/ 125 h 10686"/>
              <a:gd name="connsiteX7" fmla="*/ 4721 w 10000"/>
              <a:gd name="connsiteY7" fmla="*/ 125 h 10686"/>
              <a:gd name="connsiteX8" fmla="*/ 4721 w 10000"/>
              <a:gd name="connsiteY8" fmla="*/ 125 h 10686"/>
              <a:gd name="connsiteX9" fmla="*/ 4721 w 10000"/>
              <a:gd name="connsiteY9" fmla="*/ 134 h 10686"/>
              <a:gd name="connsiteX10" fmla="*/ 4713 w 10000"/>
              <a:gd name="connsiteY10" fmla="*/ 152 h 10686"/>
              <a:gd name="connsiteX11" fmla="*/ 4704 w 10000"/>
              <a:gd name="connsiteY11" fmla="*/ 179 h 10686"/>
              <a:gd name="connsiteX12" fmla="*/ 4692 w 10000"/>
              <a:gd name="connsiteY12" fmla="*/ 221 h 10686"/>
              <a:gd name="connsiteX13" fmla="*/ 4667 w 10000"/>
              <a:gd name="connsiteY13" fmla="*/ 280 h 10686"/>
              <a:gd name="connsiteX14" fmla="*/ 4629 w 10000"/>
              <a:gd name="connsiteY14" fmla="*/ 364 h 10686"/>
              <a:gd name="connsiteX15" fmla="*/ 4592 w 10000"/>
              <a:gd name="connsiteY15" fmla="*/ 465 h 10686"/>
              <a:gd name="connsiteX16" fmla="*/ 4533 w 10000"/>
              <a:gd name="connsiteY16" fmla="*/ 596 h 10686"/>
              <a:gd name="connsiteX17" fmla="*/ 4463 w 10000"/>
              <a:gd name="connsiteY17" fmla="*/ 754 h 10686"/>
              <a:gd name="connsiteX18" fmla="*/ 4379 w 10000"/>
              <a:gd name="connsiteY18" fmla="*/ 1001 h 10686"/>
              <a:gd name="connsiteX19" fmla="*/ 4321 w 10000"/>
              <a:gd name="connsiteY19" fmla="*/ 1266 h 10686"/>
              <a:gd name="connsiteX20" fmla="*/ 4275 w 10000"/>
              <a:gd name="connsiteY20" fmla="*/ 1538 h 10686"/>
              <a:gd name="connsiteX21" fmla="*/ 4213 w 10000"/>
              <a:gd name="connsiteY21" fmla="*/ 1827 h 10686"/>
              <a:gd name="connsiteX22" fmla="*/ 4204 w 10000"/>
              <a:gd name="connsiteY22" fmla="*/ 1889 h 10686"/>
              <a:gd name="connsiteX23" fmla="*/ 4192 w 10000"/>
              <a:gd name="connsiteY23" fmla="*/ 1982 h 10686"/>
              <a:gd name="connsiteX24" fmla="*/ 4183 w 10000"/>
              <a:gd name="connsiteY24" fmla="*/ 2080 h 10686"/>
              <a:gd name="connsiteX25" fmla="*/ 4175 w 10000"/>
              <a:gd name="connsiteY25" fmla="*/ 2187 h 10686"/>
              <a:gd name="connsiteX26" fmla="*/ 4175 w 10000"/>
              <a:gd name="connsiteY26" fmla="*/ 2297 h 10686"/>
              <a:gd name="connsiteX27" fmla="*/ 4192 w 10000"/>
              <a:gd name="connsiteY27" fmla="*/ 2396 h 10686"/>
              <a:gd name="connsiteX28" fmla="*/ 4213 w 10000"/>
              <a:gd name="connsiteY28" fmla="*/ 2482 h 10686"/>
              <a:gd name="connsiteX29" fmla="*/ 4250 w 10000"/>
              <a:gd name="connsiteY29" fmla="*/ 2542 h 10686"/>
              <a:gd name="connsiteX30" fmla="*/ 4450 w 10000"/>
              <a:gd name="connsiteY30" fmla="*/ 2530 h 10686"/>
              <a:gd name="connsiteX31" fmla="*/ 4646 w 10000"/>
              <a:gd name="connsiteY31" fmla="*/ 2482 h 10686"/>
              <a:gd name="connsiteX32" fmla="*/ 4833 w 10000"/>
              <a:gd name="connsiteY32" fmla="*/ 2405 h 10686"/>
              <a:gd name="connsiteX33" fmla="*/ 5025 w 10000"/>
              <a:gd name="connsiteY33" fmla="*/ 2297 h 10686"/>
              <a:gd name="connsiteX34" fmla="*/ 5200 w 10000"/>
              <a:gd name="connsiteY34" fmla="*/ 2172 h 10686"/>
              <a:gd name="connsiteX35" fmla="*/ 5371 w 10000"/>
              <a:gd name="connsiteY35" fmla="*/ 2020 h 10686"/>
              <a:gd name="connsiteX36" fmla="*/ 5533 w 10000"/>
              <a:gd name="connsiteY36" fmla="*/ 1859 h 10686"/>
              <a:gd name="connsiteX37" fmla="*/ 5683 w 10000"/>
              <a:gd name="connsiteY37" fmla="*/ 1690 h 10686"/>
              <a:gd name="connsiteX38" fmla="*/ 5829 w 10000"/>
              <a:gd name="connsiteY38" fmla="*/ 1511 h 10686"/>
              <a:gd name="connsiteX39" fmla="*/ 5954 w 10000"/>
              <a:gd name="connsiteY39" fmla="*/ 1326 h 10686"/>
              <a:gd name="connsiteX40" fmla="*/ 6071 w 10000"/>
              <a:gd name="connsiteY40" fmla="*/ 1147 h 10686"/>
              <a:gd name="connsiteX41" fmla="*/ 6167 w 10000"/>
              <a:gd name="connsiteY41" fmla="*/ 974 h 10686"/>
              <a:gd name="connsiteX42" fmla="*/ 6213 w 10000"/>
              <a:gd name="connsiteY42" fmla="*/ 974 h 10686"/>
              <a:gd name="connsiteX43" fmla="*/ 6213 w 10000"/>
              <a:gd name="connsiteY43" fmla="*/ 992 h 10686"/>
              <a:gd name="connsiteX44" fmla="*/ 6138 w 10000"/>
              <a:gd name="connsiteY44" fmla="*/ 1165 h 10686"/>
              <a:gd name="connsiteX45" fmla="*/ 6054 w 10000"/>
              <a:gd name="connsiteY45" fmla="*/ 1344 h 10686"/>
              <a:gd name="connsiteX46" fmla="*/ 5963 w 10000"/>
              <a:gd name="connsiteY46" fmla="*/ 1517 h 10686"/>
              <a:gd name="connsiteX47" fmla="*/ 5871 w 10000"/>
              <a:gd name="connsiteY47" fmla="*/ 1684 h 10686"/>
              <a:gd name="connsiteX48" fmla="*/ 5775 w 10000"/>
              <a:gd name="connsiteY48" fmla="*/ 1847 h 10686"/>
              <a:gd name="connsiteX49" fmla="*/ 5667 w 10000"/>
              <a:gd name="connsiteY49" fmla="*/ 1999 h 10686"/>
              <a:gd name="connsiteX50" fmla="*/ 5554 w 10000"/>
              <a:gd name="connsiteY50" fmla="*/ 2145 h 10686"/>
              <a:gd name="connsiteX51" fmla="*/ 5417 w 10000"/>
              <a:gd name="connsiteY51" fmla="*/ 2279 h 10686"/>
              <a:gd name="connsiteX52" fmla="*/ 5275 w 10000"/>
              <a:gd name="connsiteY52" fmla="*/ 2411 h 10686"/>
              <a:gd name="connsiteX53" fmla="*/ 5108 w 10000"/>
              <a:gd name="connsiteY53" fmla="*/ 2518 h 10686"/>
              <a:gd name="connsiteX54" fmla="*/ 4917 w 10000"/>
              <a:gd name="connsiteY54" fmla="*/ 2616 h 10686"/>
              <a:gd name="connsiteX55" fmla="*/ 4704 w 10000"/>
              <a:gd name="connsiteY55" fmla="*/ 2703 h 10686"/>
              <a:gd name="connsiteX56" fmla="*/ 4479 w 10000"/>
              <a:gd name="connsiteY56" fmla="*/ 2768 h 10686"/>
              <a:gd name="connsiteX57" fmla="*/ 4213 w 10000"/>
              <a:gd name="connsiteY57" fmla="*/ 2813 h 10686"/>
              <a:gd name="connsiteX58" fmla="*/ 4221 w 10000"/>
              <a:gd name="connsiteY58" fmla="*/ 3126 h 10686"/>
              <a:gd name="connsiteX59" fmla="*/ 4258 w 10000"/>
              <a:gd name="connsiteY59" fmla="*/ 3424 h 10686"/>
              <a:gd name="connsiteX60" fmla="*/ 4321 w 10000"/>
              <a:gd name="connsiteY60" fmla="*/ 3707 h 10686"/>
              <a:gd name="connsiteX61" fmla="*/ 4404 w 10000"/>
              <a:gd name="connsiteY61" fmla="*/ 3975 h 10686"/>
              <a:gd name="connsiteX62" fmla="*/ 4508 w 10000"/>
              <a:gd name="connsiteY62" fmla="*/ 4231 h 10686"/>
              <a:gd name="connsiteX63" fmla="*/ 4621 w 10000"/>
              <a:gd name="connsiteY63" fmla="*/ 4476 h 10686"/>
              <a:gd name="connsiteX64" fmla="*/ 4750 w 10000"/>
              <a:gd name="connsiteY64" fmla="*/ 4708 h 10686"/>
              <a:gd name="connsiteX65" fmla="*/ 4879 w 10000"/>
              <a:gd name="connsiteY65" fmla="*/ 4934 h 10686"/>
              <a:gd name="connsiteX66" fmla="*/ 4917 w 10000"/>
              <a:gd name="connsiteY66" fmla="*/ 4988 h 10686"/>
              <a:gd name="connsiteX67" fmla="*/ 4950 w 10000"/>
              <a:gd name="connsiteY67" fmla="*/ 5054 h 10686"/>
              <a:gd name="connsiteX68" fmla="*/ 4996 w 10000"/>
              <a:gd name="connsiteY68" fmla="*/ 5125 h 10686"/>
              <a:gd name="connsiteX69" fmla="*/ 5038 w 10000"/>
              <a:gd name="connsiteY69" fmla="*/ 5200 h 10686"/>
              <a:gd name="connsiteX70" fmla="*/ 5092 w 10000"/>
              <a:gd name="connsiteY70" fmla="*/ 5271 h 10686"/>
              <a:gd name="connsiteX71" fmla="*/ 5154 w 10000"/>
              <a:gd name="connsiteY71" fmla="*/ 5331 h 10686"/>
              <a:gd name="connsiteX72" fmla="*/ 5229 w 10000"/>
              <a:gd name="connsiteY72" fmla="*/ 5384 h 10686"/>
              <a:gd name="connsiteX73" fmla="*/ 5313 w 10000"/>
              <a:gd name="connsiteY73" fmla="*/ 5423 h 10686"/>
              <a:gd name="connsiteX74" fmla="*/ 5413 w 10000"/>
              <a:gd name="connsiteY74" fmla="*/ 5438 h 10686"/>
              <a:gd name="connsiteX75" fmla="*/ 5517 w 10000"/>
              <a:gd name="connsiteY75" fmla="*/ 5435 h 10686"/>
              <a:gd name="connsiteX76" fmla="*/ 5704 w 10000"/>
              <a:gd name="connsiteY76" fmla="*/ 5390 h 10686"/>
              <a:gd name="connsiteX77" fmla="*/ 5871 w 10000"/>
              <a:gd name="connsiteY77" fmla="*/ 5316 h 10686"/>
              <a:gd name="connsiteX78" fmla="*/ 6033 w 10000"/>
              <a:gd name="connsiteY78" fmla="*/ 5223 h 10686"/>
              <a:gd name="connsiteX79" fmla="*/ 6167 w 10000"/>
              <a:gd name="connsiteY79" fmla="*/ 5113 h 10686"/>
              <a:gd name="connsiteX80" fmla="*/ 6296 w 10000"/>
              <a:gd name="connsiteY80" fmla="*/ 4994 h 10686"/>
              <a:gd name="connsiteX81" fmla="*/ 6417 w 10000"/>
              <a:gd name="connsiteY81" fmla="*/ 4869 h 10686"/>
              <a:gd name="connsiteX82" fmla="*/ 6525 w 10000"/>
              <a:gd name="connsiteY82" fmla="*/ 4750 h 10686"/>
              <a:gd name="connsiteX83" fmla="*/ 6617 w 10000"/>
              <a:gd name="connsiteY83" fmla="*/ 4636 h 10686"/>
              <a:gd name="connsiteX84" fmla="*/ 6821 w 10000"/>
              <a:gd name="connsiteY84" fmla="*/ 4377 h 10686"/>
              <a:gd name="connsiteX85" fmla="*/ 7017 w 10000"/>
              <a:gd name="connsiteY85" fmla="*/ 4085 h 10686"/>
              <a:gd name="connsiteX86" fmla="*/ 7213 w 10000"/>
              <a:gd name="connsiteY86" fmla="*/ 3766 h 10686"/>
              <a:gd name="connsiteX87" fmla="*/ 7396 w 10000"/>
              <a:gd name="connsiteY87" fmla="*/ 3418 h 10686"/>
              <a:gd name="connsiteX88" fmla="*/ 7563 w 10000"/>
              <a:gd name="connsiteY88" fmla="*/ 3051 h 10686"/>
              <a:gd name="connsiteX89" fmla="*/ 7713 w 10000"/>
              <a:gd name="connsiteY89" fmla="*/ 2661 h 10686"/>
              <a:gd name="connsiteX90" fmla="*/ 7850 w 10000"/>
              <a:gd name="connsiteY90" fmla="*/ 2253 h 10686"/>
              <a:gd name="connsiteX91" fmla="*/ 7950 w 10000"/>
              <a:gd name="connsiteY91" fmla="*/ 1830 h 10686"/>
              <a:gd name="connsiteX92" fmla="*/ 8025 w 10000"/>
              <a:gd name="connsiteY92" fmla="*/ 1397 h 10686"/>
              <a:gd name="connsiteX93" fmla="*/ 8071 w 10000"/>
              <a:gd name="connsiteY93" fmla="*/ 954 h 10686"/>
              <a:gd name="connsiteX94" fmla="*/ 8108 w 10000"/>
              <a:gd name="connsiteY94" fmla="*/ 974 h 10686"/>
              <a:gd name="connsiteX95" fmla="*/ 8138 w 10000"/>
              <a:gd name="connsiteY95" fmla="*/ 1025 h 10686"/>
              <a:gd name="connsiteX96" fmla="*/ 8163 w 10000"/>
              <a:gd name="connsiteY96" fmla="*/ 1100 h 10686"/>
              <a:gd name="connsiteX97" fmla="*/ 8175 w 10000"/>
              <a:gd name="connsiteY97" fmla="*/ 1198 h 10686"/>
              <a:gd name="connsiteX98" fmla="*/ 8183 w 10000"/>
              <a:gd name="connsiteY98" fmla="*/ 1311 h 10686"/>
              <a:gd name="connsiteX99" fmla="*/ 8183 w 10000"/>
              <a:gd name="connsiteY99" fmla="*/ 1442 h 10686"/>
              <a:gd name="connsiteX100" fmla="*/ 8183 w 10000"/>
              <a:gd name="connsiteY100" fmla="*/ 1582 h 10686"/>
              <a:gd name="connsiteX101" fmla="*/ 8175 w 10000"/>
              <a:gd name="connsiteY101" fmla="*/ 1734 h 10686"/>
              <a:gd name="connsiteX102" fmla="*/ 8163 w 10000"/>
              <a:gd name="connsiteY102" fmla="*/ 1889 h 10686"/>
              <a:gd name="connsiteX103" fmla="*/ 8146 w 10000"/>
              <a:gd name="connsiteY103" fmla="*/ 2047 h 10686"/>
              <a:gd name="connsiteX104" fmla="*/ 8121 w 10000"/>
              <a:gd name="connsiteY104" fmla="*/ 2205 h 10686"/>
              <a:gd name="connsiteX105" fmla="*/ 8108 w 10000"/>
              <a:gd name="connsiteY105" fmla="*/ 2357 h 10686"/>
              <a:gd name="connsiteX106" fmla="*/ 8083 w 10000"/>
              <a:gd name="connsiteY106" fmla="*/ 2497 h 10686"/>
              <a:gd name="connsiteX107" fmla="*/ 8063 w 10000"/>
              <a:gd name="connsiteY107" fmla="*/ 2628 h 10686"/>
              <a:gd name="connsiteX108" fmla="*/ 8038 w 10000"/>
              <a:gd name="connsiteY108" fmla="*/ 2741 h 10686"/>
              <a:gd name="connsiteX109" fmla="*/ 8017 w 10000"/>
              <a:gd name="connsiteY109" fmla="*/ 2834 h 10686"/>
              <a:gd name="connsiteX110" fmla="*/ 8000 w 10000"/>
              <a:gd name="connsiteY110" fmla="*/ 2908 h 10686"/>
              <a:gd name="connsiteX111" fmla="*/ 7700 w 10000"/>
              <a:gd name="connsiteY111" fmla="*/ 3754 h 10686"/>
              <a:gd name="connsiteX112" fmla="*/ 7942 w 10000"/>
              <a:gd name="connsiteY112" fmla="*/ 3737 h 10686"/>
              <a:gd name="connsiteX113" fmla="*/ 8167 w 10000"/>
              <a:gd name="connsiteY113" fmla="*/ 3695 h 10686"/>
              <a:gd name="connsiteX114" fmla="*/ 8379 w 10000"/>
              <a:gd name="connsiteY114" fmla="*/ 3635 h 10686"/>
              <a:gd name="connsiteX115" fmla="*/ 8583 w 10000"/>
              <a:gd name="connsiteY115" fmla="*/ 3558 h 10686"/>
              <a:gd name="connsiteX116" fmla="*/ 8767 w 10000"/>
              <a:gd name="connsiteY116" fmla="*/ 3471 h 10686"/>
              <a:gd name="connsiteX117" fmla="*/ 8933 w 10000"/>
              <a:gd name="connsiteY117" fmla="*/ 3376 h 10686"/>
              <a:gd name="connsiteX118" fmla="*/ 9092 w 10000"/>
              <a:gd name="connsiteY118" fmla="*/ 3278 h 10686"/>
              <a:gd name="connsiteX119" fmla="*/ 9238 w 10000"/>
              <a:gd name="connsiteY119" fmla="*/ 3185 h 10686"/>
              <a:gd name="connsiteX120" fmla="*/ 9250 w 10000"/>
              <a:gd name="connsiteY120" fmla="*/ 3230 h 10686"/>
              <a:gd name="connsiteX121" fmla="*/ 9117 w 10000"/>
              <a:gd name="connsiteY121" fmla="*/ 3376 h 10686"/>
              <a:gd name="connsiteX122" fmla="*/ 8954 w 10000"/>
              <a:gd name="connsiteY122" fmla="*/ 3516 h 10686"/>
              <a:gd name="connsiteX123" fmla="*/ 8758 w 10000"/>
              <a:gd name="connsiteY123" fmla="*/ 3641 h 10686"/>
              <a:gd name="connsiteX124" fmla="*/ 8538 w 10000"/>
              <a:gd name="connsiteY124" fmla="*/ 3754 h 10686"/>
              <a:gd name="connsiteX125" fmla="*/ 8304 w 10000"/>
              <a:gd name="connsiteY125" fmla="*/ 3856 h 10686"/>
              <a:gd name="connsiteX126" fmla="*/ 8054 w 10000"/>
              <a:gd name="connsiteY126" fmla="*/ 3945 h 10686"/>
              <a:gd name="connsiteX127" fmla="*/ 7796 w 10000"/>
              <a:gd name="connsiteY127" fmla="*/ 4014 h 10686"/>
              <a:gd name="connsiteX128" fmla="*/ 7533 w 10000"/>
              <a:gd name="connsiteY128" fmla="*/ 4064 h 10686"/>
              <a:gd name="connsiteX129" fmla="*/ 7479 w 10000"/>
              <a:gd name="connsiteY129" fmla="*/ 4184 h 10686"/>
              <a:gd name="connsiteX130" fmla="*/ 7404 w 10000"/>
              <a:gd name="connsiteY130" fmla="*/ 4324 h 10686"/>
              <a:gd name="connsiteX131" fmla="*/ 7321 w 10000"/>
              <a:gd name="connsiteY131" fmla="*/ 4470 h 10686"/>
              <a:gd name="connsiteX132" fmla="*/ 7213 w 10000"/>
              <a:gd name="connsiteY132" fmla="*/ 4628 h 10686"/>
              <a:gd name="connsiteX133" fmla="*/ 7100 w 10000"/>
              <a:gd name="connsiteY133" fmla="*/ 4794 h 10686"/>
              <a:gd name="connsiteX134" fmla="*/ 6979 w 10000"/>
              <a:gd name="connsiteY134" fmla="*/ 4958 h 10686"/>
              <a:gd name="connsiteX135" fmla="*/ 6850 w 10000"/>
              <a:gd name="connsiteY135" fmla="*/ 5113 h 10686"/>
              <a:gd name="connsiteX136" fmla="*/ 6721 w 10000"/>
              <a:gd name="connsiteY136" fmla="*/ 5265 h 10686"/>
              <a:gd name="connsiteX137" fmla="*/ 6600 w 10000"/>
              <a:gd name="connsiteY137" fmla="*/ 5405 h 10686"/>
              <a:gd name="connsiteX138" fmla="*/ 6471 w 10000"/>
              <a:gd name="connsiteY138" fmla="*/ 5530 h 10686"/>
              <a:gd name="connsiteX139" fmla="*/ 6358 w 10000"/>
              <a:gd name="connsiteY139" fmla="*/ 5641 h 10686"/>
              <a:gd name="connsiteX140" fmla="*/ 6250 w 10000"/>
              <a:gd name="connsiteY140" fmla="*/ 5721 h 10686"/>
              <a:gd name="connsiteX141" fmla="*/ 6267 w 10000"/>
              <a:gd name="connsiteY141" fmla="*/ 5781 h 10686"/>
              <a:gd name="connsiteX142" fmla="*/ 6296 w 10000"/>
              <a:gd name="connsiteY142" fmla="*/ 5793 h 10686"/>
              <a:gd name="connsiteX143" fmla="*/ 6479 w 10000"/>
              <a:gd name="connsiteY143" fmla="*/ 5754 h 10686"/>
              <a:gd name="connsiteX144" fmla="*/ 6663 w 10000"/>
              <a:gd name="connsiteY144" fmla="*/ 5736 h 10686"/>
              <a:gd name="connsiteX145" fmla="*/ 6858 w 10000"/>
              <a:gd name="connsiteY145" fmla="*/ 5736 h 10686"/>
              <a:gd name="connsiteX146" fmla="*/ 7046 w 10000"/>
              <a:gd name="connsiteY146" fmla="*/ 5742 h 10686"/>
              <a:gd name="connsiteX147" fmla="*/ 7246 w 10000"/>
              <a:gd name="connsiteY147" fmla="*/ 5748 h 10686"/>
              <a:gd name="connsiteX148" fmla="*/ 7425 w 10000"/>
              <a:gd name="connsiteY148" fmla="*/ 5748 h 10686"/>
              <a:gd name="connsiteX149" fmla="*/ 7600 w 10000"/>
              <a:gd name="connsiteY149" fmla="*/ 5733 h 10686"/>
              <a:gd name="connsiteX150" fmla="*/ 7950 w 10000"/>
              <a:gd name="connsiteY150" fmla="*/ 5673 h 10686"/>
              <a:gd name="connsiteX151" fmla="*/ 8275 w 10000"/>
              <a:gd name="connsiteY151" fmla="*/ 5596 h 10686"/>
              <a:gd name="connsiteX152" fmla="*/ 8579 w 10000"/>
              <a:gd name="connsiteY152" fmla="*/ 5504 h 10686"/>
              <a:gd name="connsiteX153" fmla="*/ 8858 w 10000"/>
              <a:gd name="connsiteY153" fmla="*/ 5390 h 10686"/>
              <a:gd name="connsiteX154" fmla="*/ 9117 w 10000"/>
              <a:gd name="connsiteY154" fmla="*/ 5265 h 10686"/>
              <a:gd name="connsiteX155" fmla="*/ 9350 w 10000"/>
              <a:gd name="connsiteY155" fmla="*/ 5119 h 10686"/>
              <a:gd name="connsiteX156" fmla="*/ 9563 w 10000"/>
              <a:gd name="connsiteY156" fmla="*/ 4967 h 10686"/>
              <a:gd name="connsiteX157" fmla="*/ 9758 w 10000"/>
              <a:gd name="connsiteY157" fmla="*/ 4794 h 10686"/>
              <a:gd name="connsiteX158" fmla="*/ 9933 w 10000"/>
              <a:gd name="connsiteY158" fmla="*/ 4610 h 10686"/>
              <a:gd name="connsiteX159" fmla="*/ 10000 w 10000"/>
              <a:gd name="connsiteY159" fmla="*/ 4648 h 10686"/>
              <a:gd name="connsiteX160" fmla="*/ 10000 w 10000"/>
              <a:gd name="connsiteY160" fmla="*/ 4660 h 10686"/>
              <a:gd name="connsiteX161" fmla="*/ 9904 w 10000"/>
              <a:gd name="connsiteY161" fmla="*/ 4827 h 10686"/>
              <a:gd name="connsiteX162" fmla="*/ 9767 w 10000"/>
              <a:gd name="connsiteY162" fmla="*/ 5000 h 10686"/>
              <a:gd name="connsiteX163" fmla="*/ 9600 w 10000"/>
              <a:gd name="connsiteY163" fmla="*/ 5173 h 10686"/>
              <a:gd name="connsiteX164" fmla="*/ 9404 w 10000"/>
              <a:gd name="connsiteY164" fmla="*/ 5343 h 10686"/>
              <a:gd name="connsiteX165" fmla="*/ 9183 w 10000"/>
              <a:gd name="connsiteY165" fmla="*/ 5504 h 10686"/>
              <a:gd name="connsiteX166" fmla="*/ 8950 w 10000"/>
              <a:gd name="connsiteY166" fmla="*/ 5662 h 10686"/>
              <a:gd name="connsiteX167" fmla="*/ 8704 w 10000"/>
              <a:gd name="connsiteY167" fmla="*/ 5802 h 10686"/>
              <a:gd name="connsiteX168" fmla="*/ 8463 w 10000"/>
              <a:gd name="connsiteY168" fmla="*/ 5927 h 10686"/>
              <a:gd name="connsiteX169" fmla="*/ 8229 w 10000"/>
              <a:gd name="connsiteY169" fmla="*/ 6025 h 10686"/>
              <a:gd name="connsiteX170" fmla="*/ 8000 w 10000"/>
              <a:gd name="connsiteY170" fmla="*/ 6105 h 10686"/>
              <a:gd name="connsiteX171" fmla="*/ 7879 w 10000"/>
              <a:gd name="connsiteY171" fmla="*/ 6132 h 10686"/>
              <a:gd name="connsiteX172" fmla="*/ 7729 w 10000"/>
              <a:gd name="connsiteY172" fmla="*/ 6153 h 10686"/>
              <a:gd name="connsiteX173" fmla="*/ 7563 w 10000"/>
              <a:gd name="connsiteY173" fmla="*/ 6177 h 10686"/>
              <a:gd name="connsiteX174" fmla="*/ 7388 w 10000"/>
              <a:gd name="connsiteY174" fmla="*/ 6198 h 10686"/>
              <a:gd name="connsiteX175" fmla="*/ 7204 w 10000"/>
              <a:gd name="connsiteY175" fmla="*/ 6219 h 10686"/>
              <a:gd name="connsiteX176" fmla="*/ 7017 w 10000"/>
              <a:gd name="connsiteY176" fmla="*/ 6240 h 10686"/>
              <a:gd name="connsiteX177" fmla="*/ 6842 w 10000"/>
              <a:gd name="connsiteY177" fmla="*/ 6263 h 10686"/>
              <a:gd name="connsiteX178" fmla="*/ 6675 w 10000"/>
              <a:gd name="connsiteY178" fmla="*/ 6290 h 10686"/>
              <a:gd name="connsiteX179" fmla="*/ 6517 w 10000"/>
              <a:gd name="connsiteY179" fmla="*/ 6329 h 10686"/>
              <a:gd name="connsiteX180" fmla="*/ 6388 w 10000"/>
              <a:gd name="connsiteY180" fmla="*/ 6365 h 10686"/>
              <a:gd name="connsiteX181" fmla="*/ 6288 w 10000"/>
              <a:gd name="connsiteY181" fmla="*/ 6415 h 10686"/>
              <a:gd name="connsiteX182" fmla="*/ 6213 w 10000"/>
              <a:gd name="connsiteY182" fmla="*/ 6475 h 10686"/>
              <a:gd name="connsiteX183" fmla="*/ 6092 w 10000"/>
              <a:gd name="connsiteY183" fmla="*/ 6648 h 10686"/>
              <a:gd name="connsiteX184" fmla="*/ 6008 w 10000"/>
              <a:gd name="connsiteY184" fmla="*/ 6836 h 10686"/>
              <a:gd name="connsiteX185" fmla="*/ 5942 w 10000"/>
              <a:gd name="connsiteY185" fmla="*/ 7032 h 10686"/>
              <a:gd name="connsiteX186" fmla="*/ 5904 w 10000"/>
              <a:gd name="connsiteY186" fmla="*/ 7232 h 10686"/>
              <a:gd name="connsiteX187" fmla="*/ 5888 w 10000"/>
              <a:gd name="connsiteY187" fmla="*/ 7443 h 10686"/>
              <a:gd name="connsiteX188" fmla="*/ 5879 w 10000"/>
              <a:gd name="connsiteY188" fmla="*/ 7655 h 10686"/>
              <a:gd name="connsiteX189" fmla="*/ 5888 w 10000"/>
              <a:gd name="connsiteY189" fmla="*/ 7867 h 10686"/>
              <a:gd name="connsiteX190" fmla="*/ 5904 w 10000"/>
              <a:gd name="connsiteY190" fmla="*/ 8084 h 10686"/>
              <a:gd name="connsiteX191" fmla="*/ 5925 w 10000"/>
              <a:gd name="connsiteY191" fmla="*/ 8299 h 10686"/>
              <a:gd name="connsiteX192" fmla="*/ 5950 w 10000"/>
              <a:gd name="connsiteY192" fmla="*/ 8510 h 10686"/>
              <a:gd name="connsiteX193" fmla="*/ 5954 w 10000"/>
              <a:gd name="connsiteY193" fmla="*/ 8820 h 10686"/>
              <a:gd name="connsiteX194" fmla="*/ 5933 w 10000"/>
              <a:gd name="connsiteY194" fmla="*/ 9130 h 10686"/>
              <a:gd name="connsiteX195" fmla="*/ 5896 w 10000"/>
              <a:gd name="connsiteY195" fmla="*/ 9428 h 10686"/>
              <a:gd name="connsiteX196" fmla="*/ 5850 w 10000"/>
              <a:gd name="connsiteY196" fmla="*/ 9720 h 10686"/>
              <a:gd name="connsiteX197" fmla="*/ 5794 w 10000"/>
              <a:gd name="connsiteY197" fmla="*/ 10686 h 10686"/>
              <a:gd name="connsiteX198" fmla="*/ 4117 w 10000"/>
              <a:gd name="connsiteY198" fmla="*/ 10686 h 10686"/>
              <a:gd name="connsiteX199" fmla="*/ 4309 w 10000"/>
              <a:gd name="connsiteY199" fmla="*/ 10293 h 10686"/>
              <a:gd name="connsiteX200" fmla="*/ 4546 w 10000"/>
              <a:gd name="connsiteY200" fmla="*/ 9848 h 10686"/>
              <a:gd name="connsiteX201" fmla="*/ 4629 w 10000"/>
              <a:gd name="connsiteY201" fmla="*/ 9687 h 10686"/>
              <a:gd name="connsiteX202" fmla="*/ 4700 w 10000"/>
              <a:gd name="connsiteY202" fmla="*/ 9508 h 10686"/>
              <a:gd name="connsiteX203" fmla="*/ 4767 w 10000"/>
              <a:gd name="connsiteY203" fmla="*/ 9309 h 10686"/>
              <a:gd name="connsiteX204" fmla="*/ 4829 w 10000"/>
              <a:gd name="connsiteY204" fmla="*/ 9097 h 10686"/>
              <a:gd name="connsiteX205" fmla="*/ 4879 w 10000"/>
              <a:gd name="connsiteY205" fmla="*/ 8868 h 10686"/>
              <a:gd name="connsiteX206" fmla="*/ 4917 w 10000"/>
              <a:gd name="connsiteY206" fmla="*/ 8635 h 10686"/>
              <a:gd name="connsiteX207" fmla="*/ 4954 w 10000"/>
              <a:gd name="connsiteY207" fmla="*/ 8391 h 10686"/>
              <a:gd name="connsiteX208" fmla="*/ 4979 w 10000"/>
              <a:gd name="connsiteY208" fmla="*/ 8144 h 10686"/>
              <a:gd name="connsiteX209" fmla="*/ 5000 w 10000"/>
              <a:gd name="connsiteY209" fmla="*/ 7887 h 10686"/>
              <a:gd name="connsiteX210" fmla="*/ 5000 w 10000"/>
              <a:gd name="connsiteY210" fmla="*/ 7634 h 10686"/>
              <a:gd name="connsiteX211" fmla="*/ 5000 w 10000"/>
              <a:gd name="connsiteY211" fmla="*/ 7384 h 10686"/>
              <a:gd name="connsiteX212" fmla="*/ 4979 w 10000"/>
              <a:gd name="connsiteY212" fmla="*/ 7133 h 10686"/>
              <a:gd name="connsiteX213" fmla="*/ 4950 w 10000"/>
              <a:gd name="connsiteY213" fmla="*/ 6892 h 10686"/>
              <a:gd name="connsiteX214" fmla="*/ 4913 w 10000"/>
              <a:gd name="connsiteY214" fmla="*/ 6657 h 10686"/>
              <a:gd name="connsiteX215" fmla="*/ 4858 w 10000"/>
              <a:gd name="connsiteY215" fmla="*/ 6430 h 10686"/>
              <a:gd name="connsiteX216" fmla="*/ 4783 w 10000"/>
              <a:gd name="connsiteY216" fmla="*/ 6219 h 10686"/>
              <a:gd name="connsiteX217" fmla="*/ 4700 w 10000"/>
              <a:gd name="connsiteY217" fmla="*/ 6019 h 10686"/>
              <a:gd name="connsiteX218" fmla="*/ 4600 w 10000"/>
              <a:gd name="connsiteY218" fmla="*/ 5840 h 10686"/>
              <a:gd name="connsiteX219" fmla="*/ 4488 w 10000"/>
              <a:gd name="connsiteY219" fmla="*/ 5682 h 10686"/>
              <a:gd name="connsiteX220" fmla="*/ 4358 w 10000"/>
              <a:gd name="connsiteY220" fmla="*/ 5542 h 10686"/>
              <a:gd name="connsiteX221" fmla="*/ 4213 w 10000"/>
              <a:gd name="connsiteY221" fmla="*/ 5429 h 10686"/>
              <a:gd name="connsiteX222" fmla="*/ 4046 w 10000"/>
              <a:gd name="connsiteY222" fmla="*/ 5343 h 10686"/>
              <a:gd name="connsiteX223" fmla="*/ 3904 w 10000"/>
              <a:gd name="connsiteY223" fmla="*/ 5292 h 10686"/>
              <a:gd name="connsiteX224" fmla="*/ 3746 w 10000"/>
              <a:gd name="connsiteY224" fmla="*/ 5271 h 10686"/>
              <a:gd name="connsiteX225" fmla="*/ 3583 w 10000"/>
              <a:gd name="connsiteY225" fmla="*/ 5271 h 10686"/>
              <a:gd name="connsiteX226" fmla="*/ 3413 w 10000"/>
              <a:gd name="connsiteY226" fmla="*/ 5286 h 10686"/>
              <a:gd name="connsiteX227" fmla="*/ 3246 w 10000"/>
              <a:gd name="connsiteY227" fmla="*/ 5310 h 10686"/>
              <a:gd name="connsiteX228" fmla="*/ 3079 w 10000"/>
              <a:gd name="connsiteY228" fmla="*/ 5343 h 10686"/>
              <a:gd name="connsiteX229" fmla="*/ 2913 w 10000"/>
              <a:gd name="connsiteY229" fmla="*/ 5369 h 10686"/>
              <a:gd name="connsiteX230" fmla="*/ 2750 w 10000"/>
              <a:gd name="connsiteY230" fmla="*/ 5396 h 10686"/>
              <a:gd name="connsiteX231" fmla="*/ 2600 w 10000"/>
              <a:gd name="connsiteY231" fmla="*/ 5411 h 10686"/>
              <a:gd name="connsiteX232" fmla="*/ 2258 w 10000"/>
              <a:gd name="connsiteY232" fmla="*/ 5423 h 10686"/>
              <a:gd name="connsiteX233" fmla="*/ 1925 w 10000"/>
              <a:gd name="connsiteY233" fmla="*/ 5411 h 10686"/>
              <a:gd name="connsiteX234" fmla="*/ 1617 w 10000"/>
              <a:gd name="connsiteY234" fmla="*/ 5384 h 10686"/>
              <a:gd name="connsiteX235" fmla="*/ 1321 w 10000"/>
              <a:gd name="connsiteY235" fmla="*/ 5346 h 10686"/>
              <a:gd name="connsiteX236" fmla="*/ 1033 w 10000"/>
              <a:gd name="connsiteY236" fmla="*/ 5298 h 10686"/>
              <a:gd name="connsiteX237" fmla="*/ 758 w 10000"/>
              <a:gd name="connsiteY237" fmla="*/ 5250 h 10686"/>
              <a:gd name="connsiteX238" fmla="*/ 500 w 10000"/>
              <a:gd name="connsiteY238" fmla="*/ 5197 h 10686"/>
              <a:gd name="connsiteX239" fmla="*/ 517 w 10000"/>
              <a:gd name="connsiteY239" fmla="*/ 5137 h 10686"/>
              <a:gd name="connsiteX240" fmla="*/ 871 w 10000"/>
              <a:gd name="connsiteY240" fmla="*/ 5173 h 10686"/>
              <a:gd name="connsiteX241" fmla="*/ 1221 w 10000"/>
              <a:gd name="connsiteY241" fmla="*/ 5197 h 10686"/>
              <a:gd name="connsiteX242" fmla="*/ 1563 w 10000"/>
              <a:gd name="connsiteY242" fmla="*/ 5206 h 10686"/>
              <a:gd name="connsiteX243" fmla="*/ 1896 w 10000"/>
              <a:gd name="connsiteY243" fmla="*/ 5197 h 10686"/>
              <a:gd name="connsiteX244" fmla="*/ 2221 w 10000"/>
              <a:gd name="connsiteY244" fmla="*/ 5164 h 10686"/>
              <a:gd name="connsiteX245" fmla="*/ 2538 w 10000"/>
              <a:gd name="connsiteY245" fmla="*/ 5113 h 10686"/>
              <a:gd name="connsiteX246" fmla="*/ 2842 w 10000"/>
              <a:gd name="connsiteY246" fmla="*/ 5045 h 10686"/>
              <a:gd name="connsiteX247" fmla="*/ 3129 w 10000"/>
              <a:gd name="connsiteY247" fmla="*/ 4946 h 10686"/>
              <a:gd name="connsiteX248" fmla="*/ 3500 w 10000"/>
              <a:gd name="connsiteY248" fmla="*/ 4815 h 10686"/>
              <a:gd name="connsiteX249" fmla="*/ 2821 w 10000"/>
              <a:gd name="connsiteY249" fmla="*/ 4389 h 10686"/>
              <a:gd name="connsiteX250" fmla="*/ 2213 w 10000"/>
              <a:gd name="connsiteY250" fmla="*/ 3912 h 10686"/>
              <a:gd name="connsiteX251" fmla="*/ 1879 w 10000"/>
              <a:gd name="connsiteY251" fmla="*/ 3939 h 10686"/>
              <a:gd name="connsiteX252" fmla="*/ 1554 w 10000"/>
              <a:gd name="connsiteY252" fmla="*/ 3939 h 10686"/>
              <a:gd name="connsiteX253" fmla="*/ 1258 w 10000"/>
              <a:gd name="connsiteY253" fmla="*/ 3912 h 10686"/>
              <a:gd name="connsiteX254" fmla="*/ 979 w 10000"/>
              <a:gd name="connsiteY254" fmla="*/ 3856 h 10686"/>
              <a:gd name="connsiteX255" fmla="*/ 721 w 10000"/>
              <a:gd name="connsiteY255" fmla="*/ 3775 h 10686"/>
              <a:gd name="connsiteX256" fmla="*/ 496 w 10000"/>
              <a:gd name="connsiteY256" fmla="*/ 3674 h 10686"/>
              <a:gd name="connsiteX257" fmla="*/ 296 w 10000"/>
              <a:gd name="connsiteY257" fmla="*/ 3549 h 10686"/>
              <a:gd name="connsiteX258" fmla="*/ 129 w 10000"/>
              <a:gd name="connsiteY258" fmla="*/ 3403 h 10686"/>
              <a:gd name="connsiteX259" fmla="*/ 0 w 10000"/>
              <a:gd name="connsiteY259" fmla="*/ 3245 h 10686"/>
              <a:gd name="connsiteX260" fmla="*/ 17 w 10000"/>
              <a:gd name="connsiteY260" fmla="*/ 3218 h 10686"/>
              <a:gd name="connsiteX261" fmla="*/ 71 w 10000"/>
              <a:gd name="connsiteY261" fmla="*/ 3245 h 10686"/>
              <a:gd name="connsiteX262" fmla="*/ 138 w 10000"/>
              <a:gd name="connsiteY262" fmla="*/ 3349 h 10686"/>
              <a:gd name="connsiteX263" fmla="*/ 246 w 10000"/>
              <a:gd name="connsiteY263" fmla="*/ 3439 h 10686"/>
              <a:gd name="connsiteX264" fmla="*/ 379 w 10000"/>
              <a:gd name="connsiteY264" fmla="*/ 3528 h 10686"/>
              <a:gd name="connsiteX265" fmla="*/ 538 w 10000"/>
              <a:gd name="connsiteY265" fmla="*/ 3597 h 10686"/>
              <a:gd name="connsiteX266" fmla="*/ 721 w 10000"/>
              <a:gd name="connsiteY266" fmla="*/ 3656 h 10686"/>
              <a:gd name="connsiteX267" fmla="*/ 913 w 10000"/>
              <a:gd name="connsiteY267" fmla="*/ 3701 h 10686"/>
              <a:gd name="connsiteX268" fmla="*/ 1117 w 10000"/>
              <a:gd name="connsiteY268" fmla="*/ 3728 h 10686"/>
              <a:gd name="connsiteX269" fmla="*/ 1329 w 10000"/>
              <a:gd name="connsiteY269" fmla="*/ 3737 h 10686"/>
              <a:gd name="connsiteX270" fmla="*/ 1533 w 10000"/>
              <a:gd name="connsiteY270" fmla="*/ 3734 h 10686"/>
              <a:gd name="connsiteX271" fmla="*/ 1646 w 10000"/>
              <a:gd name="connsiteY271" fmla="*/ 3722 h 10686"/>
              <a:gd name="connsiteX272" fmla="*/ 1746 w 10000"/>
              <a:gd name="connsiteY272" fmla="*/ 3722 h 10686"/>
              <a:gd name="connsiteX273" fmla="*/ 1833 w 10000"/>
              <a:gd name="connsiteY273" fmla="*/ 3710 h 10686"/>
              <a:gd name="connsiteX274" fmla="*/ 1917 w 10000"/>
              <a:gd name="connsiteY274" fmla="*/ 3695 h 10686"/>
              <a:gd name="connsiteX275" fmla="*/ 1988 w 10000"/>
              <a:gd name="connsiteY275" fmla="*/ 3662 h 10686"/>
              <a:gd name="connsiteX276" fmla="*/ 1788 w 10000"/>
              <a:gd name="connsiteY276" fmla="*/ 3391 h 10686"/>
              <a:gd name="connsiteX277" fmla="*/ 1617 w 10000"/>
              <a:gd name="connsiteY277" fmla="*/ 3126 h 10686"/>
              <a:gd name="connsiteX278" fmla="*/ 1454 w 10000"/>
              <a:gd name="connsiteY278" fmla="*/ 2849 h 10686"/>
              <a:gd name="connsiteX279" fmla="*/ 1313 w 10000"/>
              <a:gd name="connsiteY279" fmla="*/ 2563 h 10686"/>
              <a:gd name="connsiteX280" fmla="*/ 1175 w 10000"/>
              <a:gd name="connsiteY280" fmla="*/ 2253 h 10686"/>
              <a:gd name="connsiteX281" fmla="*/ 1046 w 10000"/>
              <a:gd name="connsiteY281" fmla="*/ 1919 h 10686"/>
              <a:gd name="connsiteX282" fmla="*/ 1033 w 10000"/>
              <a:gd name="connsiteY282" fmla="*/ 1859 h 10686"/>
              <a:gd name="connsiteX283" fmla="*/ 1000 w 10000"/>
              <a:gd name="connsiteY283" fmla="*/ 1776 h 10686"/>
              <a:gd name="connsiteX284" fmla="*/ 979 w 10000"/>
              <a:gd name="connsiteY284" fmla="*/ 1684 h 10686"/>
              <a:gd name="connsiteX285" fmla="*/ 950 w 10000"/>
              <a:gd name="connsiteY285" fmla="*/ 1591 h 10686"/>
              <a:gd name="connsiteX286" fmla="*/ 925 w 10000"/>
              <a:gd name="connsiteY286" fmla="*/ 1490 h 10686"/>
              <a:gd name="connsiteX287" fmla="*/ 917 w 10000"/>
              <a:gd name="connsiteY287" fmla="*/ 1397 h 10686"/>
              <a:gd name="connsiteX288" fmla="*/ 917 w 10000"/>
              <a:gd name="connsiteY288" fmla="*/ 1311 h 10686"/>
              <a:gd name="connsiteX289" fmla="*/ 933 w 10000"/>
              <a:gd name="connsiteY289" fmla="*/ 1234 h 10686"/>
              <a:gd name="connsiteX290" fmla="*/ 963 w 10000"/>
              <a:gd name="connsiteY290" fmla="*/ 1180 h 10686"/>
              <a:gd name="connsiteX291" fmla="*/ 1000 w 10000"/>
              <a:gd name="connsiteY291" fmla="*/ 1192 h 10686"/>
              <a:gd name="connsiteX292" fmla="*/ 1033 w 10000"/>
              <a:gd name="connsiteY292" fmla="*/ 1496 h 10686"/>
              <a:gd name="connsiteX293" fmla="*/ 1108 w 10000"/>
              <a:gd name="connsiteY293" fmla="*/ 1800 h 10686"/>
              <a:gd name="connsiteX294" fmla="*/ 1221 w 10000"/>
              <a:gd name="connsiteY294" fmla="*/ 2098 h 10686"/>
              <a:gd name="connsiteX295" fmla="*/ 1358 w 10000"/>
              <a:gd name="connsiteY295" fmla="*/ 2372 h 10686"/>
              <a:gd name="connsiteX296" fmla="*/ 1508 w 10000"/>
              <a:gd name="connsiteY296" fmla="*/ 2628 h 10686"/>
              <a:gd name="connsiteX297" fmla="*/ 1646 w 10000"/>
              <a:gd name="connsiteY297" fmla="*/ 2795 h 10686"/>
              <a:gd name="connsiteX298" fmla="*/ 1629 w 10000"/>
              <a:gd name="connsiteY298" fmla="*/ 2801 h 10686"/>
              <a:gd name="connsiteX299" fmla="*/ 1629 w 10000"/>
              <a:gd name="connsiteY299" fmla="*/ 2807 h 10686"/>
              <a:gd name="connsiteX300" fmla="*/ 1638 w 10000"/>
              <a:gd name="connsiteY300" fmla="*/ 2813 h 10686"/>
              <a:gd name="connsiteX301" fmla="*/ 1646 w 10000"/>
              <a:gd name="connsiteY301" fmla="*/ 2816 h 10686"/>
              <a:gd name="connsiteX302" fmla="*/ 1663 w 10000"/>
              <a:gd name="connsiteY302" fmla="*/ 2822 h 10686"/>
              <a:gd name="connsiteX303" fmla="*/ 1667 w 10000"/>
              <a:gd name="connsiteY303" fmla="*/ 2834 h 10686"/>
              <a:gd name="connsiteX304" fmla="*/ 1675 w 10000"/>
              <a:gd name="connsiteY304" fmla="*/ 2840 h 10686"/>
              <a:gd name="connsiteX305" fmla="*/ 1683 w 10000"/>
              <a:gd name="connsiteY305" fmla="*/ 2849 h 10686"/>
              <a:gd name="connsiteX306" fmla="*/ 1683 w 10000"/>
              <a:gd name="connsiteY306" fmla="*/ 2843 h 10686"/>
              <a:gd name="connsiteX307" fmla="*/ 1675 w 10000"/>
              <a:gd name="connsiteY307" fmla="*/ 2840 h 10686"/>
              <a:gd name="connsiteX308" fmla="*/ 1675 w 10000"/>
              <a:gd name="connsiteY308" fmla="*/ 2840 h 10686"/>
              <a:gd name="connsiteX309" fmla="*/ 1646 w 10000"/>
              <a:gd name="connsiteY309" fmla="*/ 2795 h 10686"/>
              <a:gd name="connsiteX310" fmla="*/ 1746 w 10000"/>
              <a:gd name="connsiteY310" fmla="*/ 2741 h 10686"/>
              <a:gd name="connsiteX311" fmla="*/ 1842 w 10000"/>
              <a:gd name="connsiteY311" fmla="*/ 2649 h 10686"/>
              <a:gd name="connsiteX312" fmla="*/ 1933 w 10000"/>
              <a:gd name="connsiteY312" fmla="*/ 2542 h 10686"/>
              <a:gd name="connsiteX313" fmla="*/ 2017 w 10000"/>
              <a:gd name="connsiteY313" fmla="*/ 2411 h 10686"/>
              <a:gd name="connsiteX314" fmla="*/ 2092 w 10000"/>
              <a:gd name="connsiteY314" fmla="*/ 2265 h 10686"/>
              <a:gd name="connsiteX315" fmla="*/ 2163 w 10000"/>
              <a:gd name="connsiteY315" fmla="*/ 2113 h 10686"/>
              <a:gd name="connsiteX316" fmla="*/ 2221 w 10000"/>
              <a:gd name="connsiteY316" fmla="*/ 1955 h 10686"/>
              <a:gd name="connsiteX317" fmla="*/ 2275 w 10000"/>
              <a:gd name="connsiteY317" fmla="*/ 1803 h 10686"/>
              <a:gd name="connsiteX318" fmla="*/ 2321 w 10000"/>
              <a:gd name="connsiteY318" fmla="*/ 1657 h 10686"/>
              <a:gd name="connsiteX319" fmla="*/ 2329 w 10000"/>
              <a:gd name="connsiteY319" fmla="*/ 1853 h 10686"/>
              <a:gd name="connsiteX320" fmla="*/ 2321 w 10000"/>
              <a:gd name="connsiteY320" fmla="*/ 2032 h 10686"/>
              <a:gd name="connsiteX321" fmla="*/ 2283 w 10000"/>
              <a:gd name="connsiteY321" fmla="*/ 2199 h 10686"/>
              <a:gd name="connsiteX322" fmla="*/ 2229 w 10000"/>
              <a:gd name="connsiteY322" fmla="*/ 2366 h 10686"/>
              <a:gd name="connsiteX323" fmla="*/ 2154 w 10000"/>
              <a:gd name="connsiteY323" fmla="*/ 2524 h 10686"/>
              <a:gd name="connsiteX324" fmla="*/ 2046 w 10000"/>
              <a:gd name="connsiteY324" fmla="*/ 2682 h 10686"/>
              <a:gd name="connsiteX325" fmla="*/ 1796 w 10000"/>
              <a:gd name="connsiteY325" fmla="*/ 3027 h 10686"/>
              <a:gd name="connsiteX326" fmla="*/ 2054 w 10000"/>
              <a:gd name="connsiteY326" fmla="*/ 3305 h 10686"/>
              <a:gd name="connsiteX327" fmla="*/ 2333 w 10000"/>
              <a:gd name="connsiteY327" fmla="*/ 3564 h 10686"/>
              <a:gd name="connsiteX328" fmla="*/ 2638 w 10000"/>
              <a:gd name="connsiteY328" fmla="*/ 3808 h 10686"/>
              <a:gd name="connsiteX329" fmla="*/ 2963 w 10000"/>
              <a:gd name="connsiteY329" fmla="*/ 4032 h 10686"/>
              <a:gd name="connsiteX330" fmla="*/ 4129 w 10000"/>
              <a:gd name="connsiteY330" fmla="*/ 4610 h 10686"/>
              <a:gd name="connsiteX331" fmla="*/ 4167 w 10000"/>
              <a:gd name="connsiteY331" fmla="*/ 4589 h 10686"/>
              <a:gd name="connsiteX332" fmla="*/ 4071 w 10000"/>
              <a:gd name="connsiteY332" fmla="*/ 4333 h 10686"/>
              <a:gd name="connsiteX333" fmla="*/ 3996 w 10000"/>
              <a:gd name="connsiteY333" fmla="*/ 4058 h 10686"/>
              <a:gd name="connsiteX334" fmla="*/ 3933 w 10000"/>
              <a:gd name="connsiteY334" fmla="*/ 3760 h 10686"/>
              <a:gd name="connsiteX335" fmla="*/ 3904 w 10000"/>
              <a:gd name="connsiteY335" fmla="*/ 3456 h 10686"/>
              <a:gd name="connsiteX336" fmla="*/ 3879 w 10000"/>
              <a:gd name="connsiteY336" fmla="*/ 3138 h 10686"/>
              <a:gd name="connsiteX337" fmla="*/ 3879 w 10000"/>
              <a:gd name="connsiteY337" fmla="*/ 2813 h 10686"/>
              <a:gd name="connsiteX338" fmla="*/ 3896 w 10000"/>
              <a:gd name="connsiteY338" fmla="*/ 2485 h 10686"/>
              <a:gd name="connsiteX339" fmla="*/ 3933 w 10000"/>
              <a:gd name="connsiteY339" fmla="*/ 2160 h 10686"/>
              <a:gd name="connsiteX340" fmla="*/ 3988 w 10000"/>
              <a:gd name="connsiteY340" fmla="*/ 1836 h 10686"/>
              <a:gd name="connsiteX341" fmla="*/ 4046 w 10000"/>
              <a:gd name="connsiteY341" fmla="*/ 1523 h 10686"/>
              <a:gd name="connsiteX342" fmla="*/ 4129 w 10000"/>
              <a:gd name="connsiteY342" fmla="*/ 1219 h 10686"/>
              <a:gd name="connsiteX343" fmla="*/ 4229 w 10000"/>
              <a:gd name="connsiteY343" fmla="*/ 933 h 10686"/>
              <a:gd name="connsiteX344" fmla="*/ 4333 w 10000"/>
              <a:gd name="connsiteY344" fmla="*/ 662 h 10686"/>
              <a:gd name="connsiteX345" fmla="*/ 4454 w 10000"/>
              <a:gd name="connsiteY345" fmla="*/ 417 h 10686"/>
              <a:gd name="connsiteX346" fmla="*/ 4583 w 10000"/>
              <a:gd name="connsiteY346" fmla="*/ 194 h 10686"/>
              <a:gd name="connsiteX347" fmla="*/ 4738 w 10000"/>
              <a:gd name="connsiteY347" fmla="*/ 0 h 1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10000" h="10686">
                <a:moveTo>
                  <a:pt x="4738" y="0"/>
                </a:moveTo>
                <a:cubicBezTo>
                  <a:pt x="4732" y="16"/>
                  <a:pt x="4727" y="32"/>
                  <a:pt x="4721" y="48"/>
                </a:cubicBezTo>
                <a:cubicBezTo>
                  <a:pt x="4718" y="59"/>
                  <a:pt x="4716" y="69"/>
                  <a:pt x="4713" y="80"/>
                </a:cubicBezTo>
                <a:lnTo>
                  <a:pt x="4704" y="101"/>
                </a:lnTo>
                <a:lnTo>
                  <a:pt x="4704" y="113"/>
                </a:lnTo>
                <a:lnTo>
                  <a:pt x="4713" y="119"/>
                </a:lnTo>
                <a:lnTo>
                  <a:pt x="4713" y="125"/>
                </a:lnTo>
                <a:lnTo>
                  <a:pt x="4721" y="125"/>
                </a:lnTo>
                <a:lnTo>
                  <a:pt x="4721" y="125"/>
                </a:lnTo>
                <a:lnTo>
                  <a:pt x="4721" y="134"/>
                </a:lnTo>
                <a:cubicBezTo>
                  <a:pt x="4718" y="140"/>
                  <a:pt x="4716" y="146"/>
                  <a:pt x="4713" y="152"/>
                </a:cubicBezTo>
                <a:lnTo>
                  <a:pt x="4704" y="179"/>
                </a:lnTo>
                <a:lnTo>
                  <a:pt x="4692" y="221"/>
                </a:lnTo>
                <a:cubicBezTo>
                  <a:pt x="4684" y="241"/>
                  <a:pt x="4675" y="260"/>
                  <a:pt x="4667" y="280"/>
                </a:cubicBezTo>
                <a:cubicBezTo>
                  <a:pt x="4654" y="308"/>
                  <a:pt x="4642" y="336"/>
                  <a:pt x="4629" y="364"/>
                </a:cubicBezTo>
                <a:cubicBezTo>
                  <a:pt x="4617" y="398"/>
                  <a:pt x="4604" y="431"/>
                  <a:pt x="4592" y="465"/>
                </a:cubicBezTo>
                <a:cubicBezTo>
                  <a:pt x="4572" y="509"/>
                  <a:pt x="4553" y="552"/>
                  <a:pt x="4533" y="596"/>
                </a:cubicBezTo>
                <a:cubicBezTo>
                  <a:pt x="4510" y="649"/>
                  <a:pt x="4486" y="701"/>
                  <a:pt x="4463" y="754"/>
                </a:cubicBezTo>
                <a:cubicBezTo>
                  <a:pt x="4435" y="836"/>
                  <a:pt x="4407" y="919"/>
                  <a:pt x="4379" y="1001"/>
                </a:cubicBezTo>
                <a:cubicBezTo>
                  <a:pt x="4360" y="1089"/>
                  <a:pt x="4340" y="1178"/>
                  <a:pt x="4321" y="1266"/>
                </a:cubicBezTo>
                <a:cubicBezTo>
                  <a:pt x="4306" y="1357"/>
                  <a:pt x="4290" y="1447"/>
                  <a:pt x="4275" y="1538"/>
                </a:cubicBezTo>
                <a:cubicBezTo>
                  <a:pt x="4254" y="1634"/>
                  <a:pt x="4234" y="1731"/>
                  <a:pt x="4213" y="1827"/>
                </a:cubicBezTo>
                <a:cubicBezTo>
                  <a:pt x="4210" y="1848"/>
                  <a:pt x="4207" y="1868"/>
                  <a:pt x="4204" y="1889"/>
                </a:cubicBezTo>
                <a:lnTo>
                  <a:pt x="4192" y="1982"/>
                </a:lnTo>
                <a:cubicBezTo>
                  <a:pt x="4189" y="2015"/>
                  <a:pt x="4186" y="2047"/>
                  <a:pt x="4183" y="2080"/>
                </a:cubicBezTo>
                <a:cubicBezTo>
                  <a:pt x="4180" y="2116"/>
                  <a:pt x="4178" y="2151"/>
                  <a:pt x="4175" y="2187"/>
                </a:cubicBezTo>
                <a:lnTo>
                  <a:pt x="4175" y="2297"/>
                </a:lnTo>
                <a:cubicBezTo>
                  <a:pt x="4181" y="2330"/>
                  <a:pt x="4186" y="2363"/>
                  <a:pt x="4192" y="2396"/>
                </a:cubicBezTo>
                <a:cubicBezTo>
                  <a:pt x="4199" y="2425"/>
                  <a:pt x="4206" y="2453"/>
                  <a:pt x="4213" y="2482"/>
                </a:cubicBezTo>
                <a:cubicBezTo>
                  <a:pt x="4225" y="2502"/>
                  <a:pt x="4238" y="2522"/>
                  <a:pt x="4250" y="2542"/>
                </a:cubicBezTo>
                <a:lnTo>
                  <a:pt x="4450" y="2530"/>
                </a:lnTo>
                <a:lnTo>
                  <a:pt x="4646" y="2482"/>
                </a:lnTo>
                <a:lnTo>
                  <a:pt x="4833" y="2405"/>
                </a:lnTo>
                <a:lnTo>
                  <a:pt x="5025" y="2297"/>
                </a:lnTo>
                <a:lnTo>
                  <a:pt x="5200" y="2172"/>
                </a:lnTo>
                <a:lnTo>
                  <a:pt x="5371" y="2020"/>
                </a:lnTo>
                <a:lnTo>
                  <a:pt x="5533" y="1859"/>
                </a:lnTo>
                <a:lnTo>
                  <a:pt x="5683" y="1690"/>
                </a:lnTo>
                <a:lnTo>
                  <a:pt x="5829" y="1511"/>
                </a:lnTo>
                <a:lnTo>
                  <a:pt x="5954" y="1326"/>
                </a:lnTo>
                <a:lnTo>
                  <a:pt x="6071" y="1147"/>
                </a:lnTo>
                <a:cubicBezTo>
                  <a:pt x="6103" y="1089"/>
                  <a:pt x="6135" y="1032"/>
                  <a:pt x="6167" y="974"/>
                </a:cubicBezTo>
                <a:lnTo>
                  <a:pt x="6213" y="974"/>
                </a:lnTo>
                <a:lnTo>
                  <a:pt x="6213" y="992"/>
                </a:lnTo>
                <a:cubicBezTo>
                  <a:pt x="6188" y="1050"/>
                  <a:pt x="6163" y="1107"/>
                  <a:pt x="6138" y="1165"/>
                </a:cubicBezTo>
                <a:cubicBezTo>
                  <a:pt x="6110" y="1225"/>
                  <a:pt x="6082" y="1284"/>
                  <a:pt x="6054" y="1344"/>
                </a:cubicBezTo>
                <a:cubicBezTo>
                  <a:pt x="6024" y="1402"/>
                  <a:pt x="5993" y="1459"/>
                  <a:pt x="5963" y="1517"/>
                </a:cubicBezTo>
                <a:lnTo>
                  <a:pt x="5871" y="1684"/>
                </a:lnTo>
                <a:cubicBezTo>
                  <a:pt x="5839" y="1738"/>
                  <a:pt x="5807" y="1793"/>
                  <a:pt x="5775" y="1847"/>
                </a:cubicBezTo>
                <a:lnTo>
                  <a:pt x="5667" y="1999"/>
                </a:lnTo>
                <a:lnTo>
                  <a:pt x="5554" y="2145"/>
                </a:lnTo>
                <a:lnTo>
                  <a:pt x="5417" y="2279"/>
                </a:lnTo>
                <a:lnTo>
                  <a:pt x="5275" y="2411"/>
                </a:lnTo>
                <a:lnTo>
                  <a:pt x="5108" y="2518"/>
                </a:lnTo>
                <a:lnTo>
                  <a:pt x="4917" y="2616"/>
                </a:lnTo>
                <a:lnTo>
                  <a:pt x="4704" y="2703"/>
                </a:lnTo>
                <a:lnTo>
                  <a:pt x="4479" y="2768"/>
                </a:lnTo>
                <a:lnTo>
                  <a:pt x="4213" y="2813"/>
                </a:lnTo>
                <a:cubicBezTo>
                  <a:pt x="4216" y="2917"/>
                  <a:pt x="4218" y="3022"/>
                  <a:pt x="4221" y="3126"/>
                </a:cubicBezTo>
                <a:cubicBezTo>
                  <a:pt x="4233" y="3225"/>
                  <a:pt x="4246" y="3325"/>
                  <a:pt x="4258" y="3424"/>
                </a:cubicBezTo>
                <a:cubicBezTo>
                  <a:pt x="4279" y="3518"/>
                  <a:pt x="4300" y="3613"/>
                  <a:pt x="4321" y="3707"/>
                </a:cubicBezTo>
                <a:cubicBezTo>
                  <a:pt x="4349" y="3796"/>
                  <a:pt x="4376" y="3886"/>
                  <a:pt x="4404" y="3975"/>
                </a:cubicBezTo>
                <a:cubicBezTo>
                  <a:pt x="4439" y="4060"/>
                  <a:pt x="4473" y="4146"/>
                  <a:pt x="4508" y="4231"/>
                </a:cubicBezTo>
                <a:cubicBezTo>
                  <a:pt x="4546" y="4313"/>
                  <a:pt x="4583" y="4394"/>
                  <a:pt x="4621" y="4476"/>
                </a:cubicBezTo>
                <a:lnTo>
                  <a:pt x="4750" y="4708"/>
                </a:lnTo>
                <a:lnTo>
                  <a:pt x="4879" y="4934"/>
                </a:lnTo>
                <a:cubicBezTo>
                  <a:pt x="4892" y="4952"/>
                  <a:pt x="4904" y="4970"/>
                  <a:pt x="4917" y="4988"/>
                </a:cubicBezTo>
                <a:lnTo>
                  <a:pt x="4950" y="5054"/>
                </a:lnTo>
                <a:cubicBezTo>
                  <a:pt x="4965" y="5078"/>
                  <a:pt x="4981" y="5101"/>
                  <a:pt x="4996" y="5125"/>
                </a:cubicBezTo>
                <a:lnTo>
                  <a:pt x="5038" y="5200"/>
                </a:lnTo>
                <a:cubicBezTo>
                  <a:pt x="5056" y="5224"/>
                  <a:pt x="5074" y="5247"/>
                  <a:pt x="5092" y="5271"/>
                </a:cubicBezTo>
                <a:cubicBezTo>
                  <a:pt x="5113" y="5291"/>
                  <a:pt x="5133" y="5311"/>
                  <a:pt x="5154" y="5331"/>
                </a:cubicBezTo>
                <a:cubicBezTo>
                  <a:pt x="5179" y="5349"/>
                  <a:pt x="5204" y="5366"/>
                  <a:pt x="5229" y="5384"/>
                </a:cubicBezTo>
                <a:lnTo>
                  <a:pt x="5313" y="5423"/>
                </a:lnTo>
                <a:lnTo>
                  <a:pt x="5413" y="5438"/>
                </a:lnTo>
                <a:lnTo>
                  <a:pt x="5517" y="5435"/>
                </a:lnTo>
                <a:lnTo>
                  <a:pt x="5704" y="5390"/>
                </a:lnTo>
                <a:lnTo>
                  <a:pt x="5871" y="5316"/>
                </a:lnTo>
                <a:lnTo>
                  <a:pt x="6033" y="5223"/>
                </a:lnTo>
                <a:lnTo>
                  <a:pt x="6167" y="5113"/>
                </a:lnTo>
                <a:lnTo>
                  <a:pt x="6296" y="4994"/>
                </a:lnTo>
                <a:cubicBezTo>
                  <a:pt x="6336" y="4952"/>
                  <a:pt x="6377" y="4911"/>
                  <a:pt x="6417" y="4869"/>
                </a:cubicBezTo>
                <a:lnTo>
                  <a:pt x="6525" y="4750"/>
                </a:lnTo>
                <a:cubicBezTo>
                  <a:pt x="6556" y="4712"/>
                  <a:pt x="6586" y="4674"/>
                  <a:pt x="6617" y="4636"/>
                </a:cubicBezTo>
                <a:lnTo>
                  <a:pt x="6821" y="4377"/>
                </a:lnTo>
                <a:lnTo>
                  <a:pt x="7017" y="4085"/>
                </a:lnTo>
                <a:lnTo>
                  <a:pt x="7213" y="3766"/>
                </a:lnTo>
                <a:lnTo>
                  <a:pt x="7396" y="3418"/>
                </a:lnTo>
                <a:cubicBezTo>
                  <a:pt x="7452" y="3296"/>
                  <a:pt x="7507" y="3173"/>
                  <a:pt x="7563" y="3051"/>
                </a:cubicBezTo>
                <a:lnTo>
                  <a:pt x="7713" y="2661"/>
                </a:lnTo>
                <a:cubicBezTo>
                  <a:pt x="7759" y="2525"/>
                  <a:pt x="7804" y="2389"/>
                  <a:pt x="7850" y="2253"/>
                </a:cubicBezTo>
                <a:cubicBezTo>
                  <a:pt x="7883" y="2112"/>
                  <a:pt x="7917" y="1971"/>
                  <a:pt x="7950" y="1830"/>
                </a:cubicBezTo>
                <a:cubicBezTo>
                  <a:pt x="7975" y="1686"/>
                  <a:pt x="8000" y="1541"/>
                  <a:pt x="8025" y="1397"/>
                </a:cubicBezTo>
                <a:cubicBezTo>
                  <a:pt x="8040" y="1249"/>
                  <a:pt x="8056" y="1102"/>
                  <a:pt x="8071" y="954"/>
                </a:cubicBezTo>
                <a:cubicBezTo>
                  <a:pt x="8083" y="961"/>
                  <a:pt x="8096" y="967"/>
                  <a:pt x="8108" y="974"/>
                </a:cubicBezTo>
                <a:lnTo>
                  <a:pt x="8138" y="1025"/>
                </a:lnTo>
                <a:cubicBezTo>
                  <a:pt x="8146" y="1050"/>
                  <a:pt x="8155" y="1075"/>
                  <a:pt x="8163" y="1100"/>
                </a:cubicBezTo>
                <a:cubicBezTo>
                  <a:pt x="8167" y="1133"/>
                  <a:pt x="8171" y="1165"/>
                  <a:pt x="8175" y="1198"/>
                </a:cubicBezTo>
                <a:cubicBezTo>
                  <a:pt x="8178" y="1236"/>
                  <a:pt x="8180" y="1273"/>
                  <a:pt x="8183" y="1311"/>
                </a:cubicBezTo>
                <a:lnTo>
                  <a:pt x="8183" y="1442"/>
                </a:lnTo>
                <a:lnTo>
                  <a:pt x="8183" y="1582"/>
                </a:lnTo>
                <a:cubicBezTo>
                  <a:pt x="8180" y="1633"/>
                  <a:pt x="8178" y="1683"/>
                  <a:pt x="8175" y="1734"/>
                </a:cubicBezTo>
                <a:cubicBezTo>
                  <a:pt x="8171" y="1786"/>
                  <a:pt x="8167" y="1837"/>
                  <a:pt x="8163" y="1889"/>
                </a:cubicBezTo>
                <a:cubicBezTo>
                  <a:pt x="8157" y="1942"/>
                  <a:pt x="8152" y="1994"/>
                  <a:pt x="8146" y="2047"/>
                </a:cubicBezTo>
                <a:cubicBezTo>
                  <a:pt x="8138" y="2100"/>
                  <a:pt x="8129" y="2152"/>
                  <a:pt x="8121" y="2205"/>
                </a:cubicBezTo>
                <a:cubicBezTo>
                  <a:pt x="8117" y="2256"/>
                  <a:pt x="8112" y="2306"/>
                  <a:pt x="8108" y="2357"/>
                </a:cubicBezTo>
                <a:cubicBezTo>
                  <a:pt x="8100" y="2404"/>
                  <a:pt x="8091" y="2450"/>
                  <a:pt x="8083" y="2497"/>
                </a:cubicBezTo>
                <a:cubicBezTo>
                  <a:pt x="8076" y="2541"/>
                  <a:pt x="8070" y="2584"/>
                  <a:pt x="8063" y="2628"/>
                </a:cubicBezTo>
                <a:cubicBezTo>
                  <a:pt x="8055" y="2666"/>
                  <a:pt x="8046" y="2703"/>
                  <a:pt x="8038" y="2741"/>
                </a:cubicBezTo>
                <a:lnTo>
                  <a:pt x="8017" y="2834"/>
                </a:lnTo>
                <a:cubicBezTo>
                  <a:pt x="8011" y="2859"/>
                  <a:pt x="8006" y="2883"/>
                  <a:pt x="8000" y="2908"/>
                </a:cubicBezTo>
                <a:lnTo>
                  <a:pt x="7700" y="3754"/>
                </a:lnTo>
                <a:lnTo>
                  <a:pt x="7942" y="3737"/>
                </a:lnTo>
                <a:lnTo>
                  <a:pt x="8167" y="3695"/>
                </a:lnTo>
                <a:lnTo>
                  <a:pt x="8379" y="3635"/>
                </a:lnTo>
                <a:lnTo>
                  <a:pt x="8583" y="3558"/>
                </a:lnTo>
                <a:lnTo>
                  <a:pt x="8767" y="3471"/>
                </a:lnTo>
                <a:lnTo>
                  <a:pt x="8933" y="3376"/>
                </a:lnTo>
                <a:lnTo>
                  <a:pt x="9092" y="3278"/>
                </a:lnTo>
                <a:lnTo>
                  <a:pt x="9238" y="3185"/>
                </a:lnTo>
                <a:lnTo>
                  <a:pt x="9250" y="3230"/>
                </a:lnTo>
                <a:cubicBezTo>
                  <a:pt x="9206" y="3279"/>
                  <a:pt x="9161" y="3327"/>
                  <a:pt x="9117" y="3376"/>
                </a:cubicBezTo>
                <a:cubicBezTo>
                  <a:pt x="9063" y="3423"/>
                  <a:pt x="9008" y="3469"/>
                  <a:pt x="8954" y="3516"/>
                </a:cubicBezTo>
                <a:lnTo>
                  <a:pt x="8758" y="3641"/>
                </a:lnTo>
                <a:lnTo>
                  <a:pt x="8538" y="3754"/>
                </a:lnTo>
                <a:lnTo>
                  <a:pt x="8304" y="3856"/>
                </a:lnTo>
                <a:lnTo>
                  <a:pt x="8054" y="3945"/>
                </a:lnTo>
                <a:lnTo>
                  <a:pt x="7796" y="4014"/>
                </a:lnTo>
                <a:lnTo>
                  <a:pt x="7533" y="4064"/>
                </a:lnTo>
                <a:lnTo>
                  <a:pt x="7479" y="4184"/>
                </a:lnTo>
                <a:cubicBezTo>
                  <a:pt x="7454" y="4231"/>
                  <a:pt x="7429" y="4277"/>
                  <a:pt x="7404" y="4324"/>
                </a:cubicBezTo>
                <a:lnTo>
                  <a:pt x="7321" y="4470"/>
                </a:lnTo>
                <a:lnTo>
                  <a:pt x="7213" y="4628"/>
                </a:lnTo>
                <a:cubicBezTo>
                  <a:pt x="7175" y="4683"/>
                  <a:pt x="7138" y="4739"/>
                  <a:pt x="7100" y="4794"/>
                </a:cubicBezTo>
                <a:cubicBezTo>
                  <a:pt x="7060" y="4849"/>
                  <a:pt x="7019" y="4903"/>
                  <a:pt x="6979" y="4958"/>
                </a:cubicBezTo>
                <a:lnTo>
                  <a:pt x="6850" y="5113"/>
                </a:lnTo>
                <a:lnTo>
                  <a:pt x="6721" y="5265"/>
                </a:lnTo>
                <a:cubicBezTo>
                  <a:pt x="6681" y="5312"/>
                  <a:pt x="6640" y="5358"/>
                  <a:pt x="6600" y="5405"/>
                </a:cubicBezTo>
                <a:lnTo>
                  <a:pt x="6471" y="5530"/>
                </a:lnTo>
                <a:lnTo>
                  <a:pt x="6358" y="5641"/>
                </a:lnTo>
                <a:lnTo>
                  <a:pt x="6250" y="5721"/>
                </a:lnTo>
                <a:cubicBezTo>
                  <a:pt x="6256" y="5741"/>
                  <a:pt x="6261" y="5761"/>
                  <a:pt x="6267" y="5781"/>
                </a:cubicBezTo>
                <a:cubicBezTo>
                  <a:pt x="6277" y="5785"/>
                  <a:pt x="6286" y="5789"/>
                  <a:pt x="6296" y="5793"/>
                </a:cubicBezTo>
                <a:lnTo>
                  <a:pt x="6479" y="5754"/>
                </a:lnTo>
                <a:lnTo>
                  <a:pt x="6663" y="5736"/>
                </a:lnTo>
                <a:lnTo>
                  <a:pt x="6858" y="5736"/>
                </a:lnTo>
                <a:lnTo>
                  <a:pt x="7046" y="5742"/>
                </a:lnTo>
                <a:lnTo>
                  <a:pt x="7246" y="5748"/>
                </a:lnTo>
                <a:lnTo>
                  <a:pt x="7425" y="5748"/>
                </a:lnTo>
                <a:lnTo>
                  <a:pt x="7600" y="5733"/>
                </a:lnTo>
                <a:lnTo>
                  <a:pt x="7950" y="5673"/>
                </a:lnTo>
                <a:lnTo>
                  <a:pt x="8275" y="5596"/>
                </a:lnTo>
                <a:lnTo>
                  <a:pt x="8579" y="5504"/>
                </a:lnTo>
                <a:lnTo>
                  <a:pt x="8858" y="5390"/>
                </a:lnTo>
                <a:lnTo>
                  <a:pt x="9117" y="5265"/>
                </a:lnTo>
                <a:lnTo>
                  <a:pt x="9350" y="5119"/>
                </a:lnTo>
                <a:lnTo>
                  <a:pt x="9563" y="4967"/>
                </a:lnTo>
                <a:lnTo>
                  <a:pt x="9758" y="4794"/>
                </a:lnTo>
                <a:lnTo>
                  <a:pt x="9933" y="4610"/>
                </a:lnTo>
                <a:cubicBezTo>
                  <a:pt x="9955" y="4623"/>
                  <a:pt x="9978" y="4635"/>
                  <a:pt x="10000" y="4648"/>
                </a:cubicBezTo>
                <a:lnTo>
                  <a:pt x="10000" y="4660"/>
                </a:lnTo>
                <a:cubicBezTo>
                  <a:pt x="9968" y="4716"/>
                  <a:pt x="9936" y="4771"/>
                  <a:pt x="9904" y="4827"/>
                </a:cubicBezTo>
                <a:lnTo>
                  <a:pt x="9767" y="5000"/>
                </a:lnTo>
                <a:lnTo>
                  <a:pt x="9600" y="5173"/>
                </a:lnTo>
                <a:lnTo>
                  <a:pt x="9404" y="5343"/>
                </a:lnTo>
                <a:lnTo>
                  <a:pt x="9183" y="5504"/>
                </a:lnTo>
                <a:lnTo>
                  <a:pt x="8950" y="5662"/>
                </a:lnTo>
                <a:lnTo>
                  <a:pt x="8704" y="5802"/>
                </a:lnTo>
                <a:lnTo>
                  <a:pt x="8463" y="5927"/>
                </a:lnTo>
                <a:lnTo>
                  <a:pt x="8229" y="6025"/>
                </a:lnTo>
                <a:lnTo>
                  <a:pt x="8000" y="6105"/>
                </a:lnTo>
                <a:lnTo>
                  <a:pt x="7879" y="6132"/>
                </a:lnTo>
                <a:lnTo>
                  <a:pt x="7729" y="6153"/>
                </a:lnTo>
                <a:lnTo>
                  <a:pt x="7563" y="6177"/>
                </a:lnTo>
                <a:lnTo>
                  <a:pt x="7388" y="6198"/>
                </a:lnTo>
                <a:lnTo>
                  <a:pt x="7204" y="6219"/>
                </a:lnTo>
                <a:lnTo>
                  <a:pt x="7017" y="6240"/>
                </a:lnTo>
                <a:lnTo>
                  <a:pt x="6842" y="6263"/>
                </a:lnTo>
                <a:lnTo>
                  <a:pt x="6675" y="6290"/>
                </a:lnTo>
                <a:lnTo>
                  <a:pt x="6517" y="6329"/>
                </a:lnTo>
                <a:lnTo>
                  <a:pt x="6388" y="6365"/>
                </a:lnTo>
                <a:cubicBezTo>
                  <a:pt x="6355" y="6382"/>
                  <a:pt x="6321" y="6398"/>
                  <a:pt x="6288" y="6415"/>
                </a:cubicBezTo>
                <a:lnTo>
                  <a:pt x="6213" y="6475"/>
                </a:lnTo>
                <a:cubicBezTo>
                  <a:pt x="6173" y="6533"/>
                  <a:pt x="6132" y="6590"/>
                  <a:pt x="6092" y="6648"/>
                </a:cubicBezTo>
                <a:cubicBezTo>
                  <a:pt x="6064" y="6711"/>
                  <a:pt x="6036" y="6773"/>
                  <a:pt x="6008" y="6836"/>
                </a:cubicBezTo>
                <a:cubicBezTo>
                  <a:pt x="5986" y="6901"/>
                  <a:pt x="5964" y="6967"/>
                  <a:pt x="5942" y="7032"/>
                </a:cubicBezTo>
                <a:cubicBezTo>
                  <a:pt x="5929" y="7099"/>
                  <a:pt x="5917" y="7165"/>
                  <a:pt x="5904" y="7232"/>
                </a:cubicBezTo>
                <a:cubicBezTo>
                  <a:pt x="5899" y="7302"/>
                  <a:pt x="5893" y="7373"/>
                  <a:pt x="5888" y="7443"/>
                </a:cubicBezTo>
                <a:cubicBezTo>
                  <a:pt x="5885" y="7514"/>
                  <a:pt x="5882" y="7584"/>
                  <a:pt x="5879" y="7655"/>
                </a:cubicBezTo>
                <a:cubicBezTo>
                  <a:pt x="5882" y="7726"/>
                  <a:pt x="5885" y="7796"/>
                  <a:pt x="5888" y="7867"/>
                </a:cubicBezTo>
                <a:cubicBezTo>
                  <a:pt x="5893" y="7939"/>
                  <a:pt x="5899" y="8012"/>
                  <a:pt x="5904" y="8084"/>
                </a:cubicBezTo>
                <a:cubicBezTo>
                  <a:pt x="5911" y="8156"/>
                  <a:pt x="5918" y="8227"/>
                  <a:pt x="5925" y="8299"/>
                </a:cubicBezTo>
                <a:cubicBezTo>
                  <a:pt x="5933" y="8369"/>
                  <a:pt x="5942" y="8440"/>
                  <a:pt x="5950" y="8510"/>
                </a:cubicBezTo>
                <a:cubicBezTo>
                  <a:pt x="5951" y="8613"/>
                  <a:pt x="5953" y="8717"/>
                  <a:pt x="5954" y="8820"/>
                </a:cubicBezTo>
                <a:cubicBezTo>
                  <a:pt x="5947" y="8923"/>
                  <a:pt x="5940" y="9027"/>
                  <a:pt x="5933" y="9130"/>
                </a:cubicBezTo>
                <a:cubicBezTo>
                  <a:pt x="5921" y="9229"/>
                  <a:pt x="5908" y="9329"/>
                  <a:pt x="5896" y="9428"/>
                </a:cubicBezTo>
                <a:cubicBezTo>
                  <a:pt x="5881" y="9525"/>
                  <a:pt x="5865" y="9623"/>
                  <a:pt x="5850" y="9720"/>
                </a:cubicBezTo>
                <a:cubicBezTo>
                  <a:pt x="5819" y="10051"/>
                  <a:pt x="5825" y="10355"/>
                  <a:pt x="5794" y="10686"/>
                </a:cubicBezTo>
                <a:lnTo>
                  <a:pt x="4117" y="10686"/>
                </a:lnTo>
                <a:lnTo>
                  <a:pt x="4309" y="10293"/>
                </a:lnTo>
                <a:lnTo>
                  <a:pt x="4546" y="9848"/>
                </a:lnTo>
                <a:cubicBezTo>
                  <a:pt x="4574" y="9794"/>
                  <a:pt x="4601" y="9741"/>
                  <a:pt x="4629" y="9687"/>
                </a:cubicBezTo>
                <a:cubicBezTo>
                  <a:pt x="4653" y="9627"/>
                  <a:pt x="4676" y="9568"/>
                  <a:pt x="4700" y="9508"/>
                </a:cubicBezTo>
                <a:cubicBezTo>
                  <a:pt x="4722" y="9442"/>
                  <a:pt x="4745" y="9375"/>
                  <a:pt x="4767" y="9309"/>
                </a:cubicBezTo>
                <a:cubicBezTo>
                  <a:pt x="4788" y="9238"/>
                  <a:pt x="4808" y="9168"/>
                  <a:pt x="4829" y="9097"/>
                </a:cubicBezTo>
                <a:cubicBezTo>
                  <a:pt x="4846" y="9021"/>
                  <a:pt x="4862" y="8944"/>
                  <a:pt x="4879" y="8868"/>
                </a:cubicBezTo>
                <a:cubicBezTo>
                  <a:pt x="4892" y="8790"/>
                  <a:pt x="4904" y="8713"/>
                  <a:pt x="4917" y="8635"/>
                </a:cubicBezTo>
                <a:cubicBezTo>
                  <a:pt x="4929" y="8554"/>
                  <a:pt x="4942" y="8472"/>
                  <a:pt x="4954" y="8391"/>
                </a:cubicBezTo>
                <a:cubicBezTo>
                  <a:pt x="4962" y="8309"/>
                  <a:pt x="4971" y="8226"/>
                  <a:pt x="4979" y="8144"/>
                </a:cubicBezTo>
                <a:cubicBezTo>
                  <a:pt x="4986" y="8058"/>
                  <a:pt x="4993" y="7973"/>
                  <a:pt x="5000" y="7887"/>
                </a:cubicBezTo>
                <a:lnTo>
                  <a:pt x="5000" y="7634"/>
                </a:lnTo>
                <a:lnTo>
                  <a:pt x="5000" y="7384"/>
                </a:lnTo>
                <a:cubicBezTo>
                  <a:pt x="4993" y="7300"/>
                  <a:pt x="4986" y="7217"/>
                  <a:pt x="4979" y="7133"/>
                </a:cubicBezTo>
                <a:cubicBezTo>
                  <a:pt x="4969" y="7053"/>
                  <a:pt x="4960" y="6972"/>
                  <a:pt x="4950" y="6892"/>
                </a:cubicBezTo>
                <a:cubicBezTo>
                  <a:pt x="4938" y="6814"/>
                  <a:pt x="4925" y="6735"/>
                  <a:pt x="4913" y="6657"/>
                </a:cubicBezTo>
                <a:cubicBezTo>
                  <a:pt x="4895" y="6581"/>
                  <a:pt x="4876" y="6506"/>
                  <a:pt x="4858" y="6430"/>
                </a:cubicBezTo>
                <a:cubicBezTo>
                  <a:pt x="4833" y="6360"/>
                  <a:pt x="4808" y="6289"/>
                  <a:pt x="4783" y="6219"/>
                </a:cubicBezTo>
                <a:cubicBezTo>
                  <a:pt x="4755" y="6152"/>
                  <a:pt x="4728" y="6086"/>
                  <a:pt x="4700" y="6019"/>
                </a:cubicBezTo>
                <a:cubicBezTo>
                  <a:pt x="4667" y="5959"/>
                  <a:pt x="4633" y="5900"/>
                  <a:pt x="4600" y="5840"/>
                </a:cubicBezTo>
                <a:cubicBezTo>
                  <a:pt x="4563" y="5787"/>
                  <a:pt x="4525" y="5735"/>
                  <a:pt x="4488" y="5682"/>
                </a:cubicBezTo>
                <a:cubicBezTo>
                  <a:pt x="4445" y="5635"/>
                  <a:pt x="4401" y="5589"/>
                  <a:pt x="4358" y="5542"/>
                </a:cubicBezTo>
                <a:cubicBezTo>
                  <a:pt x="4310" y="5504"/>
                  <a:pt x="4261" y="5467"/>
                  <a:pt x="4213" y="5429"/>
                </a:cubicBezTo>
                <a:lnTo>
                  <a:pt x="4046" y="5343"/>
                </a:lnTo>
                <a:lnTo>
                  <a:pt x="3904" y="5292"/>
                </a:lnTo>
                <a:lnTo>
                  <a:pt x="3746" y="5271"/>
                </a:lnTo>
                <a:lnTo>
                  <a:pt x="3583" y="5271"/>
                </a:lnTo>
                <a:lnTo>
                  <a:pt x="3413" y="5286"/>
                </a:lnTo>
                <a:lnTo>
                  <a:pt x="3246" y="5310"/>
                </a:lnTo>
                <a:lnTo>
                  <a:pt x="3079" y="5343"/>
                </a:lnTo>
                <a:lnTo>
                  <a:pt x="2913" y="5369"/>
                </a:lnTo>
                <a:lnTo>
                  <a:pt x="2750" y="5396"/>
                </a:lnTo>
                <a:lnTo>
                  <a:pt x="2600" y="5411"/>
                </a:lnTo>
                <a:lnTo>
                  <a:pt x="2258" y="5423"/>
                </a:lnTo>
                <a:lnTo>
                  <a:pt x="1925" y="5411"/>
                </a:lnTo>
                <a:lnTo>
                  <a:pt x="1617" y="5384"/>
                </a:lnTo>
                <a:lnTo>
                  <a:pt x="1321" y="5346"/>
                </a:lnTo>
                <a:lnTo>
                  <a:pt x="1033" y="5298"/>
                </a:lnTo>
                <a:lnTo>
                  <a:pt x="758" y="5250"/>
                </a:lnTo>
                <a:lnTo>
                  <a:pt x="500" y="5197"/>
                </a:lnTo>
                <a:cubicBezTo>
                  <a:pt x="506" y="5177"/>
                  <a:pt x="511" y="5157"/>
                  <a:pt x="517" y="5137"/>
                </a:cubicBezTo>
                <a:lnTo>
                  <a:pt x="871" y="5173"/>
                </a:lnTo>
                <a:lnTo>
                  <a:pt x="1221" y="5197"/>
                </a:lnTo>
                <a:lnTo>
                  <a:pt x="1563" y="5206"/>
                </a:lnTo>
                <a:lnTo>
                  <a:pt x="1896" y="5197"/>
                </a:lnTo>
                <a:lnTo>
                  <a:pt x="2221" y="5164"/>
                </a:lnTo>
                <a:lnTo>
                  <a:pt x="2538" y="5113"/>
                </a:lnTo>
                <a:lnTo>
                  <a:pt x="2842" y="5045"/>
                </a:lnTo>
                <a:lnTo>
                  <a:pt x="3129" y="4946"/>
                </a:lnTo>
                <a:lnTo>
                  <a:pt x="3500" y="4815"/>
                </a:lnTo>
                <a:lnTo>
                  <a:pt x="2821" y="4389"/>
                </a:lnTo>
                <a:lnTo>
                  <a:pt x="2213" y="3912"/>
                </a:lnTo>
                <a:lnTo>
                  <a:pt x="1879" y="3939"/>
                </a:lnTo>
                <a:lnTo>
                  <a:pt x="1554" y="3939"/>
                </a:lnTo>
                <a:lnTo>
                  <a:pt x="1258" y="3912"/>
                </a:lnTo>
                <a:lnTo>
                  <a:pt x="979" y="3856"/>
                </a:lnTo>
                <a:lnTo>
                  <a:pt x="721" y="3775"/>
                </a:lnTo>
                <a:lnTo>
                  <a:pt x="496" y="3674"/>
                </a:lnTo>
                <a:lnTo>
                  <a:pt x="296" y="3549"/>
                </a:lnTo>
                <a:lnTo>
                  <a:pt x="129" y="3403"/>
                </a:lnTo>
                <a:lnTo>
                  <a:pt x="0" y="3245"/>
                </a:lnTo>
                <a:cubicBezTo>
                  <a:pt x="6" y="3236"/>
                  <a:pt x="11" y="3227"/>
                  <a:pt x="17" y="3218"/>
                </a:cubicBezTo>
                <a:lnTo>
                  <a:pt x="71" y="3245"/>
                </a:lnTo>
                <a:cubicBezTo>
                  <a:pt x="93" y="3280"/>
                  <a:pt x="116" y="3314"/>
                  <a:pt x="138" y="3349"/>
                </a:cubicBezTo>
                <a:lnTo>
                  <a:pt x="246" y="3439"/>
                </a:lnTo>
                <a:cubicBezTo>
                  <a:pt x="290" y="3469"/>
                  <a:pt x="335" y="3498"/>
                  <a:pt x="379" y="3528"/>
                </a:cubicBezTo>
                <a:lnTo>
                  <a:pt x="538" y="3597"/>
                </a:lnTo>
                <a:lnTo>
                  <a:pt x="721" y="3656"/>
                </a:lnTo>
                <a:lnTo>
                  <a:pt x="913" y="3701"/>
                </a:lnTo>
                <a:lnTo>
                  <a:pt x="1117" y="3728"/>
                </a:lnTo>
                <a:lnTo>
                  <a:pt x="1329" y="3737"/>
                </a:lnTo>
                <a:lnTo>
                  <a:pt x="1533" y="3734"/>
                </a:lnTo>
                <a:lnTo>
                  <a:pt x="1646" y="3722"/>
                </a:lnTo>
                <a:lnTo>
                  <a:pt x="1746" y="3722"/>
                </a:lnTo>
                <a:lnTo>
                  <a:pt x="1833" y="3710"/>
                </a:lnTo>
                <a:lnTo>
                  <a:pt x="1917" y="3695"/>
                </a:lnTo>
                <a:lnTo>
                  <a:pt x="1988" y="3662"/>
                </a:lnTo>
                <a:cubicBezTo>
                  <a:pt x="1921" y="3572"/>
                  <a:pt x="1855" y="3481"/>
                  <a:pt x="1788" y="3391"/>
                </a:cubicBezTo>
                <a:lnTo>
                  <a:pt x="1617" y="3126"/>
                </a:lnTo>
                <a:lnTo>
                  <a:pt x="1454" y="2849"/>
                </a:lnTo>
                <a:lnTo>
                  <a:pt x="1313" y="2563"/>
                </a:lnTo>
                <a:lnTo>
                  <a:pt x="1175" y="2253"/>
                </a:lnTo>
                <a:lnTo>
                  <a:pt x="1046" y="1919"/>
                </a:lnTo>
                <a:cubicBezTo>
                  <a:pt x="1042" y="1899"/>
                  <a:pt x="1037" y="1879"/>
                  <a:pt x="1033" y="1859"/>
                </a:cubicBezTo>
                <a:cubicBezTo>
                  <a:pt x="1022" y="1831"/>
                  <a:pt x="1011" y="1804"/>
                  <a:pt x="1000" y="1776"/>
                </a:cubicBezTo>
                <a:cubicBezTo>
                  <a:pt x="993" y="1745"/>
                  <a:pt x="986" y="1715"/>
                  <a:pt x="979" y="1684"/>
                </a:cubicBezTo>
                <a:cubicBezTo>
                  <a:pt x="969" y="1653"/>
                  <a:pt x="960" y="1622"/>
                  <a:pt x="950" y="1591"/>
                </a:cubicBezTo>
                <a:cubicBezTo>
                  <a:pt x="942" y="1557"/>
                  <a:pt x="933" y="1524"/>
                  <a:pt x="925" y="1490"/>
                </a:cubicBezTo>
                <a:cubicBezTo>
                  <a:pt x="922" y="1459"/>
                  <a:pt x="920" y="1428"/>
                  <a:pt x="917" y="1397"/>
                </a:cubicBezTo>
                <a:lnTo>
                  <a:pt x="917" y="1311"/>
                </a:lnTo>
                <a:cubicBezTo>
                  <a:pt x="922" y="1285"/>
                  <a:pt x="928" y="1260"/>
                  <a:pt x="933" y="1234"/>
                </a:cubicBezTo>
                <a:lnTo>
                  <a:pt x="963" y="1180"/>
                </a:lnTo>
                <a:lnTo>
                  <a:pt x="1000" y="1192"/>
                </a:lnTo>
                <a:cubicBezTo>
                  <a:pt x="1011" y="1293"/>
                  <a:pt x="1022" y="1395"/>
                  <a:pt x="1033" y="1496"/>
                </a:cubicBezTo>
                <a:cubicBezTo>
                  <a:pt x="1058" y="1597"/>
                  <a:pt x="1083" y="1699"/>
                  <a:pt x="1108" y="1800"/>
                </a:cubicBezTo>
                <a:cubicBezTo>
                  <a:pt x="1146" y="1899"/>
                  <a:pt x="1183" y="1999"/>
                  <a:pt x="1221" y="2098"/>
                </a:cubicBezTo>
                <a:cubicBezTo>
                  <a:pt x="1267" y="2189"/>
                  <a:pt x="1312" y="2281"/>
                  <a:pt x="1358" y="2372"/>
                </a:cubicBezTo>
                <a:lnTo>
                  <a:pt x="1508" y="2628"/>
                </a:lnTo>
                <a:lnTo>
                  <a:pt x="1646" y="2795"/>
                </a:lnTo>
                <a:cubicBezTo>
                  <a:pt x="1640" y="2797"/>
                  <a:pt x="1635" y="2799"/>
                  <a:pt x="1629" y="2801"/>
                </a:cubicBezTo>
                <a:lnTo>
                  <a:pt x="1629" y="2807"/>
                </a:lnTo>
                <a:lnTo>
                  <a:pt x="1638" y="2813"/>
                </a:lnTo>
                <a:cubicBezTo>
                  <a:pt x="1641" y="2814"/>
                  <a:pt x="1643" y="2815"/>
                  <a:pt x="1646" y="2816"/>
                </a:cubicBezTo>
                <a:cubicBezTo>
                  <a:pt x="1652" y="2818"/>
                  <a:pt x="1657" y="2820"/>
                  <a:pt x="1663" y="2822"/>
                </a:cubicBezTo>
                <a:cubicBezTo>
                  <a:pt x="1664" y="2826"/>
                  <a:pt x="1666" y="2830"/>
                  <a:pt x="1667" y="2834"/>
                </a:cubicBezTo>
                <a:cubicBezTo>
                  <a:pt x="1670" y="2836"/>
                  <a:pt x="1672" y="2838"/>
                  <a:pt x="1675" y="2840"/>
                </a:cubicBezTo>
                <a:cubicBezTo>
                  <a:pt x="1678" y="2843"/>
                  <a:pt x="1680" y="2846"/>
                  <a:pt x="1683" y="2849"/>
                </a:cubicBezTo>
                <a:lnTo>
                  <a:pt x="1683" y="2843"/>
                </a:lnTo>
                <a:cubicBezTo>
                  <a:pt x="1680" y="2842"/>
                  <a:pt x="1678" y="2841"/>
                  <a:pt x="1675" y="2840"/>
                </a:cubicBezTo>
                <a:lnTo>
                  <a:pt x="1675" y="2840"/>
                </a:lnTo>
                <a:cubicBezTo>
                  <a:pt x="1665" y="2825"/>
                  <a:pt x="1656" y="2810"/>
                  <a:pt x="1646" y="2795"/>
                </a:cubicBezTo>
                <a:lnTo>
                  <a:pt x="1746" y="2741"/>
                </a:lnTo>
                <a:cubicBezTo>
                  <a:pt x="1778" y="2710"/>
                  <a:pt x="1810" y="2680"/>
                  <a:pt x="1842" y="2649"/>
                </a:cubicBezTo>
                <a:cubicBezTo>
                  <a:pt x="1872" y="2613"/>
                  <a:pt x="1903" y="2578"/>
                  <a:pt x="1933" y="2542"/>
                </a:cubicBezTo>
                <a:cubicBezTo>
                  <a:pt x="1961" y="2498"/>
                  <a:pt x="1989" y="2455"/>
                  <a:pt x="2017" y="2411"/>
                </a:cubicBezTo>
                <a:cubicBezTo>
                  <a:pt x="2042" y="2362"/>
                  <a:pt x="2067" y="2314"/>
                  <a:pt x="2092" y="2265"/>
                </a:cubicBezTo>
                <a:cubicBezTo>
                  <a:pt x="2116" y="2214"/>
                  <a:pt x="2139" y="2164"/>
                  <a:pt x="2163" y="2113"/>
                </a:cubicBezTo>
                <a:cubicBezTo>
                  <a:pt x="2182" y="2060"/>
                  <a:pt x="2202" y="2008"/>
                  <a:pt x="2221" y="1955"/>
                </a:cubicBezTo>
                <a:cubicBezTo>
                  <a:pt x="2239" y="1904"/>
                  <a:pt x="2257" y="1854"/>
                  <a:pt x="2275" y="1803"/>
                </a:cubicBezTo>
                <a:cubicBezTo>
                  <a:pt x="2290" y="1754"/>
                  <a:pt x="2306" y="1706"/>
                  <a:pt x="2321" y="1657"/>
                </a:cubicBezTo>
                <a:cubicBezTo>
                  <a:pt x="2324" y="1722"/>
                  <a:pt x="2326" y="1788"/>
                  <a:pt x="2329" y="1853"/>
                </a:cubicBezTo>
                <a:cubicBezTo>
                  <a:pt x="2326" y="1913"/>
                  <a:pt x="2324" y="1972"/>
                  <a:pt x="2321" y="2032"/>
                </a:cubicBezTo>
                <a:cubicBezTo>
                  <a:pt x="2308" y="2088"/>
                  <a:pt x="2296" y="2143"/>
                  <a:pt x="2283" y="2199"/>
                </a:cubicBezTo>
                <a:cubicBezTo>
                  <a:pt x="2265" y="2255"/>
                  <a:pt x="2247" y="2310"/>
                  <a:pt x="2229" y="2366"/>
                </a:cubicBezTo>
                <a:cubicBezTo>
                  <a:pt x="2204" y="2419"/>
                  <a:pt x="2179" y="2471"/>
                  <a:pt x="2154" y="2524"/>
                </a:cubicBezTo>
                <a:lnTo>
                  <a:pt x="2046" y="2682"/>
                </a:lnTo>
                <a:lnTo>
                  <a:pt x="1796" y="3027"/>
                </a:lnTo>
                <a:lnTo>
                  <a:pt x="2054" y="3305"/>
                </a:lnTo>
                <a:lnTo>
                  <a:pt x="2333" y="3564"/>
                </a:lnTo>
                <a:lnTo>
                  <a:pt x="2638" y="3808"/>
                </a:lnTo>
                <a:lnTo>
                  <a:pt x="2963" y="4032"/>
                </a:lnTo>
                <a:lnTo>
                  <a:pt x="4129" y="4610"/>
                </a:lnTo>
                <a:cubicBezTo>
                  <a:pt x="4142" y="4603"/>
                  <a:pt x="4154" y="4596"/>
                  <a:pt x="4167" y="4589"/>
                </a:cubicBezTo>
                <a:cubicBezTo>
                  <a:pt x="4135" y="4504"/>
                  <a:pt x="4103" y="4418"/>
                  <a:pt x="4071" y="4333"/>
                </a:cubicBezTo>
                <a:cubicBezTo>
                  <a:pt x="4046" y="4241"/>
                  <a:pt x="4021" y="4150"/>
                  <a:pt x="3996" y="4058"/>
                </a:cubicBezTo>
                <a:cubicBezTo>
                  <a:pt x="3975" y="3959"/>
                  <a:pt x="3954" y="3859"/>
                  <a:pt x="3933" y="3760"/>
                </a:cubicBezTo>
                <a:cubicBezTo>
                  <a:pt x="3923" y="3659"/>
                  <a:pt x="3914" y="3557"/>
                  <a:pt x="3904" y="3456"/>
                </a:cubicBezTo>
                <a:cubicBezTo>
                  <a:pt x="3896" y="3350"/>
                  <a:pt x="3887" y="3244"/>
                  <a:pt x="3879" y="3138"/>
                </a:cubicBezTo>
                <a:lnTo>
                  <a:pt x="3879" y="2813"/>
                </a:lnTo>
                <a:cubicBezTo>
                  <a:pt x="3885" y="2704"/>
                  <a:pt x="3890" y="2594"/>
                  <a:pt x="3896" y="2485"/>
                </a:cubicBezTo>
                <a:cubicBezTo>
                  <a:pt x="3908" y="2377"/>
                  <a:pt x="3921" y="2268"/>
                  <a:pt x="3933" y="2160"/>
                </a:cubicBezTo>
                <a:cubicBezTo>
                  <a:pt x="3951" y="2052"/>
                  <a:pt x="3970" y="1944"/>
                  <a:pt x="3988" y="1836"/>
                </a:cubicBezTo>
                <a:cubicBezTo>
                  <a:pt x="4007" y="1732"/>
                  <a:pt x="4027" y="1627"/>
                  <a:pt x="4046" y="1523"/>
                </a:cubicBezTo>
                <a:cubicBezTo>
                  <a:pt x="4074" y="1422"/>
                  <a:pt x="4101" y="1320"/>
                  <a:pt x="4129" y="1219"/>
                </a:cubicBezTo>
                <a:cubicBezTo>
                  <a:pt x="4162" y="1124"/>
                  <a:pt x="4196" y="1028"/>
                  <a:pt x="4229" y="933"/>
                </a:cubicBezTo>
                <a:cubicBezTo>
                  <a:pt x="4264" y="843"/>
                  <a:pt x="4298" y="752"/>
                  <a:pt x="4333" y="662"/>
                </a:cubicBezTo>
                <a:cubicBezTo>
                  <a:pt x="4373" y="580"/>
                  <a:pt x="4414" y="499"/>
                  <a:pt x="4454" y="417"/>
                </a:cubicBezTo>
                <a:lnTo>
                  <a:pt x="4583" y="194"/>
                </a:lnTo>
                <a:lnTo>
                  <a:pt x="4738" y="0"/>
                </a:lnTo>
                <a:close/>
              </a:path>
            </a:pathLst>
          </a:custGeom>
          <a:solidFill>
            <a:srgbClr val="000000">
              <a:lumMod val="65000"/>
              <a:lumOff val="35000"/>
            </a:srgbClr>
          </a:solidFill>
          <a:ln>
            <a:noFill/>
          </a:ln>
        </p:spPr>
        <p:txBody>
          <a:bodyPr vert="horz" wrap="square" lIns="121920" tIns="60960" rIns="121920" bIns="60960" numCol="1" anchor="t" anchorCtr="0" compatLnSpc="1">
            <a:prstTxWarp prst="textNoShape">
              <a:avLst/>
            </a:prstTxWarp>
          </a:bodyPr>
          <a:lstStyle/>
          <a:p>
            <a:pPr algn="ctr" defTabSz="1219170">
              <a:defRPr/>
            </a:pPr>
            <a:endParaRPr lang="ko-KR" altLang="en-US" sz="20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7" name="Oval 277">
            <a:extLst>
              <a:ext uri="{FF2B5EF4-FFF2-40B4-BE49-F238E27FC236}">
                <a16:creationId xmlns:a16="http://schemas.microsoft.com/office/drawing/2014/main" id="{A791F01B-1EC9-462D-8FA9-43846AE2690B}"/>
              </a:ext>
            </a:extLst>
          </p:cNvPr>
          <p:cNvSpPr/>
          <p:nvPr/>
        </p:nvSpPr>
        <p:spPr>
          <a:xfrm>
            <a:off x="5069443" y="3515245"/>
            <a:ext cx="658976" cy="353603"/>
          </a:xfrm>
          <a:prstGeom prst="ellipse">
            <a:avLst/>
          </a:prstGeom>
          <a:solidFill>
            <a:srgbClr val="57687C">
              <a:lumMod val="40000"/>
              <a:lumOff val="60000"/>
            </a:srgb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28" name="Oval 279">
            <a:extLst>
              <a:ext uri="{FF2B5EF4-FFF2-40B4-BE49-F238E27FC236}">
                <a16:creationId xmlns:a16="http://schemas.microsoft.com/office/drawing/2014/main" id="{3117582E-9951-4E7B-9725-4170AEE5E9F7}"/>
              </a:ext>
            </a:extLst>
          </p:cNvPr>
          <p:cNvSpPr/>
          <p:nvPr/>
        </p:nvSpPr>
        <p:spPr>
          <a:xfrm>
            <a:off x="3610892" y="3373440"/>
            <a:ext cx="658976" cy="486394"/>
          </a:xfrm>
          <a:prstGeom prst="ellipse">
            <a:avLst/>
          </a:prstGeom>
          <a:solidFill>
            <a:srgbClr val="57687C">
              <a:lumMod val="20000"/>
              <a:lumOff val="80000"/>
            </a:srgbClr>
          </a:solidFill>
          <a:ln w="12700" cap="flat" cmpd="sng" algn="ctr">
            <a:noFill/>
            <a:prstDash val="solid"/>
            <a:miter lim="800000"/>
          </a:ln>
          <a:effectLst/>
        </p:spPr>
        <p:txBody>
          <a:bodyPr rtlCol="0" anchor="ctr"/>
          <a:lstStyle/>
          <a:p>
            <a:pPr algn="ctr" defTabSz="1219170">
              <a:defRPr/>
            </a:pPr>
            <a:endParaRPr lang="ko-KR" altLang="en-US" sz="14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29" name="Oval 280">
            <a:extLst>
              <a:ext uri="{FF2B5EF4-FFF2-40B4-BE49-F238E27FC236}">
                <a16:creationId xmlns:a16="http://schemas.microsoft.com/office/drawing/2014/main" id="{517E94E8-2F3D-438F-AEA0-901BAC21B87A}"/>
              </a:ext>
            </a:extLst>
          </p:cNvPr>
          <p:cNvSpPr/>
          <p:nvPr/>
        </p:nvSpPr>
        <p:spPr>
          <a:xfrm>
            <a:off x="8046816" y="3373440"/>
            <a:ext cx="658976" cy="496037"/>
          </a:xfrm>
          <a:prstGeom prst="ellipse">
            <a:avLst/>
          </a:prstGeom>
          <a:solidFill>
            <a:srgbClr val="57687C">
              <a:lumMod val="20000"/>
              <a:lumOff val="80000"/>
            </a:srgb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30" name="Oval 285">
            <a:extLst>
              <a:ext uri="{FF2B5EF4-FFF2-40B4-BE49-F238E27FC236}">
                <a16:creationId xmlns:a16="http://schemas.microsoft.com/office/drawing/2014/main" id="{682408D3-4312-4196-AFA2-B1B4917D1229}"/>
              </a:ext>
            </a:extLst>
          </p:cNvPr>
          <p:cNvSpPr/>
          <p:nvPr/>
        </p:nvSpPr>
        <p:spPr>
          <a:xfrm>
            <a:off x="5742012" y="2129496"/>
            <a:ext cx="707976" cy="583004"/>
          </a:xfrm>
          <a:prstGeom prst="ellipse">
            <a:avLst/>
          </a:prstGeom>
          <a:solidFill>
            <a:schemeClr val="bg1">
              <a:lumMod val="95000"/>
            </a:schemeClr>
          </a:solidFill>
          <a:ln w="12700" cap="flat" cmpd="sng" algn="ctr">
            <a:noFill/>
            <a:prstDash val="solid"/>
            <a:miter lim="800000"/>
          </a:ln>
          <a:effectLst/>
        </p:spPr>
        <p:txBody>
          <a:bodyPr rtlCol="0" anchor="ctr"/>
          <a:lstStyle/>
          <a:p>
            <a:pPr algn="ctr" defTabSz="1219170">
              <a:defRPr/>
            </a:pPr>
            <a:endParaRPr lang="ko-KR" altLang="en-US" sz="3600">
              <a:solidFill>
                <a:srgbClr val="0000FF"/>
              </a:solidFill>
              <a:latin typeface="Times New Roman" panose="02020603050405020304" pitchFamily="18" charset="0"/>
              <a:cs typeface="Times New Roman" panose="02020603050405020304" pitchFamily="18" charset="0"/>
            </a:endParaRPr>
          </a:p>
        </p:txBody>
      </p:sp>
      <p:sp>
        <p:nvSpPr>
          <p:cNvPr id="32" name="Oval 28">
            <a:extLst>
              <a:ext uri="{FF2B5EF4-FFF2-40B4-BE49-F238E27FC236}">
                <a16:creationId xmlns:a16="http://schemas.microsoft.com/office/drawing/2014/main" id="{6C443415-332F-4864-9DE5-36704B93AABB}"/>
              </a:ext>
            </a:extLst>
          </p:cNvPr>
          <p:cNvSpPr/>
          <p:nvPr/>
        </p:nvSpPr>
        <p:spPr>
          <a:xfrm>
            <a:off x="4950436" y="2955004"/>
            <a:ext cx="582419" cy="317311"/>
          </a:xfrm>
          <a:prstGeom prst="ellipse">
            <a:avLst/>
          </a:prstGeom>
          <a:solidFill>
            <a:srgbClr val="57687C">
              <a:lumMod val="20000"/>
              <a:lumOff val="80000"/>
            </a:srgb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grpSp>
        <p:nvGrpSpPr>
          <p:cNvPr id="34" name="群組 33"/>
          <p:cNvGrpSpPr/>
          <p:nvPr/>
        </p:nvGrpSpPr>
        <p:grpSpPr>
          <a:xfrm>
            <a:off x="3562745" y="1794508"/>
            <a:ext cx="1742930" cy="1311968"/>
            <a:chOff x="3372549" y="1101877"/>
            <a:chExt cx="845753" cy="845752"/>
          </a:xfrm>
        </p:grpSpPr>
        <p:grpSp>
          <p:nvGrpSpPr>
            <p:cNvPr id="63" name="群組 62"/>
            <p:cNvGrpSpPr/>
            <p:nvPr/>
          </p:nvGrpSpPr>
          <p:grpSpPr>
            <a:xfrm>
              <a:off x="3372549" y="1101877"/>
              <a:ext cx="845753" cy="845752"/>
              <a:chOff x="3503846" y="1364003"/>
              <a:chExt cx="652356" cy="652355"/>
            </a:xfrm>
          </p:grpSpPr>
          <p:sp>
            <p:nvSpPr>
              <p:cNvPr id="65" name="Oval 283">
                <a:extLst>
                  <a:ext uri="{FF2B5EF4-FFF2-40B4-BE49-F238E27FC236}">
                    <a16:creationId xmlns:a16="http://schemas.microsoft.com/office/drawing/2014/main" id="{F38480D4-1D2D-4310-8237-C5D863B30B12}"/>
                  </a:ext>
                </a:extLst>
              </p:cNvPr>
              <p:cNvSpPr/>
              <p:nvPr/>
            </p:nvSpPr>
            <p:spPr>
              <a:xfrm>
                <a:off x="3503846" y="1364003"/>
                <a:ext cx="652356" cy="652355"/>
              </a:xfrm>
              <a:prstGeom prst="ellipse">
                <a:avLst/>
              </a:prstGeom>
              <a:solidFill>
                <a:schemeClr val="accent1">
                  <a:lumMod val="40000"/>
                  <a:lumOff val="60000"/>
                </a:schemeClr>
              </a:solidFill>
              <a:ln w="12700" cap="flat" cmpd="sng" algn="ctr">
                <a:noFill/>
                <a:prstDash val="solid"/>
                <a:miter lim="800000"/>
              </a:ln>
              <a:effectLst/>
            </p:spPr>
            <p:txBody>
              <a:bodyPr rtlCol="0" anchor="ctr"/>
              <a:lstStyle/>
              <a:p>
                <a:pPr algn="ctr" defTabSz="1219170">
                  <a:defRPr/>
                </a:pPr>
                <a:endParaRPr lang="ko-KR" altLang="en-US" sz="36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66" name="Oval 288">
                <a:extLst>
                  <a:ext uri="{FF2B5EF4-FFF2-40B4-BE49-F238E27FC236}">
                    <a16:creationId xmlns:a16="http://schemas.microsoft.com/office/drawing/2014/main" id="{C8F3AB6E-E65E-4FB1-BDA7-97E515168E7A}"/>
                  </a:ext>
                </a:extLst>
              </p:cNvPr>
              <p:cNvSpPr/>
              <p:nvPr/>
            </p:nvSpPr>
            <p:spPr>
              <a:xfrm>
                <a:off x="3573126" y="1444629"/>
                <a:ext cx="498218" cy="498217"/>
              </a:xfrm>
              <a:prstGeom prst="ellipse">
                <a:avLst/>
              </a:prstGeom>
              <a:solidFill>
                <a:sysClr val="window" lastClr="FFFFFF"/>
              </a:solidFill>
              <a:ln w="12700" cap="flat" cmpd="sng" algn="ctr">
                <a:noFill/>
                <a:prstDash val="solid"/>
                <a:miter lim="800000"/>
              </a:ln>
              <a:effectLst>
                <a:outerShdw blurRad="76200" dist="50800" dir="2700000" algn="tl" rotWithShape="0">
                  <a:prstClr val="black">
                    <a:alpha val="33000"/>
                  </a:prstClr>
                </a:outerShdw>
              </a:effectLst>
            </p:spPr>
            <p:txBody>
              <a:bodyPr rtlCol="0" anchor="ctr"/>
              <a:lstStyle/>
              <a:p>
                <a:pPr algn="ctr" defTabSz="1219170">
                  <a:defRPr/>
                </a:pPr>
                <a:endParaRPr lang="ko-KR" altLang="en-US" sz="2400" b="1" dirty="0">
                  <a:solidFill>
                    <a:schemeClr val="bg1">
                      <a:lumMod val="75000"/>
                    </a:schemeClr>
                  </a:solidFill>
                  <a:latin typeface="Times New Roman" panose="02020603050405020304" pitchFamily="18" charset="0"/>
                  <a:cs typeface="Times New Roman" panose="02020603050405020304" pitchFamily="18" charset="0"/>
                </a:endParaRPr>
              </a:p>
            </p:txBody>
          </p:sp>
        </p:grpSp>
        <p:sp>
          <p:nvSpPr>
            <p:cNvPr id="64" name="文字方塊 63"/>
            <p:cNvSpPr txBox="1"/>
            <p:nvPr/>
          </p:nvSpPr>
          <p:spPr>
            <a:xfrm>
              <a:off x="3592722" y="1329573"/>
              <a:ext cx="388305" cy="376972"/>
            </a:xfrm>
            <a:prstGeom prst="rect">
              <a:avLst/>
            </a:prstGeom>
            <a:noFill/>
          </p:spPr>
          <p:txBody>
            <a:bodyPr wrap="none" rtlCol="0">
              <a:spAutoFit/>
            </a:bodyPr>
            <a:lstStyle/>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產學</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小聯盟</a:t>
              </a:r>
              <a:endParaRPr lang="en-US" altLang="zh-TW" sz="105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38" name="群組 37"/>
          <p:cNvGrpSpPr/>
          <p:nvPr/>
        </p:nvGrpSpPr>
        <p:grpSpPr>
          <a:xfrm>
            <a:off x="6952102" y="1794508"/>
            <a:ext cx="1768890" cy="1327035"/>
            <a:chOff x="4816637" y="1081371"/>
            <a:chExt cx="858349" cy="855465"/>
          </a:xfrm>
        </p:grpSpPr>
        <p:sp>
          <p:nvSpPr>
            <p:cNvPr id="60" name="Oval 282">
              <a:extLst>
                <a:ext uri="{FF2B5EF4-FFF2-40B4-BE49-F238E27FC236}">
                  <a16:creationId xmlns:a16="http://schemas.microsoft.com/office/drawing/2014/main" id="{92505DD4-2829-489A-AA4F-5A4A48FA5455}"/>
                </a:ext>
              </a:extLst>
            </p:cNvPr>
            <p:cNvSpPr/>
            <p:nvPr/>
          </p:nvSpPr>
          <p:spPr>
            <a:xfrm>
              <a:off x="4816637" y="1081371"/>
              <a:ext cx="858349" cy="855465"/>
            </a:xfrm>
            <a:prstGeom prst="ellipse">
              <a:avLst/>
            </a:prstGeom>
            <a:solidFill>
              <a:schemeClr val="accent1">
                <a:lumMod val="60000"/>
                <a:lumOff val="40000"/>
              </a:schemeClr>
            </a:solidFill>
            <a:ln w="12700" cap="flat" cmpd="sng" algn="ctr">
              <a:noFill/>
              <a:prstDash val="solid"/>
              <a:miter lim="800000"/>
            </a:ln>
            <a:effectLst/>
          </p:spPr>
          <p:txBody>
            <a:bodyPr rtlCol="0" anchor="ctr"/>
            <a:lstStyle/>
            <a:p>
              <a:pPr algn="ctr" defTabSz="1219170">
                <a:defRPr/>
              </a:pPr>
              <a:endParaRPr lang="ko-KR" altLang="en-US" sz="36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61" name="Oval 287">
              <a:extLst>
                <a:ext uri="{FF2B5EF4-FFF2-40B4-BE49-F238E27FC236}">
                  <a16:creationId xmlns:a16="http://schemas.microsoft.com/office/drawing/2014/main" id="{E295AE90-D1EA-49D3-81B1-5F4639C96493}"/>
                </a:ext>
              </a:extLst>
            </p:cNvPr>
            <p:cNvSpPr/>
            <p:nvPr/>
          </p:nvSpPr>
          <p:spPr>
            <a:xfrm>
              <a:off x="4912310" y="1172963"/>
              <a:ext cx="666683" cy="666683"/>
            </a:xfrm>
            <a:prstGeom prst="ellipse">
              <a:avLst/>
            </a:prstGeom>
            <a:solidFill>
              <a:sysClr val="window" lastClr="FFFFFF"/>
            </a:solidFill>
            <a:ln w="12700" cap="flat" cmpd="sng" algn="ctr">
              <a:noFill/>
              <a:prstDash val="solid"/>
              <a:miter lim="800000"/>
            </a:ln>
            <a:effectLst>
              <a:outerShdw blurRad="76200" dist="50800" dir="2700000" algn="tl" rotWithShape="0">
                <a:prstClr val="black">
                  <a:alpha val="33000"/>
                </a:prstClr>
              </a:outerShdw>
            </a:effectLst>
          </p:spPr>
          <p:txBody>
            <a:bodyPr rtlCol="0" anchor="ctr"/>
            <a:lstStyle/>
            <a:p>
              <a:pPr algn="ctr" defTabSz="1219170">
                <a:defRPr/>
              </a:pPr>
              <a:endParaRPr lang="ko-KR" altLang="en-US" sz="36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62" name="文字方塊 61"/>
            <p:cNvSpPr txBox="1"/>
            <p:nvPr/>
          </p:nvSpPr>
          <p:spPr>
            <a:xfrm>
              <a:off x="5001718" y="1340453"/>
              <a:ext cx="487869" cy="376972"/>
            </a:xfrm>
            <a:prstGeom prst="rect">
              <a:avLst/>
            </a:prstGeom>
            <a:noFill/>
          </p:spPr>
          <p:txBody>
            <a:bodyPr wrap="none" rtlCol="0">
              <a:spAutoFit/>
            </a:bodyPr>
            <a:lstStyle/>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研發聯盟</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產業聯盟</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40" name="群組 39"/>
          <p:cNvGrpSpPr/>
          <p:nvPr/>
        </p:nvGrpSpPr>
        <p:grpSpPr>
          <a:xfrm>
            <a:off x="8003909" y="3975403"/>
            <a:ext cx="1364242" cy="1026917"/>
            <a:chOff x="5456297" y="2495623"/>
            <a:chExt cx="661995" cy="661995"/>
          </a:xfrm>
        </p:grpSpPr>
        <p:grpSp>
          <p:nvGrpSpPr>
            <p:cNvPr id="56" name="群組 55"/>
            <p:cNvGrpSpPr/>
            <p:nvPr/>
          </p:nvGrpSpPr>
          <p:grpSpPr>
            <a:xfrm>
              <a:off x="5456297" y="2495623"/>
              <a:ext cx="661995" cy="661995"/>
              <a:chOff x="5419181" y="2495623"/>
              <a:chExt cx="489751" cy="489751"/>
            </a:xfrm>
          </p:grpSpPr>
          <p:sp>
            <p:nvSpPr>
              <p:cNvPr id="58" name="Oval 281">
                <a:extLst>
                  <a:ext uri="{FF2B5EF4-FFF2-40B4-BE49-F238E27FC236}">
                    <a16:creationId xmlns:a16="http://schemas.microsoft.com/office/drawing/2014/main" id="{1766F0CA-FAB6-4D97-B150-E7D49A7C2027}"/>
                  </a:ext>
                </a:extLst>
              </p:cNvPr>
              <p:cNvSpPr/>
              <p:nvPr/>
            </p:nvSpPr>
            <p:spPr>
              <a:xfrm>
                <a:off x="5419181" y="2495623"/>
                <a:ext cx="489751" cy="489751"/>
              </a:xfrm>
              <a:prstGeom prst="ellipse">
                <a:avLst/>
              </a:prstGeom>
              <a:solidFill>
                <a:schemeClr val="accent1">
                  <a:lumMod val="75000"/>
                </a:scheme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59" name="Oval 290">
                <a:extLst>
                  <a:ext uri="{FF2B5EF4-FFF2-40B4-BE49-F238E27FC236}">
                    <a16:creationId xmlns:a16="http://schemas.microsoft.com/office/drawing/2014/main" id="{A09ED8C9-A490-449A-8FD2-534D3CD2A9E1}"/>
                  </a:ext>
                </a:extLst>
              </p:cNvPr>
              <p:cNvSpPr/>
              <p:nvPr/>
            </p:nvSpPr>
            <p:spPr>
              <a:xfrm>
                <a:off x="5469238" y="2563245"/>
                <a:ext cx="384723" cy="349748"/>
              </a:xfrm>
              <a:prstGeom prst="ellipse">
                <a:avLst/>
              </a:prstGeom>
              <a:solidFill>
                <a:sysClr val="window" lastClr="FFFFFF"/>
              </a:solidFill>
              <a:ln w="12700" cap="flat" cmpd="sng" algn="ctr">
                <a:noFill/>
                <a:prstDash val="solid"/>
                <a:miter lim="800000"/>
              </a:ln>
              <a:effectLst>
                <a:outerShdw blurRad="76200" dist="50800" dir="2700000" algn="tl" rotWithShape="0">
                  <a:prstClr val="black">
                    <a:alpha val="33000"/>
                  </a:prstClr>
                </a:outerShdw>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grpSp>
        <p:sp>
          <p:nvSpPr>
            <p:cNvPr id="57" name="文字方塊 56"/>
            <p:cNvSpPr txBox="1"/>
            <p:nvPr/>
          </p:nvSpPr>
          <p:spPr>
            <a:xfrm>
              <a:off x="5551881" y="2620283"/>
              <a:ext cx="487869" cy="342701"/>
            </a:xfrm>
            <a:prstGeom prst="rect">
              <a:avLst/>
            </a:prstGeom>
            <a:noFill/>
          </p:spPr>
          <p:txBody>
            <a:bodyPr wrap="none" rtlCol="0">
              <a:spAutoFit/>
            </a:bodyPr>
            <a:lstStyle/>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研發</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補助計畫</a:t>
              </a:r>
              <a:endParaRPr lang="ko-KR" altLang="en-US" sz="1600" b="1" dirty="0">
                <a:latin typeface="Times New Roman" panose="02020603050405020304" pitchFamily="18" charset="0"/>
                <a:cs typeface="Times New Roman" panose="02020603050405020304" pitchFamily="18" charset="0"/>
              </a:endParaRPr>
            </a:p>
          </p:txBody>
        </p:sp>
      </p:grpSp>
      <p:grpSp>
        <p:nvGrpSpPr>
          <p:cNvPr id="41" name="群組 40"/>
          <p:cNvGrpSpPr/>
          <p:nvPr/>
        </p:nvGrpSpPr>
        <p:grpSpPr>
          <a:xfrm>
            <a:off x="2918380" y="3919061"/>
            <a:ext cx="1506883" cy="1134290"/>
            <a:chOff x="3432489" y="2545585"/>
            <a:chExt cx="731213" cy="731213"/>
          </a:xfrm>
        </p:grpSpPr>
        <p:sp>
          <p:nvSpPr>
            <p:cNvPr id="53" name="Oval 284">
              <a:extLst>
                <a:ext uri="{FF2B5EF4-FFF2-40B4-BE49-F238E27FC236}">
                  <a16:creationId xmlns:a16="http://schemas.microsoft.com/office/drawing/2014/main" id="{66F79BC1-C0A9-4234-8A63-BAE579F0D43D}"/>
                </a:ext>
              </a:extLst>
            </p:cNvPr>
            <p:cNvSpPr/>
            <p:nvPr/>
          </p:nvSpPr>
          <p:spPr>
            <a:xfrm>
              <a:off x="3432489" y="2545585"/>
              <a:ext cx="731213" cy="731213"/>
            </a:xfrm>
            <a:prstGeom prst="ellipse">
              <a:avLst/>
            </a:prstGeom>
            <a:solidFill>
              <a:schemeClr val="accent1">
                <a:lumMod val="20000"/>
                <a:lumOff val="80000"/>
              </a:scheme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54" name="Oval 289">
              <a:extLst>
                <a:ext uri="{FF2B5EF4-FFF2-40B4-BE49-F238E27FC236}">
                  <a16:creationId xmlns:a16="http://schemas.microsoft.com/office/drawing/2014/main" id="{112478CF-8EA9-4641-ACF2-D09E9AB769F5}"/>
                </a:ext>
              </a:extLst>
            </p:cNvPr>
            <p:cNvSpPr/>
            <p:nvPr/>
          </p:nvSpPr>
          <p:spPr>
            <a:xfrm>
              <a:off x="3523076" y="2628083"/>
              <a:ext cx="555570" cy="555569"/>
            </a:xfrm>
            <a:prstGeom prst="ellipse">
              <a:avLst/>
            </a:prstGeom>
            <a:solidFill>
              <a:sysClr val="window" lastClr="FFFFFF"/>
            </a:solidFill>
            <a:ln w="12700" cap="flat" cmpd="sng" algn="ctr">
              <a:noFill/>
              <a:prstDash val="solid"/>
              <a:miter lim="800000"/>
            </a:ln>
            <a:effectLst>
              <a:outerShdw blurRad="76200" dist="50800" dir="2700000" algn="tl" rotWithShape="0">
                <a:prstClr val="black">
                  <a:alpha val="33000"/>
                </a:prstClr>
              </a:outerShdw>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55" name="文字方塊 54"/>
            <p:cNvSpPr txBox="1"/>
            <p:nvPr/>
          </p:nvSpPr>
          <p:spPr>
            <a:xfrm>
              <a:off x="3618906" y="2715603"/>
              <a:ext cx="388305" cy="376972"/>
            </a:xfrm>
            <a:prstGeom prst="rect">
              <a:avLst/>
            </a:prstGeom>
            <a:noFill/>
          </p:spPr>
          <p:txBody>
            <a:bodyPr wrap="none" rtlCol="0">
              <a:spAutoFit/>
            </a:bodyPr>
            <a:lstStyle/>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整合型</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計畫</a:t>
              </a:r>
              <a:endParaRPr lang="ko-KR" altLang="en-US" sz="105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43" name="文字方塊 42"/>
          <p:cNvSpPr txBox="1"/>
          <p:nvPr/>
        </p:nvSpPr>
        <p:spPr>
          <a:xfrm>
            <a:off x="5845113" y="2188658"/>
            <a:ext cx="492443" cy="461665"/>
          </a:xfrm>
          <a:prstGeom prst="rect">
            <a:avLst/>
          </a:prstGeom>
          <a:noFill/>
        </p:spPr>
        <p:txBody>
          <a:bodyPr wrap="none" rtlCol="0">
            <a:spAutoFit/>
          </a:bodyPr>
          <a:lstStyle/>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產學</a:t>
            </a:r>
            <a:endParaRPr lang="en-US" altLang="zh-TW" sz="1200"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媒合</a:t>
            </a:r>
            <a:endParaRPr lang="ko-KR" altLang="en-US" sz="1200" dirty="0">
              <a:latin typeface="Times New Roman" panose="02020603050405020304" pitchFamily="18" charset="0"/>
              <a:cs typeface="Times New Roman" panose="02020603050405020304" pitchFamily="18" charset="0"/>
            </a:endParaRPr>
          </a:p>
        </p:txBody>
      </p:sp>
      <p:sp>
        <p:nvSpPr>
          <p:cNvPr id="44" name="文字方塊 43"/>
          <p:cNvSpPr txBox="1"/>
          <p:nvPr/>
        </p:nvSpPr>
        <p:spPr>
          <a:xfrm>
            <a:off x="8132418" y="3385804"/>
            <a:ext cx="492443" cy="461665"/>
          </a:xfrm>
          <a:prstGeom prst="rect">
            <a:avLst/>
          </a:prstGeom>
          <a:noFill/>
        </p:spPr>
        <p:txBody>
          <a:bodyPr wrap="none" rtlCol="0">
            <a:spAutoFit/>
          </a:bodyPr>
          <a:lstStyle/>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培訓</a:t>
            </a:r>
            <a:endParaRPr lang="en-US" altLang="zh-TW" sz="1200"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課程</a:t>
            </a:r>
            <a:endParaRPr lang="en-US" altLang="zh-TW"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9" name="Oval 280">
            <a:extLst>
              <a:ext uri="{FF2B5EF4-FFF2-40B4-BE49-F238E27FC236}">
                <a16:creationId xmlns:a16="http://schemas.microsoft.com/office/drawing/2014/main" id="{517E94E8-2F3D-438F-AEA0-901BAC21B87A}"/>
              </a:ext>
            </a:extLst>
          </p:cNvPr>
          <p:cNvSpPr/>
          <p:nvPr/>
        </p:nvSpPr>
        <p:spPr>
          <a:xfrm>
            <a:off x="6542726" y="2853050"/>
            <a:ext cx="658976" cy="545641"/>
          </a:xfrm>
          <a:prstGeom prst="ellipse">
            <a:avLst/>
          </a:prstGeom>
          <a:solidFill>
            <a:srgbClr val="57687C">
              <a:lumMod val="20000"/>
              <a:lumOff val="80000"/>
            </a:srgb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50" name="文字方塊 49"/>
          <p:cNvSpPr txBox="1"/>
          <p:nvPr/>
        </p:nvSpPr>
        <p:spPr>
          <a:xfrm>
            <a:off x="6616629" y="2876035"/>
            <a:ext cx="492443" cy="507832"/>
          </a:xfrm>
          <a:prstGeom prst="rect">
            <a:avLst/>
          </a:prstGeom>
          <a:noFill/>
        </p:spPr>
        <p:txBody>
          <a:bodyPr wrap="none" rtlCol="0">
            <a:spAutoFit/>
          </a:bodyPr>
          <a:lstStyle/>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技術</a:t>
            </a:r>
            <a:endParaRPr lang="en-US" altLang="zh-TW" sz="1200" dirty="0">
              <a:latin typeface="Times New Roman" panose="02020603050405020304" pitchFamily="18" charset="0"/>
              <a:ea typeface="微軟正黑體" panose="020B0604030504040204" pitchFamily="34" charset="-120"/>
              <a:cs typeface="Times New Roman" panose="02020603050405020304" pitchFamily="18" charset="0"/>
            </a:endParaRPr>
          </a:p>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服務</a:t>
            </a:r>
            <a:endParaRPr lang="ko-KR" altLang="en-US" sz="1200" dirty="0">
              <a:latin typeface="Times New Roman" panose="02020603050405020304" pitchFamily="18" charset="0"/>
              <a:cs typeface="Times New Roman" panose="02020603050405020304" pitchFamily="18" charset="0"/>
            </a:endParaRPr>
          </a:p>
        </p:txBody>
      </p:sp>
      <p:sp>
        <p:nvSpPr>
          <p:cNvPr id="51" name="Oval 280">
            <a:extLst>
              <a:ext uri="{FF2B5EF4-FFF2-40B4-BE49-F238E27FC236}">
                <a16:creationId xmlns:a16="http://schemas.microsoft.com/office/drawing/2014/main" id="{517E94E8-2F3D-438F-AEA0-901BAC21B87A}"/>
              </a:ext>
            </a:extLst>
          </p:cNvPr>
          <p:cNvSpPr/>
          <p:nvPr/>
        </p:nvSpPr>
        <p:spPr>
          <a:xfrm>
            <a:off x="6105641" y="3382316"/>
            <a:ext cx="658976" cy="496037"/>
          </a:xfrm>
          <a:prstGeom prst="ellipse">
            <a:avLst/>
          </a:prstGeom>
          <a:solidFill>
            <a:srgbClr val="57687C">
              <a:lumMod val="20000"/>
              <a:lumOff val="80000"/>
            </a:srgbClr>
          </a:solidFill>
          <a:ln w="12700" cap="flat" cmpd="sng" algn="ctr">
            <a:noFill/>
            <a:prstDash val="solid"/>
            <a:miter lim="800000"/>
          </a:ln>
          <a:effectLst/>
        </p:spPr>
        <p:txBody>
          <a:bodyPr rtlCol="0" anchor="ctr"/>
          <a:lstStyle/>
          <a:p>
            <a:pPr algn="ctr" defTabSz="1219170">
              <a:defRPr/>
            </a:pPr>
            <a:endParaRPr lang="ko-KR" altLang="en-US" sz="3600">
              <a:solidFill>
                <a:schemeClr val="bg1">
                  <a:lumMod val="75000"/>
                </a:schemeClr>
              </a:solidFill>
              <a:latin typeface="Times New Roman" panose="02020603050405020304" pitchFamily="18" charset="0"/>
              <a:cs typeface="Times New Roman" panose="02020603050405020304" pitchFamily="18" charset="0"/>
            </a:endParaRPr>
          </a:p>
        </p:txBody>
      </p:sp>
      <p:sp>
        <p:nvSpPr>
          <p:cNvPr id="52" name="文字方塊 51"/>
          <p:cNvSpPr txBox="1"/>
          <p:nvPr/>
        </p:nvSpPr>
        <p:spPr>
          <a:xfrm>
            <a:off x="6045498" y="3492397"/>
            <a:ext cx="800219" cy="276999"/>
          </a:xfrm>
          <a:prstGeom prst="rect">
            <a:avLst/>
          </a:prstGeom>
          <a:noFill/>
        </p:spPr>
        <p:txBody>
          <a:bodyPr wrap="square" rtlCol="0">
            <a:spAutoFit/>
          </a:bodyPr>
          <a:lstStyle/>
          <a:p>
            <a:pPr lvl="0" algn="ct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工作坊</a:t>
            </a:r>
            <a:endParaRPr lang="en-US" altLang="zh-TW"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 name="矩形 4">
            <a:extLst>
              <a:ext uri="{FF2B5EF4-FFF2-40B4-BE49-F238E27FC236}">
                <a16:creationId xmlns:a16="http://schemas.microsoft.com/office/drawing/2014/main" id="{72316D3B-DA37-4EE1-B03E-83992EA1134C}"/>
              </a:ext>
            </a:extLst>
          </p:cNvPr>
          <p:cNvSpPr/>
          <p:nvPr/>
        </p:nvSpPr>
        <p:spPr>
          <a:xfrm>
            <a:off x="3617214" y="3489431"/>
            <a:ext cx="646331" cy="276999"/>
          </a:xfrm>
          <a:prstGeom prst="rect">
            <a:avLst/>
          </a:prstGeom>
        </p:spPr>
        <p:txBody>
          <a:bodyPr wrap="none">
            <a:spAutoFit/>
          </a:bodyPr>
          <a:lstStyle/>
          <a:p>
            <a:pPr algn="ctr" defTabSz="1219170">
              <a:defRPr/>
            </a:pP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研討會</a:t>
            </a:r>
            <a:endParaRPr lang="ko-KR" altLang="en-US" sz="1200" dirty="0">
              <a:latin typeface="Times New Roman" panose="02020603050405020304" pitchFamily="18" charset="0"/>
              <a:cs typeface="Times New Roman" panose="02020603050405020304" pitchFamily="18" charset="0"/>
            </a:endParaRPr>
          </a:p>
        </p:txBody>
      </p:sp>
      <p:sp>
        <p:nvSpPr>
          <p:cNvPr id="79" name="矩形 78">
            <a:extLst>
              <a:ext uri="{FF2B5EF4-FFF2-40B4-BE49-F238E27FC236}">
                <a16:creationId xmlns:a16="http://schemas.microsoft.com/office/drawing/2014/main" id="{DEB05C3D-C95B-421B-914D-DA76C8C3D7FA}"/>
              </a:ext>
            </a:extLst>
          </p:cNvPr>
          <p:cNvSpPr/>
          <p:nvPr/>
        </p:nvSpPr>
        <p:spPr>
          <a:xfrm>
            <a:off x="4988275" y="2993967"/>
            <a:ext cx="492443" cy="276999"/>
          </a:xfrm>
          <a:prstGeom prst="rect">
            <a:avLst/>
          </a:prstGeom>
        </p:spPr>
        <p:txBody>
          <a:bodyPr wrap="none">
            <a:spAutoFit/>
          </a:bodyPr>
          <a:lstStyle/>
          <a:p>
            <a:pPr algn="ctr" defTabSz="1219170">
              <a:defRPr/>
            </a:pP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論壇</a:t>
            </a:r>
            <a:endParaRPr lang="ko-KR" altLang="en-US" sz="1200" dirty="0">
              <a:latin typeface="Times New Roman" panose="02020603050405020304" pitchFamily="18" charset="0"/>
              <a:cs typeface="Times New Roman" panose="02020603050405020304" pitchFamily="18" charset="0"/>
            </a:endParaRPr>
          </a:p>
        </p:txBody>
      </p:sp>
      <p:sp>
        <p:nvSpPr>
          <p:cNvPr id="80" name="矩形 79">
            <a:extLst>
              <a:ext uri="{FF2B5EF4-FFF2-40B4-BE49-F238E27FC236}">
                <a16:creationId xmlns:a16="http://schemas.microsoft.com/office/drawing/2014/main" id="{2AB10489-38B0-4203-8FE4-466202B6D12F}"/>
              </a:ext>
            </a:extLst>
          </p:cNvPr>
          <p:cNvSpPr/>
          <p:nvPr/>
        </p:nvSpPr>
        <p:spPr>
          <a:xfrm>
            <a:off x="5132819" y="3545307"/>
            <a:ext cx="492443" cy="276999"/>
          </a:xfrm>
          <a:prstGeom prst="rect">
            <a:avLst/>
          </a:prstGeom>
        </p:spPr>
        <p:txBody>
          <a:bodyPr wrap="none">
            <a:spAutoFit/>
          </a:bodyPr>
          <a:lstStyle/>
          <a:p>
            <a:pPr algn="ctr" defTabSz="1219170">
              <a:defRPr/>
            </a:pPr>
            <a:r>
              <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rPr>
              <a:t>競賽</a:t>
            </a:r>
            <a:endParaRPr lang="ko-KR" altLang="en-US" sz="1200" dirty="0">
              <a:latin typeface="Times New Roman" panose="02020603050405020304" pitchFamily="18" charset="0"/>
              <a:cs typeface="Times New Roman" panose="02020603050405020304" pitchFamily="18" charset="0"/>
            </a:endParaRPr>
          </a:p>
        </p:txBody>
      </p:sp>
      <p:sp>
        <p:nvSpPr>
          <p:cNvPr id="3" name="文字方塊 2">
            <a:extLst>
              <a:ext uri="{FF2B5EF4-FFF2-40B4-BE49-F238E27FC236}">
                <a16:creationId xmlns:a16="http://schemas.microsoft.com/office/drawing/2014/main" id="{C90B73BE-5922-4E94-B745-5120830BDBA7}"/>
              </a:ext>
            </a:extLst>
          </p:cNvPr>
          <p:cNvSpPr txBox="1"/>
          <p:nvPr/>
        </p:nvSpPr>
        <p:spPr>
          <a:xfrm>
            <a:off x="3298246" y="5248894"/>
            <a:ext cx="2230307" cy="369332"/>
          </a:xfrm>
          <a:prstGeom prst="rect">
            <a:avLst/>
          </a:prstGeom>
          <a:noFill/>
        </p:spPr>
        <p:txBody>
          <a:bodyPr wrap="square" rtlCol="0">
            <a:spAutoFit/>
          </a:bodyPr>
          <a:lstStyle/>
          <a:p>
            <a:pPr algn="ctr"/>
            <a:r>
              <a:rPr lang="zh-TW" altLang="en-US" u="sng" dirty="0">
                <a:solidFill>
                  <a:srgbClr val="0000FF"/>
                </a:solidFill>
                <a:latin typeface="微軟正黑體" panose="020B0604030504040204" pitchFamily="34" charset="-120"/>
                <a:ea typeface="微軟正黑體" panose="020B0604030504040204" pitchFamily="34" charset="-120"/>
              </a:rPr>
              <a:t>國科會研究計畫</a:t>
            </a:r>
          </a:p>
        </p:txBody>
      </p:sp>
      <p:sp>
        <p:nvSpPr>
          <p:cNvPr id="83" name="文字方塊 82">
            <a:extLst>
              <a:ext uri="{FF2B5EF4-FFF2-40B4-BE49-F238E27FC236}">
                <a16:creationId xmlns:a16="http://schemas.microsoft.com/office/drawing/2014/main" id="{B956E145-14F1-4A3E-8A73-0550DB2C1DB2}"/>
              </a:ext>
            </a:extLst>
          </p:cNvPr>
          <p:cNvSpPr txBox="1"/>
          <p:nvPr/>
        </p:nvSpPr>
        <p:spPr>
          <a:xfrm>
            <a:off x="6947564" y="5268385"/>
            <a:ext cx="2230307" cy="369332"/>
          </a:xfrm>
          <a:prstGeom prst="rect">
            <a:avLst/>
          </a:prstGeom>
          <a:noFill/>
        </p:spPr>
        <p:txBody>
          <a:bodyPr wrap="square" rtlCol="0">
            <a:spAutoFit/>
          </a:bodyPr>
          <a:lstStyle/>
          <a:p>
            <a:pPr algn="ctr"/>
            <a:r>
              <a:rPr lang="zh-TW" altLang="en-US" u="sng" dirty="0">
                <a:solidFill>
                  <a:srgbClr val="0000FF"/>
                </a:solidFill>
                <a:latin typeface="微軟正黑體" panose="020B0604030504040204" pitchFamily="34" charset="-120"/>
                <a:ea typeface="微軟正黑體" panose="020B0604030504040204" pitchFamily="34" charset="-120"/>
              </a:rPr>
              <a:t>經濟部研發計畫</a:t>
            </a:r>
          </a:p>
        </p:txBody>
      </p:sp>
      <p:sp>
        <p:nvSpPr>
          <p:cNvPr id="92" name="Rectangle 223">
            <a:extLst>
              <a:ext uri="{FF2B5EF4-FFF2-40B4-BE49-F238E27FC236}">
                <a16:creationId xmlns:a16="http://schemas.microsoft.com/office/drawing/2014/main" id="{403136ED-93CE-4374-956F-E6E2A4700C2A}"/>
              </a:ext>
            </a:extLst>
          </p:cNvPr>
          <p:cNvSpPr/>
          <p:nvPr/>
        </p:nvSpPr>
        <p:spPr>
          <a:xfrm>
            <a:off x="1" y="6091358"/>
            <a:ext cx="12192000" cy="766642"/>
          </a:xfrm>
          <a:prstGeom prst="rect">
            <a:avLst/>
          </a:prstGeom>
          <a:solidFill>
            <a:srgbClr val="000000">
              <a:lumMod val="65000"/>
              <a:lumOff val="3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grpSp>
        <p:nvGrpSpPr>
          <p:cNvPr id="93" name="Group 256">
            <a:extLst>
              <a:ext uri="{FF2B5EF4-FFF2-40B4-BE49-F238E27FC236}">
                <a16:creationId xmlns:a16="http://schemas.microsoft.com/office/drawing/2014/main" id="{ECEC5956-B517-4750-BC68-8D5879446700}"/>
              </a:ext>
            </a:extLst>
          </p:cNvPr>
          <p:cNvGrpSpPr/>
          <p:nvPr/>
        </p:nvGrpSpPr>
        <p:grpSpPr>
          <a:xfrm>
            <a:off x="5514023" y="6047813"/>
            <a:ext cx="1505157" cy="737191"/>
            <a:chOff x="3432883" y="4959482"/>
            <a:chExt cx="2050634" cy="1568039"/>
          </a:xfrm>
        </p:grpSpPr>
        <p:sp>
          <p:nvSpPr>
            <p:cNvPr id="94" name="Freeform 8">
              <a:extLst>
                <a:ext uri="{FF2B5EF4-FFF2-40B4-BE49-F238E27FC236}">
                  <a16:creationId xmlns:a16="http://schemas.microsoft.com/office/drawing/2014/main" id="{828ADE3C-5918-46F7-B2B2-AE7524D80EF4}"/>
                </a:ext>
              </a:extLst>
            </p:cNvPr>
            <p:cNvSpPr/>
            <p:nvPr/>
          </p:nvSpPr>
          <p:spPr>
            <a:xfrm>
              <a:off x="3768393" y="5031845"/>
              <a:ext cx="1617554" cy="1495676"/>
            </a:xfrm>
            <a:custGeom>
              <a:avLst/>
              <a:gdLst>
                <a:gd name="connsiteX0" fmla="*/ 922351 w 1836751"/>
                <a:gd name="connsiteY0" fmla="*/ 0 h 1001864"/>
                <a:gd name="connsiteX1" fmla="*/ 0 w 1836751"/>
                <a:gd name="connsiteY1" fmla="*/ 405516 h 1001864"/>
                <a:gd name="connsiteX2" fmla="*/ 842838 w 1836751"/>
                <a:gd name="connsiteY2" fmla="*/ 143123 h 1001864"/>
                <a:gd name="connsiteX3" fmla="*/ 652007 w 1836751"/>
                <a:gd name="connsiteY3" fmla="*/ 787179 h 1001864"/>
                <a:gd name="connsiteX4" fmla="*/ 962108 w 1836751"/>
                <a:gd name="connsiteY4" fmla="*/ 159026 h 1001864"/>
                <a:gd name="connsiteX5" fmla="*/ 930303 w 1836751"/>
                <a:gd name="connsiteY5" fmla="*/ 1001864 h 1001864"/>
                <a:gd name="connsiteX6" fmla="*/ 1033670 w 1836751"/>
                <a:gd name="connsiteY6" fmla="*/ 95416 h 1001864"/>
                <a:gd name="connsiteX7" fmla="*/ 1272209 w 1836751"/>
                <a:gd name="connsiteY7" fmla="*/ 985962 h 1001864"/>
                <a:gd name="connsiteX8" fmla="*/ 1160891 w 1836751"/>
                <a:gd name="connsiteY8" fmla="*/ 95416 h 1001864"/>
                <a:gd name="connsiteX9" fmla="*/ 1733385 w 1836751"/>
                <a:gd name="connsiteY9" fmla="*/ 763325 h 1001864"/>
                <a:gd name="connsiteX10" fmla="*/ 1264258 w 1836751"/>
                <a:gd name="connsiteY10" fmla="*/ 79513 h 1001864"/>
                <a:gd name="connsiteX11" fmla="*/ 1836751 w 1836751"/>
                <a:gd name="connsiteY11" fmla="*/ 214685 h 1001864"/>
                <a:gd name="connsiteX12" fmla="*/ 922351 w 1836751"/>
                <a:gd name="connsiteY12" fmla="*/ 0 h 1001864"/>
                <a:gd name="connsiteX0" fmla="*/ 943782 w 1836751"/>
                <a:gd name="connsiteY0" fmla="*/ 0 h 989958"/>
                <a:gd name="connsiteX1" fmla="*/ 0 w 1836751"/>
                <a:gd name="connsiteY1" fmla="*/ 393610 h 989958"/>
                <a:gd name="connsiteX2" fmla="*/ 842838 w 1836751"/>
                <a:gd name="connsiteY2" fmla="*/ 131217 h 989958"/>
                <a:gd name="connsiteX3" fmla="*/ 652007 w 1836751"/>
                <a:gd name="connsiteY3" fmla="*/ 775273 h 989958"/>
                <a:gd name="connsiteX4" fmla="*/ 962108 w 1836751"/>
                <a:gd name="connsiteY4" fmla="*/ 147120 h 989958"/>
                <a:gd name="connsiteX5" fmla="*/ 930303 w 1836751"/>
                <a:gd name="connsiteY5" fmla="*/ 989958 h 989958"/>
                <a:gd name="connsiteX6" fmla="*/ 1033670 w 1836751"/>
                <a:gd name="connsiteY6" fmla="*/ 83510 h 989958"/>
                <a:gd name="connsiteX7" fmla="*/ 1272209 w 1836751"/>
                <a:gd name="connsiteY7" fmla="*/ 974056 h 989958"/>
                <a:gd name="connsiteX8" fmla="*/ 1160891 w 1836751"/>
                <a:gd name="connsiteY8" fmla="*/ 83510 h 989958"/>
                <a:gd name="connsiteX9" fmla="*/ 1733385 w 1836751"/>
                <a:gd name="connsiteY9" fmla="*/ 751419 h 989958"/>
                <a:gd name="connsiteX10" fmla="*/ 1264258 w 1836751"/>
                <a:gd name="connsiteY10" fmla="*/ 67607 h 989958"/>
                <a:gd name="connsiteX11" fmla="*/ 1836751 w 1836751"/>
                <a:gd name="connsiteY11" fmla="*/ 202779 h 989958"/>
                <a:gd name="connsiteX12" fmla="*/ 943782 w 1836751"/>
                <a:gd name="connsiteY12" fmla="*/ 0 h 989958"/>
                <a:gd name="connsiteX0" fmla="*/ 943782 w 1836751"/>
                <a:gd name="connsiteY0" fmla="*/ 0 h 989958"/>
                <a:gd name="connsiteX1" fmla="*/ 0 w 1836751"/>
                <a:gd name="connsiteY1" fmla="*/ 393610 h 989958"/>
                <a:gd name="connsiteX2" fmla="*/ 885701 w 1836751"/>
                <a:gd name="connsiteY2" fmla="*/ 78829 h 989958"/>
                <a:gd name="connsiteX3" fmla="*/ 652007 w 1836751"/>
                <a:gd name="connsiteY3" fmla="*/ 775273 h 989958"/>
                <a:gd name="connsiteX4" fmla="*/ 962108 w 1836751"/>
                <a:gd name="connsiteY4" fmla="*/ 147120 h 989958"/>
                <a:gd name="connsiteX5" fmla="*/ 930303 w 1836751"/>
                <a:gd name="connsiteY5" fmla="*/ 989958 h 989958"/>
                <a:gd name="connsiteX6" fmla="*/ 1033670 w 1836751"/>
                <a:gd name="connsiteY6" fmla="*/ 83510 h 989958"/>
                <a:gd name="connsiteX7" fmla="*/ 1272209 w 1836751"/>
                <a:gd name="connsiteY7" fmla="*/ 974056 h 989958"/>
                <a:gd name="connsiteX8" fmla="*/ 1160891 w 1836751"/>
                <a:gd name="connsiteY8" fmla="*/ 83510 h 989958"/>
                <a:gd name="connsiteX9" fmla="*/ 1733385 w 1836751"/>
                <a:gd name="connsiteY9" fmla="*/ 751419 h 989958"/>
                <a:gd name="connsiteX10" fmla="*/ 1264258 w 1836751"/>
                <a:gd name="connsiteY10" fmla="*/ 67607 h 989958"/>
                <a:gd name="connsiteX11" fmla="*/ 1836751 w 1836751"/>
                <a:gd name="connsiteY11" fmla="*/ 202779 h 989958"/>
                <a:gd name="connsiteX12" fmla="*/ 943782 w 1836751"/>
                <a:gd name="connsiteY12" fmla="*/ 0 h 989958"/>
                <a:gd name="connsiteX0" fmla="*/ 929495 w 1822464"/>
                <a:gd name="connsiteY0" fmla="*/ 0 h 989958"/>
                <a:gd name="connsiteX1" fmla="*/ 0 w 1822464"/>
                <a:gd name="connsiteY1" fmla="*/ 476953 h 989958"/>
                <a:gd name="connsiteX2" fmla="*/ 871414 w 1822464"/>
                <a:gd name="connsiteY2" fmla="*/ 78829 h 989958"/>
                <a:gd name="connsiteX3" fmla="*/ 637720 w 1822464"/>
                <a:gd name="connsiteY3" fmla="*/ 775273 h 989958"/>
                <a:gd name="connsiteX4" fmla="*/ 947821 w 1822464"/>
                <a:gd name="connsiteY4" fmla="*/ 147120 h 989958"/>
                <a:gd name="connsiteX5" fmla="*/ 916016 w 1822464"/>
                <a:gd name="connsiteY5" fmla="*/ 989958 h 989958"/>
                <a:gd name="connsiteX6" fmla="*/ 1019383 w 1822464"/>
                <a:gd name="connsiteY6" fmla="*/ 83510 h 989958"/>
                <a:gd name="connsiteX7" fmla="*/ 1257922 w 1822464"/>
                <a:gd name="connsiteY7" fmla="*/ 974056 h 989958"/>
                <a:gd name="connsiteX8" fmla="*/ 1146604 w 1822464"/>
                <a:gd name="connsiteY8" fmla="*/ 83510 h 989958"/>
                <a:gd name="connsiteX9" fmla="*/ 1719098 w 1822464"/>
                <a:gd name="connsiteY9" fmla="*/ 751419 h 989958"/>
                <a:gd name="connsiteX10" fmla="*/ 1249971 w 1822464"/>
                <a:gd name="connsiteY10" fmla="*/ 67607 h 989958"/>
                <a:gd name="connsiteX11" fmla="*/ 1822464 w 1822464"/>
                <a:gd name="connsiteY11" fmla="*/ 202779 h 989958"/>
                <a:gd name="connsiteX12" fmla="*/ 929495 w 1822464"/>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575808 w 1760552"/>
                <a:gd name="connsiteY3" fmla="*/ 775273 h 989958"/>
                <a:gd name="connsiteX4" fmla="*/ 885909 w 1760552"/>
                <a:gd name="connsiteY4" fmla="*/ 147120 h 989958"/>
                <a:gd name="connsiteX5" fmla="*/ 854104 w 1760552"/>
                <a:gd name="connsiteY5" fmla="*/ 989958 h 989958"/>
                <a:gd name="connsiteX6" fmla="*/ 957471 w 1760552"/>
                <a:gd name="connsiteY6" fmla="*/ 83510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85909 w 1760552"/>
                <a:gd name="connsiteY4" fmla="*/ 147120 h 989958"/>
                <a:gd name="connsiteX5" fmla="*/ 854104 w 1760552"/>
                <a:gd name="connsiteY5" fmla="*/ 989958 h 989958"/>
                <a:gd name="connsiteX6" fmla="*/ 957471 w 1760552"/>
                <a:gd name="connsiteY6" fmla="*/ 83510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57471 w 1760552"/>
                <a:gd name="connsiteY6" fmla="*/ 83510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196010 w 1760552"/>
                <a:gd name="connsiteY7" fmla="*/ 974056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1084692 w 1760552"/>
                <a:gd name="connsiteY8" fmla="*/ 83510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1188059 w 1760552"/>
                <a:gd name="connsiteY10" fmla="*/ 67607 h 989958"/>
                <a:gd name="connsiteX11" fmla="*/ 1760552 w 1760552"/>
                <a:gd name="connsiteY11" fmla="*/ 202779 h 989958"/>
                <a:gd name="connsiteX12" fmla="*/ 867583 w 1760552"/>
                <a:gd name="connsiteY12" fmla="*/ 0 h 989958"/>
                <a:gd name="connsiteX0" fmla="*/ 867583 w 1760552"/>
                <a:gd name="connsiteY0" fmla="*/ 0 h 989958"/>
                <a:gd name="connsiteX1" fmla="*/ 0 w 1760552"/>
                <a:gd name="connsiteY1" fmla="*/ 619828 h 989958"/>
                <a:gd name="connsiteX2" fmla="*/ 809502 w 1760552"/>
                <a:gd name="connsiteY2" fmla="*/ 78829 h 989958"/>
                <a:gd name="connsiteX3" fmla="*/ 480558 w 1760552"/>
                <a:gd name="connsiteY3" fmla="*/ 784798 h 989958"/>
                <a:gd name="connsiteX4" fmla="*/ 871622 w 1760552"/>
                <a:gd name="connsiteY4" fmla="*/ 85208 h 989958"/>
                <a:gd name="connsiteX5" fmla="*/ 854104 w 1760552"/>
                <a:gd name="connsiteY5" fmla="*/ 989958 h 989958"/>
                <a:gd name="connsiteX6" fmla="*/ 912227 w 1760552"/>
                <a:gd name="connsiteY6" fmla="*/ 57316 h 989958"/>
                <a:gd name="connsiteX7" fmla="*/ 1079329 w 1760552"/>
                <a:gd name="connsiteY7" fmla="*/ 971675 h 989958"/>
                <a:gd name="connsiteX8" fmla="*/ 958485 w 1760552"/>
                <a:gd name="connsiteY8" fmla="*/ 66841 h 989958"/>
                <a:gd name="connsiteX9" fmla="*/ 1657186 w 1760552"/>
                <a:gd name="connsiteY9" fmla="*/ 751419 h 989958"/>
                <a:gd name="connsiteX10" fmla="*/ 983272 w 1760552"/>
                <a:gd name="connsiteY10" fmla="*/ 53320 h 989958"/>
                <a:gd name="connsiteX11" fmla="*/ 1760552 w 1760552"/>
                <a:gd name="connsiteY11" fmla="*/ 202779 h 989958"/>
                <a:gd name="connsiteX12" fmla="*/ 867583 w 1760552"/>
                <a:gd name="connsiteY12" fmla="*/ 0 h 989958"/>
                <a:gd name="connsiteX0" fmla="*/ 867583 w 1760552"/>
                <a:gd name="connsiteY0" fmla="*/ 4327 h 994285"/>
                <a:gd name="connsiteX1" fmla="*/ 0 w 1760552"/>
                <a:gd name="connsiteY1" fmla="*/ 624155 h 994285"/>
                <a:gd name="connsiteX2" fmla="*/ 809502 w 1760552"/>
                <a:gd name="connsiteY2" fmla="*/ 83156 h 994285"/>
                <a:gd name="connsiteX3" fmla="*/ 480558 w 1760552"/>
                <a:gd name="connsiteY3" fmla="*/ 789125 h 994285"/>
                <a:gd name="connsiteX4" fmla="*/ 871622 w 1760552"/>
                <a:gd name="connsiteY4" fmla="*/ 89535 h 994285"/>
                <a:gd name="connsiteX5" fmla="*/ 854104 w 1760552"/>
                <a:gd name="connsiteY5" fmla="*/ 994285 h 994285"/>
                <a:gd name="connsiteX6" fmla="*/ 912227 w 1760552"/>
                <a:gd name="connsiteY6" fmla="*/ 61643 h 994285"/>
                <a:gd name="connsiteX7" fmla="*/ 1079329 w 1760552"/>
                <a:gd name="connsiteY7" fmla="*/ 976002 h 994285"/>
                <a:gd name="connsiteX8" fmla="*/ 958485 w 1760552"/>
                <a:gd name="connsiteY8" fmla="*/ 71168 h 994285"/>
                <a:gd name="connsiteX9" fmla="*/ 1657186 w 1760552"/>
                <a:gd name="connsiteY9" fmla="*/ 755746 h 994285"/>
                <a:gd name="connsiteX10" fmla="*/ 983272 w 1760552"/>
                <a:gd name="connsiteY10" fmla="*/ 57647 h 994285"/>
                <a:gd name="connsiteX11" fmla="*/ 1760552 w 1760552"/>
                <a:gd name="connsiteY11" fmla="*/ 207106 h 994285"/>
                <a:gd name="connsiteX12" fmla="*/ 907339 w 1760552"/>
                <a:gd name="connsiteY12" fmla="*/ 0 h 994285"/>
                <a:gd name="connsiteX13" fmla="*/ 867583 w 1760552"/>
                <a:gd name="connsiteY13" fmla="*/ 4327 h 994285"/>
                <a:gd name="connsiteX0" fmla="*/ 867583 w 1769068"/>
                <a:gd name="connsiteY0" fmla="*/ 4327 h 994285"/>
                <a:gd name="connsiteX1" fmla="*/ 0 w 1769068"/>
                <a:gd name="connsiteY1" fmla="*/ 624155 h 994285"/>
                <a:gd name="connsiteX2" fmla="*/ 809502 w 1769068"/>
                <a:gd name="connsiteY2" fmla="*/ 83156 h 994285"/>
                <a:gd name="connsiteX3" fmla="*/ 480558 w 1769068"/>
                <a:gd name="connsiteY3" fmla="*/ 789125 h 994285"/>
                <a:gd name="connsiteX4" fmla="*/ 871622 w 1769068"/>
                <a:gd name="connsiteY4" fmla="*/ 89535 h 994285"/>
                <a:gd name="connsiteX5" fmla="*/ 854104 w 1769068"/>
                <a:gd name="connsiteY5" fmla="*/ 994285 h 994285"/>
                <a:gd name="connsiteX6" fmla="*/ 912227 w 1769068"/>
                <a:gd name="connsiteY6" fmla="*/ 61643 h 994285"/>
                <a:gd name="connsiteX7" fmla="*/ 1079329 w 1769068"/>
                <a:gd name="connsiteY7" fmla="*/ 976002 h 994285"/>
                <a:gd name="connsiteX8" fmla="*/ 958485 w 1769068"/>
                <a:gd name="connsiteY8" fmla="*/ 71168 h 994285"/>
                <a:gd name="connsiteX9" fmla="*/ 1657186 w 1769068"/>
                <a:gd name="connsiteY9" fmla="*/ 755746 h 994285"/>
                <a:gd name="connsiteX10" fmla="*/ 983272 w 1769068"/>
                <a:gd name="connsiteY10" fmla="*/ 57647 h 994285"/>
                <a:gd name="connsiteX11" fmla="*/ 1760552 w 1769068"/>
                <a:gd name="connsiteY11" fmla="*/ 207106 h 994285"/>
                <a:gd name="connsiteX12" fmla="*/ 1381208 w 1769068"/>
                <a:gd name="connsiteY12" fmla="*/ 97632 h 994285"/>
                <a:gd name="connsiteX13" fmla="*/ 907339 w 1769068"/>
                <a:gd name="connsiteY13" fmla="*/ 0 h 994285"/>
                <a:gd name="connsiteX14" fmla="*/ 867583 w 1769068"/>
                <a:gd name="connsiteY14" fmla="*/ 4327 h 994285"/>
                <a:gd name="connsiteX0" fmla="*/ 867583 w 1731999"/>
                <a:gd name="connsiteY0" fmla="*/ 4327 h 994285"/>
                <a:gd name="connsiteX1" fmla="*/ 0 w 1731999"/>
                <a:gd name="connsiteY1" fmla="*/ 624155 h 994285"/>
                <a:gd name="connsiteX2" fmla="*/ 809502 w 1731999"/>
                <a:gd name="connsiteY2" fmla="*/ 83156 h 994285"/>
                <a:gd name="connsiteX3" fmla="*/ 480558 w 1731999"/>
                <a:gd name="connsiteY3" fmla="*/ 789125 h 994285"/>
                <a:gd name="connsiteX4" fmla="*/ 871622 w 1731999"/>
                <a:gd name="connsiteY4" fmla="*/ 89535 h 994285"/>
                <a:gd name="connsiteX5" fmla="*/ 854104 w 1731999"/>
                <a:gd name="connsiteY5" fmla="*/ 994285 h 994285"/>
                <a:gd name="connsiteX6" fmla="*/ 912227 w 1731999"/>
                <a:gd name="connsiteY6" fmla="*/ 61643 h 994285"/>
                <a:gd name="connsiteX7" fmla="*/ 1079329 w 1731999"/>
                <a:gd name="connsiteY7" fmla="*/ 976002 h 994285"/>
                <a:gd name="connsiteX8" fmla="*/ 958485 w 1731999"/>
                <a:gd name="connsiteY8" fmla="*/ 71168 h 994285"/>
                <a:gd name="connsiteX9" fmla="*/ 1657186 w 1731999"/>
                <a:gd name="connsiteY9" fmla="*/ 755746 h 994285"/>
                <a:gd name="connsiteX10" fmla="*/ 983272 w 1731999"/>
                <a:gd name="connsiteY10" fmla="*/ 57647 h 994285"/>
                <a:gd name="connsiteX11" fmla="*/ 1722452 w 1731999"/>
                <a:gd name="connsiteY11" fmla="*/ 388081 h 994285"/>
                <a:gd name="connsiteX12" fmla="*/ 1381208 w 1731999"/>
                <a:gd name="connsiteY12" fmla="*/ 97632 h 994285"/>
                <a:gd name="connsiteX13" fmla="*/ 907339 w 1731999"/>
                <a:gd name="connsiteY13" fmla="*/ 0 h 994285"/>
                <a:gd name="connsiteX14" fmla="*/ 867583 w 1731999"/>
                <a:gd name="connsiteY14" fmla="*/ 4327 h 994285"/>
                <a:gd name="connsiteX0" fmla="*/ 867583 w 1731999"/>
                <a:gd name="connsiteY0" fmla="*/ 4327 h 994285"/>
                <a:gd name="connsiteX1" fmla="*/ 0 w 1731999"/>
                <a:gd name="connsiteY1" fmla="*/ 624155 h 994285"/>
                <a:gd name="connsiteX2" fmla="*/ 809502 w 1731999"/>
                <a:gd name="connsiteY2" fmla="*/ 83156 h 994285"/>
                <a:gd name="connsiteX3" fmla="*/ 480558 w 1731999"/>
                <a:gd name="connsiteY3" fmla="*/ 789125 h 994285"/>
                <a:gd name="connsiteX4" fmla="*/ 871622 w 1731999"/>
                <a:gd name="connsiteY4" fmla="*/ 89535 h 994285"/>
                <a:gd name="connsiteX5" fmla="*/ 854104 w 1731999"/>
                <a:gd name="connsiteY5" fmla="*/ 994285 h 994285"/>
                <a:gd name="connsiteX6" fmla="*/ 912227 w 1731999"/>
                <a:gd name="connsiteY6" fmla="*/ 61643 h 994285"/>
                <a:gd name="connsiteX7" fmla="*/ 1079329 w 1731999"/>
                <a:gd name="connsiteY7" fmla="*/ 976002 h 994285"/>
                <a:gd name="connsiteX8" fmla="*/ 958485 w 1731999"/>
                <a:gd name="connsiteY8" fmla="*/ 71168 h 994285"/>
                <a:gd name="connsiteX9" fmla="*/ 1657186 w 1731999"/>
                <a:gd name="connsiteY9" fmla="*/ 755746 h 994285"/>
                <a:gd name="connsiteX10" fmla="*/ 983272 w 1731999"/>
                <a:gd name="connsiteY10" fmla="*/ 57647 h 994285"/>
                <a:gd name="connsiteX11" fmla="*/ 1722452 w 1731999"/>
                <a:gd name="connsiteY11" fmla="*/ 388081 h 994285"/>
                <a:gd name="connsiteX12" fmla="*/ 1381208 w 1731999"/>
                <a:gd name="connsiteY12" fmla="*/ 97632 h 994285"/>
                <a:gd name="connsiteX13" fmla="*/ 907339 w 1731999"/>
                <a:gd name="connsiteY13" fmla="*/ 0 h 994285"/>
                <a:gd name="connsiteX14" fmla="*/ 867583 w 1731999"/>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381208 w 1722452"/>
                <a:gd name="connsiteY12" fmla="*/ 97632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33570 w 1722452"/>
                <a:gd name="connsiteY12" fmla="*/ 61914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71670 w 1722452"/>
                <a:gd name="connsiteY12" fmla="*/ 64295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71670 w 1722452"/>
                <a:gd name="connsiteY12" fmla="*/ 64295 h 994285"/>
                <a:gd name="connsiteX13" fmla="*/ 907339 w 1722452"/>
                <a:gd name="connsiteY13" fmla="*/ 0 h 994285"/>
                <a:gd name="connsiteX14" fmla="*/ 867583 w 1722452"/>
                <a:gd name="connsiteY14" fmla="*/ 4327 h 994285"/>
                <a:gd name="connsiteX0" fmla="*/ 867583 w 1722452"/>
                <a:gd name="connsiteY0" fmla="*/ 4327 h 994285"/>
                <a:gd name="connsiteX1" fmla="*/ 0 w 1722452"/>
                <a:gd name="connsiteY1" fmla="*/ 624155 h 994285"/>
                <a:gd name="connsiteX2" fmla="*/ 809502 w 1722452"/>
                <a:gd name="connsiteY2" fmla="*/ 83156 h 994285"/>
                <a:gd name="connsiteX3" fmla="*/ 480558 w 1722452"/>
                <a:gd name="connsiteY3" fmla="*/ 789125 h 994285"/>
                <a:gd name="connsiteX4" fmla="*/ 871622 w 1722452"/>
                <a:gd name="connsiteY4" fmla="*/ 89535 h 994285"/>
                <a:gd name="connsiteX5" fmla="*/ 854104 w 1722452"/>
                <a:gd name="connsiteY5" fmla="*/ 994285 h 994285"/>
                <a:gd name="connsiteX6" fmla="*/ 912227 w 1722452"/>
                <a:gd name="connsiteY6" fmla="*/ 61643 h 994285"/>
                <a:gd name="connsiteX7" fmla="*/ 1079329 w 1722452"/>
                <a:gd name="connsiteY7" fmla="*/ 976002 h 994285"/>
                <a:gd name="connsiteX8" fmla="*/ 958485 w 1722452"/>
                <a:gd name="connsiteY8" fmla="*/ 71168 h 994285"/>
                <a:gd name="connsiteX9" fmla="*/ 1657186 w 1722452"/>
                <a:gd name="connsiteY9" fmla="*/ 755746 h 994285"/>
                <a:gd name="connsiteX10" fmla="*/ 983272 w 1722452"/>
                <a:gd name="connsiteY10" fmla="*/ 57647 h 994285"/>
                <a:gd name="connsiteX11" fmla="*/ 1722452 w 1722452"/>
                <a:gd name="connsiteY11" fmla="*/ 388081 h 994285"/>
                <a:gd name="connsiteX12" fmla="*/ 1271670 w 1722452"/>
                <a:gd name="connsiteY12" fmla="*/ 64295 h 994285"/>
                <a:gd name="connsiteX13" fmla="*/ 907339 w 1722452"/>
                <a:gd name="connsiteY13" fmla="*/ 0 h 994285"/>
                <a:gd name="connsiteX14" fmla="*/ 867583 w 1722452"/>
                <a:gd name="connsiteY14" fmla="*/ 4327 h 994285"/>
                <a:gd name="connsiteX0" fmla="*/ 867583 w 1722452"/>
                <a:gd name="connsiteY0" fmla="*/ 4327 h 994285"/>
                <a:gd name="connsiteX1" fmla="*/ 528722 w 1722452"/>
                <a:gd name="connsiteY1" fmla="*/ 200026 h 994285"/>
                <a:gd name="connsiteX2" fmla="*/ 0 w 1722452"/>
                <a:gd name="connsiteY2" fmla="*/ 624155 h 994285"/>
                <a:gd name="connsiteX3" fmla="*/ 809502 w 1722452"/>
                <a:gd name="connsiteY3" fmla="*/ 83156 h 994285"/>
                <a:gd name="connsiteX4" fmla="*/ 480558 w 1722452"/>
                <a:gd name="connsiteY4" fmla="*/ 789125 h 994285"/>
                <a:gd name="connsiteX5" fmla="*/ 871622 w 1722452"/>
                <a:gd name="connsiteY5" fmla="*/ 89535 h 994285"/>
                <a:gd name="connsiteX6" fmla="*/ 854104 w 1722452"/>
                <a:gd name="connsiteY6" fmla="*/ 994285 h 994285"/>
                <a:gd name="connsiteX7" fmla="*/ 912227 w 1722452"/>
                <a:gd name="connsiteY7" fmla="*/ 61643 h 994285"/>
                <a:gd name="connsiteX8" fmla="*/ 1079329 w 1722452"/>
                <a:gd name="connsiteY8" fmla="*/ 976002 h 994285"/>
                <a:gd name="connsiteX9" fmla="*/ 958485 w 1722452"/>
                <a:gd name="connsiteY9" fmla="*/ 71168 h 994285"/>
                <a:gd name="connsiteX10" fmla="*/ 1657186 w 1722452"/>
                <a:gd name="connsiteY10" fmla="*/ 755746 h 994285"/>
                <a:gd name="connsiteX11" fmla="*/ 983272 w 1722452"/>
                <a:gd name="connsiteY11" fmla="*/ 57647 h 994285"/>
                <a:gd name="connsiteX12" fmla="*/ 1722452 w 1722452"/>
                <a:gd name="connsiteY12" fmla="*/ 388081 h 994285"/>
                <a:gd name="connsiteX13" fmla="*/ 1271670 w 1722452"/>
                <a:gd name="connsiteY13" fmla="*/ 64295 h 994285"/>
                <a:gd name="connsiteX14" fmla="*/ 907339 w 1722452"/>
                <a:gd name="connsiteY14" fmla="*/ 0 h 994285"/>
                <a:gd name="connsiteX15" fmla="*/ 867583 w 1722452"/>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36601 w 1491470"/>
                <a:gd name="connsiteY0" fmla="*/ 4327 h 994285"/>
                <a:gd name="connsiteX1" fmla="*/ 297740 w 1491470"/>
                <a:gd name="connsiteY1" fmla="*/ 200026 h 994285"/>
                <a:gd name="connsiteX2" fmla="*/ 0 w 1491470"/>
                <a:gd name="connsiteY2" fmla="*/ 607487 h 994285"/>
                <a:gd name="connsiteX3" fmla="*/ 578520 w 1491470"/>
                <a:gd name="connsiteY3" fmla="*/ 83156 h 994285"/>
                <a:gd name="connsiteX4" fmla="*/ 249576 w 1491470"/>
                <a:gd name="connsiteY4" fmla="*/ 789125 h 994285"/>
                <a:gd name="connsiteX5" fmla="*/ 640640 w 1491470"/>
                <a:gd name="connsiteY5" fmla="*/ 89535 h 994285"/>
                <a:gd name="connsiteX6" fmla="*/ 623122 w 1491470"/>
                <a:gd name="connsiteY6" fmla="*/ 994285 h 994285"/>
                <a:gd name="connsiteX7" fmla="*/ 681245 w 1491470"/>
                <a:gd name="connsiteY7" fmla="*/ 61643 h 994285"/>
                <a:gd name="connsiteX8" fmla="*/ 848347 w 1491470"/>
                <a:gd name="connsiteY8" fmla="*/ 976002 h 994285"/>
                <a:gd name="connsiteX9" fmla="*/ 727503 w 1491470"/>
                <a:gd name="connsiteY9" fmla="*/ 71168 h 994285"/>
                <a:gd name="connsiteX10" fmla="*/ 1426204 w 1491470"/>
                <a:gd name="connsiteY10" fmla="*/ 755746 h 994285"/>
                <a:gd name="connsiteX11" fmla="*/ 752290 w 1491470"/>
                <a:gd name="connsiteY11" fmla="*/ 57647 h 994285"/>
                <a:gd name="connsiteX12" fmla="*/ 1491470 w 1491470"/>
                <a:gd name="connsiteY12" fmla="*/ 388081 h 994285"/>
                <a:gd name="connsiteX13" fmla="*/ 1040688 w 1491470"/>
                <a:gd name="connsiteY13" fmla="*/ 64295 h 994285"/>
                <a:gd name="connsiteX14" fmla="*/ 676357 w 1491470"/>
                <a:gd name="connsiteY14" fmla="*/ 0 h 994285"/>
                <a:gd name="connsiteX15" fmla="*/ 636601 w 1491470"/>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223383 w 1465277"/>
                <a:gd name="connsiteY4" fmla="*/ 789125 h 994285"/>
                <a:gd name="connsiteX5" fmla="*/ 614447 w 1465277"/>
                <a:gd name="connsiteY5" fmla="*/ 89535 h 994285"/>
                <a:gd name="connsiteX6" fmla="*/ 596929 w 1465277"/>
                <a:gd name="connsiteY6" fmla="*/ 994285 h 994285"/>
                <a:gd name="connsiteX7" fmla="*/ 655052 w 1465277"/>
                <a:gd name="connsiteY7" fmla="*/ 61643 h 994285"/>
                <a:gd name="connsiteX8" fmla="*/ 822154 w 1465277"/>
                <a:gd name="connsiteY8" fmla="*/ 976002 h 994285"/>
                <a:gd name="connsiteX9" fmla="*/ 701310 w 1465277"/>
                <a:gd name="connsiteY9" fmla="*/ 71168 h 994285"/>
                <a:gd name="connsiteX10" fmla="*/ 1400011 w 1465277"/>
                <a:gd name="connsiteY10" fmla="*/ 755746 h 994285"/>
                <a:gd name="connsiteX11" fmla="*/ 726097 w 1465277"/>
                <a:gd name="connsiteY11" fmla="*/ 57647 h 994285"/>
                <a:gd name="connsiteX12" fmla="*/ 1465277 w 1465277"/>
                <a:gd name="connsiteY12" fmla="*/ 388081 h 994285"/>
                <a:gd name="connsiteX13" fmla="*/ 1014495 w 1465277"/>
                <a:gd name="connsiteY13" fmla="*/ 64295 h 994285"/>
                <a:gd name="connsiteX14" fmla="*/ 650164 w 1465277"/>
                <a:gd name="connsiteY14" fmla="*/ 0 h 994285"/>
                <a:gd name="connsiteX15" fmla="*/ 610408 w 1465277"/>
                <a:gd name="connsiteY15"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64415 w 1465277"/>
                <a:gd name="connsiteY4" fmla="*/ 411957 h 994285"/>
                <a:gd name="connsiteX5" fmla="*/ 223383 w 1465277"/>
                <a:gd name="connsiteY5" fmla="*/ 789125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64415 w 1465277"/>
                <a:gd name="connsiteY4" fmla="*/ 411957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14447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400011 w 1465277"/>
                <a:gd name="connsiteY11" fmla="*/ 755746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726097 w 1465277"/>
                <a:gd name="connsiteY12" fmla="*/ 57647 h 994285"/>
                <a:gd name="connsiteX13" fmla="*/ 1465277 w 1465277"/>
                <a:gd name="connsiteY13" fmla="*/ 388081 h 994285"/>
                <a:gd name="connsiteX14" fmla="*/ 1014495 w 1465277"/>
                <a:gd name="connsiteY14" fmla="*/ 64295 h 994285"/>
                <a:gd name="connsiteX15" fmla="*/ 650164 w 1465277"/>
                <a:gd name="connsiteY15" fmla="*/ 0 h 994285"/>
                <a:gd name="connsiteX16" fmla="*/ 610408 w 1465277"/>
                <a:gd name="connsiteY16"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701310 w 1465277"/>
                <a:gd name="connsiteY10" fmla="*/ 71168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694166 w 1465277"/>
                <a:gd name="connsiteY10" fmla="*/ 85456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694166 w 1465277"/>
                <a:gd name="connsiteY10" fmla="*/ 85456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465277"/>
                <a:gd name="connsiteY0" fmla="*/ 4327 h 994285"/>
                <a:gd name="connsiteX1" fmla="*/ 271547 w 1465277"/>
                <a:gd name="connsiteY1" fmla="*/ 200026 h 994285"/>
                <a:gd name="connsiteX2" fmla="*/ 0 w 1465277"/>
                <a:gd name="connsiteY2" fmla="*/ 612249 h 994285"/>
                <a:gd name="connsiteX3" fmla="*/ 552327 w 1465277"/>
                <a:gd name="connsiteY3" fmla="*/ 83156 h 994285"/>
                <a:gd name="connsiteX4" fmla="*/ 381084 w 1465277"/>
                <a:gd name="connsiteY4" fmla="*/ 359570 h 994285"/>
                <a:gd name="connsiteX5" fmla="*/ 309108 w 1465277"/>
                <a:gd name="connsiteY5" fmla="*/ 862944 h 994285"/>
                <a:gd name="connsiteX6" fmla="*/ 602540 w 1465277"/>
                <a:gd name="connsiteY6" fmla="*/ 89535 h 994285"/>
                <a:gd name="connsiteX7" fmla="*/ 596929 w 1465277"/>
                <a:gd name="connsiteY7" fmla="*/ 994285 h 994285"/>
                <a:gd name="connsiteX8" fmla="*/ 655052 w 1465277"/>
                <a:gd name="connsiteY8" fmla="*/ 61643 h 994285"/>
                <a:gd name="connsiteX9" fmla="*/ 822154 w 1465277"/>
                <a:gd name="connsiteY9" fmla="*/ 976002 h 994285"/>
                <a:gd name="connsiteX10" fmla="*/ 694166 w 1465277"/>
                <a:gd name="connsiteY10" fmla="*/ 85456 h 994285"/>
                <a:gd name="connsiteX11" fmla="*/ 1171411 w 1465277"/>
                <a:gd name="connsiteY11" fmla="*/ 784321 h 994285"/>
                <a:gd name="connsiteX12" fmla="*/ 950203 w 1465277"/>
                <a:gd name="connsiteY12" fmla="*/ 302419 h 994285"/>
                <a:gd name="connsiteX13" fmla="*/ 726097 w 1465277"/>
                <a:gd name="connsiteY13" fmla="*/ 57647 h 994285"/>
                <a:gd name="connsiteX14" fmla="*/ 1465277 w 1465277"/>
                <a:gd name="connsiteY14" fmla="*/ 388081 h 994285"/>
                <a:gd name="connsiteX15" fmla="*/ 1014495 w 1465277"/>
                <a:gd name="connsiteY15" fmla="*/ 64295 h 994285"/>
                <a:gd name="connsiteX16" fmla="*/ 650164 w 1465277"/>
                <a:gd name="connsiteY16" fmla="*/ 0 h 994285"/>
                <a:gd name="connsiteX17" fmla="*/ 610408 w 1465277"/>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14495 w 1365264"/>
                <a:gd name="connsiteY15" fmla="*/ 64295 h 994285"/>
                <a:gd name="connsiteX16" fmla="*/ 650164 w 1365264"/>
                <a:gd name="connsiteY16" fmla="*/ 0 h 994285"/>
                <a:gd name="connsiteX17" fmla="*/ 610408 w 1365264"/>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40689 w 1365264"/>
                <a:gd name="connsiteY15" fmla="*/ 154782 h 994285"/>
                <a:gd name="connsiteX16" fmla="*/ 650164 w 1365264"/>
                <a:gd name="connsiteY16" fmla="*/ 0 h 994285"/>
                <a:gd name="connsiteX17" fmla="*/ 610408 w 1365264"/>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40689 w 1365264"/>
                <a:gd name="connsiteY15" fmla="*/ 154782 h 994285"/>
                <a:gd name="connsiteX16" fmla="*/ 650164 w 1365264"/>
                <a:gd name="connsiteY16" fmla="*/ 0 h 994285"/>
                <a:gd name="connsiteX17" fmla="*/ 610408 w 1365264"/>
                <a:gd name="connsiteY17" fmla="*/ 4327 h 994285"/>
                <a:gd name="connsiteX0" fmla="*/ 610408 w 1365264"/>
                <a:gd name="connsiteY0" fmla="*/ 4327 h 994285"/>
                <a:gd name="connsiteX1" fmla="*/ 271547 w 1365264"/>
                <a:gd name="connsiteY1" fmla="*/ 200026 h 994285"/>
                <a:gd name="connsiteX2" fmla="*/ 0 w 1365264"/>
                <a:gd name="connsiteY2" fmla="*/ 612249 h 994285"/>
                <a:gd name="connsiteX3" fmla="*/ 552327 w 1365264"/>
                <a:gd name="connsiteY3" fmla="*/ 83156 h 994285"/>
                <a:gd name="connsiteX4" fmla="*/ 381084 w 1365264"/>
                <a:gd name="connsiteY4" fmla="*/ 359570 h 994285"/>
                <a:gd name="connsiteX5" fmla="*/ 309108 w 1365264"/>
                <a:gd name="connsiteY5" fmla="*/ 862944 h 994285"/>
                <a:gd name="connsiteX6" fmla="*/ 602540 w 1365264"/>
                <a:gd name="connsiteY6" fmla="*/ 89535 h 994285"/>
                <a:gd name="connsiteX7" fmla="*/ 596929 w 1365264"/>
                <a:gd name="connsiteY7" fmla="*/ 994285 h 994285"/>
                <a:gd name="connsiteX8" fmla="*/ 655052 w 1365264"/>
                <a:gd name="connsiteY8" fmla="*/ 61643 h 994285"/>
                <a:gd name="connsiteX9" fmla="*/ 822154 w 1365264"/>
                <a:gd name="connsiteY9" fmla="*/ 976002 h 994285"/>
                <a:gd name="connsiteX10" fmla="*/ 694166 w 1365264"/>
                <a:gd name="connsiteY10" fmla="*/ 85456 h 994285"/>
                <a:gd name="connsiteX11" fmla="*/ 1171411 w 1365264"/>
                <a:gd name="connsiteY11" fmla="*/ 784321 h 994285"/>
                <a:gd name="connsiteX12" fmla="*/ 950203 w 1365264"/>
                <a:gd name="connsiteY12" fmla="*/ 302419 h 994285"/>
                <a:gd name="connsiteX13" fmla="*/ 726097 w 1365264"/>
                <a:gd name="connsiteY13" fmla="*/ 57647 h 994285"/>
                <a:gd name="connsiteX14" fmla="*/ 1365264 w 1365264"/>
                <a:gd name="connsiteY14" fmla="*/ 507144 h 994285"/>
                <a:gd name="connsiteX15" fmla="*/ 1040689 w 1365264"/>
                <a:gd name="connsiteY15" fmla="*/ 154782 h 994285"/>
                <a:gd name="connsiteX16" fmla="*/ 650164 w 1365264"/>
                <a:gd name="connsiteY16" fmla="*/ 0 h 994285"/>
                <a:gd name="connsiteX17" fmla="*/ 610408 w 1365264"/>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 name="connsiteX0" fmla="*/ 610408 w 1336689"/>
                <a:gd name="connsiteY0" fmla="*/ 4327 h 994285"/>
                <a:gd name="connsiteX1" fmla="*/ 271547 w 1336689"/>
                <a:gd name="connsiteY1" fmla="*/ 200026 h 994285"/>
                <a:gd name="connsiteX2" fmla="*/ 0 w 1336689"/>
                <a:gd name="connsiteY2" fmla="*/ 612249 h 994285"/>
                <a:gd name="connsiteX3" fmla="*/ 552327 w 1336689"/>
                <a:gd name="connsiteY3" fmla="*/ 83156 h 994285"/>
                <a:gd name="connsiteX4" fmla="*/ 381084 w 1336689"/>
                <a:gd name="connsiteY4" fmla="*/ 359570 h 994285"/>
                <a:gd name="connsiteX5" fmla="*/ 309108 w 1336689"/>
                <a:gd name="connsiteY5" fmla="*/ 862944 h 994285"/>
                <a:gd name="connsiteX6" fmla="*/ 602540 w 1336689"/>
                <a:gd name="connsiteY6" fmla="*/ 89535 h 994285"/>
                <a:gd name="connsiteX7" fmla="*/ 596929 w 1336689"/>
                <a:gd name="connsiteY7" fmla="*/ 994285 h 994285"/>
                <a:gd name="connsiteX8" fmla="*/ 655052 w 1336689"/>
                <a:gd name="connsiteY8" fmla="*/ 61643 h 994285"/>
                <a:gd name="connsiteX9" fmla="*/ 822154 w 1336689"/>
                <a:gd name="connsiteY9" fmla="*/ 976002 h 994285"/>
                <a:gd name="connsiteX10" fmla="*/ 694166 w 1336689"/>
                <a:gd name="connsiteY10" fmla="*/ 85456 h 994285"/>
                <a:gd name="connsiteX11" fmla="*/ 1171411 w 1336689"/>
                <a:gd name="connsiteY11" fmla="*/ 784321 h 994285"/>
                <a:gd name="connsiteX12" fmla="*/ 950203 w 1336689"/>
                <a:gd name="connsiteY12" fmla="*/ 302419 h 994285"/>
                <a:gd name="connsiteX13" fmla="*/ 726097 w 1336689"/>
                <a:gd name="connsiteY13" fmla="*/ 57647 h 994285"/>
                <a:gd name="connsiteX14" fmla="*/ 1336689 w 1336689"/>
                <a:gd name="connsiteY14" fmla="*/ 554769 h 994285"/>
                <a:gd name="connsiteX15" fmla="*/ 1040689 w 1336689"/>
                <a:gd name="connsiteY15" fmla="*/ 154782 h 994285"/>
                <a:gd name="connsiteX16" fmla="*/ 650164 w 1336689"/>
                <a:gd name="connsiteY16" fmla="*/ 0 h 994285"/>
                <a:gd name="connsiteX17" fmla="*/ 610408 w 1336689"/>
                <a:gd name="connsiteY17" fmla="*/ 4327 h 99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6689" h="994285">
                  <a:moveTo>
                    <a:pt x="610408" y="4327"/>
                  </a:moveTo>
                  <a:cubicBezTo>
                    <a:pt x="472847" y="67178"/>
                    <a:pt x="366245" y="132412"/>
                    <a:pt x="271547" y="200026"/>
                  </a:cubicBezTo>
                  <a:cubicBezTo>
                    <a:pt x="122294" y="321559"/>
                    <a:pt x="56385" y="478810"/>
                    <a:pt x="0" y="612249"/>
                  </a:cubicBezTo>
                  <a:cubicBezTo>
                    <a:pt x="183315" y="292215"/>
                    <a:pt x="288049" y="219833"/>
                    <a:pt x="552327" y="83156"/>
                  </a:cubicBezTo>
                  <a:cubicBezTo>
                    <a:pt x="502390" y="190375"/>
                    <a:pt x="431021" y="252351"/>
                    <a:pt x="381084" y="359570"/>
                  </a:cubicBezTo>
                  <a:cubicBezTo>
                    <a:pt x="302324" y="527361"/>
                    <a:pt x="309287" y="695153"/>
                    <a:pt x="309108" y="862944"/>
                  </a:cubicBezTo>
                  <a:cubicBezTo>
                    <a:pt x="353738" y="421785"/>
                    <a:pt x="395985" y="387819"/>
                    <a:pt x="602540" y="89535"/>
                  </a:cubicBezTo>
                  <a:cubicBezTo>
                    <a:pt x="600670" y="391118"/>
                    <a:pt x="598799" y="692702"/>
                    <a:pt x="596929" y="994285"/>
                  </a:cubicBezTo>
                  <a:lnTo>
                    <a:pt x="655052" y="61643"/>
                  </a:lnTo>
                  <a:lnTo>
                    <a:pt x="822154" y="976002"/>
                  </a:lnTo>
                  <a:cubicBezTo>
                    <a:pt x="795367" y="677566"/>
                    <a:pt x="749528" y="386274"/>
                    <a:pt x="694166" y="85456"/>
                  </a:cubicBezTo>
                  <a:cubicBezTo>
                    <a:pt x="886585" y="246974"/>
                    <a:pt x="1079004" y="544222"/>
                    <a:pt x="1171411" y="784321"/>
                  </a:cubicBezTo>
                  <a:cubicBezTo>
                    <a:pt x="1123869" y="610193"/>
                    <a:pt x="1042989" y="450353"/>
                    <a:pt x="950203" y="302419"/>
                  </a:cubicBezTo>
                  <a:lnTo>
                    <a:pt x="726097" y="57647"/>
                  </a:lnTo>
                  <a:cubicBezTo>
                    <a:pt x="1017734" y="120167"/>
                    <a:pt x="1137920" y="249362"/>
                    <a:pt x="1336689" y="554769"/>
                  </a:cubicBezTo>
                  <a:cubicBezTo>
                    <a:pt x="1254183" y="407842"/>
                    <a:pt x="1180510" y="277406"/>
                    <a:pt x="1040689" y="154782"/>
                  </a:cubicBezTo>
                  <a:cubicBezTo>
                    <a:pt x="922299" y="84545"/>
                    <a:pt x="732196" y="16741"/>
                    <a:pt x="650164" y="0"/>
                  </a:cubicBezTo>
                  <a:lnTo>
                    <a:pt x="610408" y="4327"/>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95" name="Freeform 10">
              <a:extLst>
                <a:ext uri="{FF2B5EF4-FFF2-40B4-BE49-F238E27FC236}">
                  <a16:creationId xmlns:a16="http://schemas.microsoft.com/office/drawing/2014/main" id="{0DBAB013-49B9-4154-B86E-696D66390C81}"/>
                </a:ext>
              </a:extLst>
            </p:cNvPr>
            <p:cNvSpPr/>
            <p:nvPr/>
          </p:nvSpPr>
          <p:spPr>
            <a:xfrm rot="3110647" flipH="1">
              <a:off x="3717171" y="5218156"/>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96" name="Freeform 80">
              <a:extLst>
                <a:ext uri="{FF2B5EF4-FFF2-40B4-BE49-F238E27FC236}">
                  <a16:creationId xmlns:a16="http://schemas.microsoft.com/office/drawing/2014/main" id="{D07B05FB-8FFE-45AC-BB3F-83A48C8E8B6B}"/>
                </a:ext>
              </a:extLst>
            </p:cNvPr>
            <p:cNvSpPr/>
            <p:nvPr/>
          </p:nvSpPr>
          <p:spPr>
            <a:xfrm rot="1873218">
              <a:off x="3899211" y="4959482"/>
              <a:ext cx="418104" cy="698519"/>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97" name="Freeform 82">
              <a:extLst>
                <a:ext uri="{FF2B5EF4-FFF2-40B4-BE49-F238E27FC236}">
                  <a16:creationId xmlns:a16="http://schemas.microsoft.com/office/drawing/2014/main" id="{7055D2EA-F5C4-40B3-A2B5-C5FBA5F77197}"/>
                </a:ext>
              </a:extLst>
            </p:cNvPr>
            <p:cNvSpPr/>
            <p:nvPr/>
          </p:nvSpPr>
          <p:spPr>
            <a:xfrm rot="1318805" flipH="1">
              <a:off x="3985361" y="5642449"/>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98" name="Freeform 83">
              <a:extLst>
                <a:ext uri="{FF2B5EF4-FFF2-40B4-BE49-F238E27FC236}">
                  <a16:creationId xmlns:a16="http://schemas.microsoft.com/office/drawing/2014/main" id="{4B26E4C9-3FA6-437D-B237-BE0DE294F771}"/>
                </a:ext>
              </a:extLst>
            </p:cNvPr>
            <p:cNvSpPr/>
            <p:nvPr/>
          </p:nvSpPr>
          <p:spPr>
            <a:xfrm rot="256526" flipH="1">
              <a:off x="4263309" y="5368142"/>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99" name="Freeform 84">
              <a:extLst>
                <a:ext uri="{FF2B5EF4-FFF2-40B4-BE49-F238E27FC236}">
                  <a16:creationId xmlns:a16="http://schemas.microsoft.com/office/drawing/2014/main" id="{D7126A27-AAF0-4C74-9A45-3F36372B8B03}"/>
                </a:ext>
              </a:extLst>
            </p:cNvPr>
            <p:cNvSpPr/>
            <p:nvPr/>
          </p:nvSpPr>
          <p:spPr>
            <a:xfrm rot="1453040">
              <a:off x="4062935" y="5244480"/>
              <a:ext cx="126697" cy="695274"/>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0" name="Freeform 85">
              <a:extLst>
                <a:ext uri="{FF2B5EF4-FFF2-40B4-BE49-F238E27FC236}">
                  <a16:creationId xmlns:a16="http://schemas.microsoft.com/office/drawing/2014/main" id="{82DFEB8A-8FFD-4189-8E7C-66D7307B1D17}"/>
                </a:ext>
              </a:extLst>
            </p:cNvPr>
            <p:cNvSpPr/>
            <p:nvPr/>
          </p:nvSpPr>
          <p:spPr>
            <a:xfrm rot="20428859">
              <a:off x="4767467" y="5833485"/>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1" name="Freeform 86">
              <a:extLst>
                <a:ext uri="{FF2B5EF4-FFF2-40B4-BE49-F238E27FC236}">
                  <a16:creationId xmlns:a16="http://schemas.microsoft.com/office/drawing/2014/main" id="{7C767BAC-5D27-4EBE-994D-8351E61F354C}"/>
                </a:ext>
              </a:extLst>
            </p:cNvPr>
            <p:cNvSpPr/>
            <p:nvPr/>
          </p:nvSpPr>
          <p:spPr>
            <a:xfrm rot="17799804" flipH="1">
              <a:off x="5152765" y="5114915"/>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2" name="Freeform 87">
              <a:extLst>
                <a:ext uri="{FF2B5EF4-FFF2-40B4-BE49-F238E27FC236}">
                  <a16:creationId xmlns:a16="http://schemas.microsoft.com/office/drawing/2014/main" id="{95879388-414D-4656-8CF1-969AA48A8714}"/>
                </a:ext>
              </a:extLst>
            </p:cNvPr>
            <p:cNvSpPr/>
            <p:nvPr/>
          </p:nvSpPr>
          <p:spPr>
            <a:xfrm rot="16678242">
              <a:off x="4939097" y="5389893"/>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3" name="Freeform 88">
              <a:extLst>
                <a:ext uri="{FF2B5EF4-FFF2-40B4-BE49-F238E27FC236}">
                  <a16:creationId xmlns:a16="http://schemas.microsoft.com/office/drawing/2014/main" id="{A434517C-31E5-4AAD-A8D6-309665F3A6E0}"/>
                </a:ext>
              </a:extLst>
            </p:cNvPr>
            <p:cNvSpPr/>
            <p:nvPr/>
          </p:nvSpPr>
          <p:spPr>
            <a:xfrm rot="1953358" flipH="1">
              <a:off x="4353854" y="5871794"/>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4" name="Freeform 89">
              <a:extLst>
                <a:ext uri="{FF2B5EF4-FFF2-40B4-BE49-F238E27FC236}">
                  <a16:creationId xmlns:a16="http://schemas.microsoft.com/office/drawing/2014/main" id="{33DD9C48-D42C-4A05-A997-94DCFB657406}"/>
                </a:ext>
              </a:extLst>
            </p:cNvPr>
            <p:cNvSpPr/>
            <p:nvPr/>
          </p:nvSpPr>
          <p:spPr>
            <a:xfrm rot="1953358" flipH="1">
              <a:off x="4844391" y="5745770"/>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5" name="Freeform 90">
              <a:extLst>
                <a:ext uri="{FF2B5EF4-FFF2-40B4-BE49-F238E27FC236}">
                  <a16:creationId xmlns:a16="http://schemas.microsoft.com/office/drawing/2014/main" id="{0AFB8732-B033-417B-A998-461F85D11712}"/>
                </a:ext>
              </a:extLst>
            </p:cNvPr>
            <p:cNvSpPr/>
            <p:nvPr/>
          </p:nvSpPr>
          <p:spPr>
            <a:xfrm rot="18020636">
              <a:off x="4841110" y="5178289"/>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6" name="Freeform 91">
              <a:extLst>
                <a:ext uri="{FF2B5EF4-FFF2-40B4-BE49-F238E27FC236}">
                  <a16:creationId xmlns:a16="http://schemas.microsoft.com/office/drawing/2014/main" id="{1E347A0F-2289-4A35-BBEC-C9AC2D99E5B7}"/>
                </a:ext>
              </a:extLst>
            </p:cNvPr>
            <p:cNvSpPr/>
            <p:nvPr/>
          </p:nvSpPr>
          <p:spPr>
            <a:xfrm rot="19439538">
              <a:off x="4676160" y="5405253"/>
              <a:ext cx="304202" cy="508225"/>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7" name="Freeform 92">
              <a:extLst>
                <a:ext uri="{FF2B5EF4-FFF2-40B4-BE49-F238E27FC236}">
                  <a16:creationId xmlns:a16="http://schemas.microsoft.com/office/drawing/2014/main" id="{2388F0C6-A691-4484-9221-C73AAEC31F78}"/>
                </a:ext>
              </a:extLst>
            </p:cNvPr>
            <p:cNvSpPr/>
            <p:nvPr/>
          </p:nvSpPr>
          <p:spPr>
            <a:xfrm rot="19439538">
              <a:off x="4307184" y="5646390"/>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8" name="Freeform 93">
              <a:extLst>
                <a:ext uri="{FF2B5EF4-FFF2-40B4-BE49-F238E27FC236}">
                  <a16:creationId xmlns:a16="http://schemas.microsoft.com/office/drawing/2014/main" id="{C1F3B113-BDD6-4BF0-8D2E-C97A4CD794B0}"/>
                </a:ext>
              </a:extLst>
            </p:cNvPr>
            <p:cNvSpPr/>
            <p:nvPr/>
          </p:nvSpPr>
          <p:spPr>
            <a:xfrm rot="20887601">
              <a:off x="3764972" y="5637027"/>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09" name="Freeform 94">
              <a:extLst>
                <a:ext uri="{FF2B5EF4-FFF2-40B4-BE49-F238E27FC236}">
                  <a16:creationId xmlns:a16="http://schemas.microsoft.com/office/drawing/2014/main" id="{2EF0A3A4-B8B1-4D5E-8956-A2CCA5C9DB44}"/>
                </a:ext>
              </a:extLst>
            </p:cNvPr>
            <p:cNvSpPr/>
            <p:nvPr/>
          </p:nvSpPr>
          <p:spPr>
            <a:xfrm rot="19308419">
              <a:off x="4084919" y="5986007"/>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10" name="Freeform 95">
              <a:extLst>
                <a:ext uri="{FF2B5EF4-FFF2-40B4-BE49-F238E27FC236}">
                  <a16:creationId xmlns:a16="http://schemas.microsoft.com/office/drawing/2014/main" id="{64A31FF9-A831-455E-A1E2-60E3974B0B85}"/>
                </a:ext>
              </a:extLst>
            </p:cNvPr>
            <p:cNvSpPr/>
            <p:nvPr/>
          </p:nvSpPr>
          <p:spPr>
            <a:xfrm rot="915568">
              <a:off x="4293387" y="5851911"/>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11" name="Freeform 96">
              <a:extLst>
                <a:ext uri="{FF2B5EF4-FFF2-40B4-BE49-F238E27FC236}">
                  <a16:creationId xmlns:a16="http://schemas.microsoft.com/office/drawing/2014/main" id="{71E4AE0B-7BF1-4A30-B244-14B99D1CA20C}"/>
                </a:ext>
              </a:extLst>
            </p:cNvPr>
            <p:cNvSpPr/>
            <p:nvPr/>
          </p:nvSpPr>
          <p:spPr>
            <a:xfrm rot="900000">
              <a:off x="4521018" y="5337147"/>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12" name="Freeform 97">
              <a:extLst>
                <a:ext uri="{FF2B5EF4-FFF2-40B4-BE49-F238E27FC236}">
                  <a16:creationId xmlns:a16="http://schemas.microsoft.com/office/drawing/2014/main" id="{638FECC1-6ACC-44D3-8679-D7670CE75D81}"/>
                </a:ext>
              </a:extLst>
            </p:cNvPr>
            <p:cNvSpPr/>
            <p:nvPr/>
          </p:nvSpPr>
          <p:spPr>
            <a:xfrm rot="445708">
              <a:off x="4459130" y="5286022"/>
              <a:ext cx="101963" cy="559541"/>
            </a:xfrm>
            <a:custGeom>
              <a:avLst/>
              <a:gdLst/>
              <a:ahLst/>
              <a:cxnLst/>
              <a:rect l="l" t="t" r="r" b="b"/>
              <a:pathLst>
                <a:path w="146824" h="805728">
                  <a:moveTo>
                    <a:pt x="28967" y="776"/>
                  </a:moveTo>
                  <a:lnTo>
                    <a:pt x="34704" y="0"/>
                  </a:lnTo>
                  <a:cubicBezTo>
                    <a:pt x="35278" y="146"/>
                    <a:pt x="35860" y="297"/>
                    <a:pt x="36429" y="581"/>
                  </a:cubicBezTo>
                  <a:lnTo>
                    <a:pt x="65109" y="82021"/>
                  </a:lnTo>
                  <a:cubicBezTo>
                    <a:pt x="100515" y="321247"/>
                    <a:pt x="129665" y="553285"/>
                    <a:pt x="146824" y="790913"/>
                  </a:cubicBezTo>
                  <a:lnTo>
                    <a:pt x="37890" y="49954"/>
                  </a:lnTo>
                  <a:lnTo>
                    <a:pt x="0" y="805728"/>
                  </a:lnTo>
                  <a:lnTo>
                    <a:pt x="3506" y="102900"/>
                  </a:ln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13" name="Freeform 98">
              <a:extLst>
                <a:ext uri="{FF2B5EF4-FFF2-40B4-BE49-F238E27FC236}">
                  <a16:creationId xmlns:a16="http://schemas.microsoft.com/office/drawing/2014/main" id="{DFC9B424-D27D-432A-A452-EEB3FD862B44}"/>
                </a:ext>
              </a:extLst>
            </p:cNvPr>
            <p:cNvSpPr/>
            <p:nvPr/>
          </p:nvSpPr>
          <p:spPr>
            <a:xfrm rot="20467473" flipH="1">
              <a:off x="5291069" y="5545339"/>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14" name="Freeform 99">
              <a:extLst>
                <a:ext uri="{FF2B5EF4-FFF2-40B4-BE49-F238E27FC236}">
                  <a16:creationId xmlns:a16="http://schemas.microsoft.com/office/drawing/2014/main" id="{8E4110E7-DFF8-45DD-B7A4-3E4E4E9A5841}"/>
                </a:ext>
              </a:extLst>
            </p:cNvPr>
            <p:cNvSpPr/>
            <p:nvPr/>
          </p:nvSpPr>
          <p:spPr>
            <a:xfrm rot="20467473" flipH="1">
              <a:off x="5118257" y="5846033"/>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sp>
          <p:nvSpPr>
            <p:cNvPr id="115" name="Freeform 100">
              <a:extLst>
                <a:ext uri="{FF2B5EF4-FFF2-40B4-BE49-F238E27FC236}">
                  <a16:creationId xmlns:a16="http://schemas.microsoft.com/office/drawing/2014/main" id="{BBDF9456-804D-4513-BA4B-67EBBCA2263E}"/>
                </a:ext>
              </a:extLst>
            </p:cNvPr>
            <p:cNvSpPr/>
            <p:nvPr/>
          </p:nvSpPr>
          <p:spPr>
            <a:xfrm rot="1132527">
              <a:off x="3832653" y="5882362"/>
              <a:ext cx="189756" cy="317022"/>
            </a:xfrm>
            <a:custGeom>
              <a:avLst/>
              <a:gdLst/>
              <a:ahLst/>
              <a:cxnLst/>
              <a:rect l="l" t="t" r="r" b="b"/>
              <a:pathLst>
                <a:path w="418104" h="698519">
                  <a:moveTo>
                    <a:pt x="397924" y="2731"/>
                  </a:moveTo>
                  <a:lnTo>
                    <a:pt x="418104" y="0"/>
                  </a:lnTo>
                  <a:lnTo>
                    <a:pt x="392642" y="102124"/>
                  </a:lnTo>
                  <a:cubicBezTo>
                    <a:pt x="392693" y="92009"/>
                    <a:pt x="392744" y="81894"/>
                    <a:pt x="392794" y="71780"/>
                  </a:cubicBezTo>
                  <a:cubicBezTo>
                    <a:pt x="258142" y="313497"/>
                    <a:pt x="230601" y="341022"/>
                    <a:pt x="201507" y="698519"/>
                  </a:cubicBezTo>
                  <a:cubicBezTo>
                    <a:pt x="201623" y="562547"/>
                    <a:pt x="197084" y="426576"/>
                    <a:pt x="248428" y="290605"/>
                  </a:cubicBezTo>
                  <a:cubicBezTo>
                    <a:pt x="280982" y="203719"/>
                    <a:pt x="327507" y="153496"/>
                    <a:pt x="360060" y="66611"/>
                  </a:cubicBezTo>
                  <a:cubicBezTo>
                    <a:pt x="187778" y="177368"/>
                    <a:pt x="119503" y="236024"/>
                    <a:pt x="0" y="495367"/>
                  </a:cubicBezTo>
                  <a:cubicBezTo>
                    <a:pt x="36757" y="387232"/>
                    <a:pt x="79723" y="259803"/>
                    <a:pt x="177022" y="161317"/>
                  </a:cubicBezTo>
                  <a:cubicBezTo>
                    <a:pt x="238755" y="106525"/>
                    <a:pt x="308248" y="53662"/>
                    <a:pt x="397924" y="2731"/>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defRPr/>
              </a:pPr>
              <a:endParaRPr lang="ko-KR" altLang="en-US" sz="2133">
                <a:solidFill>
                  <a:prstClr val="white"/>
                </a:solidFill>
                <a:latin typeface="Arial" panose="020B0604020202020204" pitchFamily="34" charset="0"/>
                <a:cs typeface="Arial" panose="020B0604020202020204" pitchFamily="34" charset="0"/>
              </a:endParaRPr>
            </a:p>
          </p:txBody>
        </p:sp>
      </p:grpSp>
      <p:sp>
        <p:nvSpPr>
          <p:cNvPr id="76" name="矩形 75">
            <a:extLst>
              <a:ext uri="{FF2B5EF4-FFF2-40B4-BE49-F238E27FC236}">
                <a16:creationId xmlns:a16="http://schemas.microsoft.com/office/drawing/2014/main" id="{5BC2507F-3F9E-405A-8CCB-435F4A9019CF}"/>
              </a:ext>
            </a:extLst>
          </p:cNvPr>
          <p:cNvSpPr/>
          <p:nvPr/>
        </p:nvSpPr>
        <p:spPr>
          <a:xfrm>
            <a:off x="424749" y="2622528"/>
            <a:ext cx="2521205" cy="1261884"/>
          </a:xfrm>
          <a:prstGeom prst="rect">
            <a:avLst/>
          </a:prstGeom>
          <a:solidFill>
            <a:srgbClr val="EFF5FB"/>
          </a:solidFill>
          <a:effectLst>
            <a:softEdge rad="31750"/>
          </a:effectLst>
        </p:spPr>
        <p:txBody>
          <a:bodyPr wrap="square">
            <a:spAutoFit/>
          </a:bodyPr>
          <a:lstStyle/>
          <a:p>
            <a:pPr algn="ctr">
              <a:spcAft>
                <a:spcPts val="1200"/>
              </a:spcAft>
            </a:pPr>
            <a:r>
              <a:rPr lang="zh-TW" altLang="en-US" sz="2000" u="sng" dirty="0">
                <a:latin typeface="Times New Roman" panose="02020603050405020304" pitchFamily="18" charset="0"/>
                <a:ea typeface="微軟正黑體" panose="020B0604030504040204" pitchFamily="34" charset="-120"/>
                <a:cs typeface="Times New Roman" panose="02020603050405020304" pitchFamily="18" charset="0"/>
              </a:rPr>
              <a:t>研發環境建構</a:t>
            </a:r>
            <a:endParaRPr lang="en-US" altLang="zh-TW" sz="2000" u="sng" dirty="0">
              <a:latin typeface="Times New Roman" panose="02020603050405020304" pitchFamily="18" charset="0"/>
              <a:ea typeface="微軟正黑體" panose="020B0604030504040204" pitchFamily="34" charset="-120"/>
              <a:cs typeface="Times New Roman" panose="02020603050405020304" pitchFamily="18" charset="0"/>
            </a:endParaRPr>
          </a:p>
          <a:p>
            <a:pPr algn="ctr">
              <a:spcAft>
                <a:spcPts val="1200"/>
              </a:spcAft>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醫界出題</a:t>
            </a: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algn="ctr">
              <a:spcAft>
                <a:spcPts val="1200"/>
              </a:spcAft>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學界</a:t>
            </a:r>
            <a:r>
              <a:rPr lang="en-US" altLang="zh-TW"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業界解題</a:t>
            </a:r>
            <a:endPar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7" name="矩形 76">
            <a:extLst>
              <a:ext uri="{FF2B5EF4-FFF2-40B4-BE49-F238E27FC236}">
                <a16:creationId xmlns:a16="http://schemas.microsoft.com/office/drawing/2014/main" id="{0CAAEFD3-E70F-4386-9DF7-32F3BC9BE616}"/>
              </a:ext>
            </a:extLst>
          </p:cNvPr>
          <p:cNvSpPr/>
          <p:nvPr/>
        </p:nvSpPr>
        <p:spPr>
          <a:xfrm>
            <a:off x="9235784" y="2623829"/>
            <a:ext cx="2597950" cy="1261884"/>
          </a:xfrm>
          <a:prstGeom prst="rect">
            <a:avLst/>
          </a:prstGeom>
          <a:solidFill>
            <a:srgbClr val="EFF5FB"/>
          </a:solidFill>
          <a:effectLst>
            <a:softEdge rad="31750"/>
          </a:effectLst>
        </p:spPr>
        <p:txBody>
          <a:bodyPr wrap="square">
            <a:spAutoFit/>
          </a:bodyPr>
          <a:lstStyle/>
          <a:p>
            <a:pPr algn="ctr">
              <a:spcAft>
                <a:spcPts val="1200"/>
              </a:spcAft>
            </a:pPr>
            <a:r>
              <a:rPr lang="zh-TW" altLang="en-US" sz="2000" u="sng" dirty="0">
                <a:latin typeface="Times New Roman" panose="02020603050405020304" pitchFamily="18" charset="0"/>
                <a:ea typeface="微軟正黑體" panose="020B0604030504040204" pitchFamily="34" charset="-120"/>
                <a:cs typeface="Times New Roman" panose="02020603050405020304" pitchFamily="18" charset="0"/>
              </a:rPr>
              <a:t>產學共同實驗室</a:t>
            </a:r>
            <a:endParaRPr lang="en-US" altLang="zh-TW" sz="2000" u="sng" dirty="0">
              <a:latin typeface="Times New Roman" panose="02020603050405020304" pitchFamily="18" charset="0"/>
              <a:ea typeface="微軟正黑體" panose="020B0604030504040204" pitchFamily="34" charset="-120"/>
              <a:cs typeface="Times New Roman" panose="02020603050405020304" pitchFamily="18" charset="0"/>
            </a:endParaRPr>
          </a:p>
          <a:p>
            <a:pPr algn="ctr">
              <a:spcAft>
                <a:spcPts val="1200"/>
              </a:spcAft>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資訊安全教育訓練</a:t>
            </a:r>
            <a:endParaRPr lang="en-US" altLang="zh-TW" dirty="0">
              <a:latin typeface="Times New Roman" panose="02020603050405020304" pitchFamily="18" charset="0"/>
              <a:ea typeface="微軟正黑體" panose="020B0604030504040204" pitchFamily="34" charset="-120"/>
              <a:cs typeface="Times New Roman" panose="02020603050405020304" pitchFamily="18" charset="0"/>
            </a:endParaRPr>
          </a:p>
          <a:p>
            <a:pPr algn="ctr">
              <a:spcAft>
                <a:spcPts val="1200"/>
              </a:spcAft>
            </a:pP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品質管理系統深化</a:t>
            </a:r>
          </a:p>
        </p:txBody>
      </p:sp>
      <p:pic>
        <p:nvPicPr>
          <p:cNvPr id="7" name="圖形 6" descr="手背向前食指朝右指">
            <a:extLst>
              <a:ext uri="{FF2B5EF4-FFF2-40B4-BE49-F238E27FC236}">
                <a16:creationId xmlns:a16="http://schemas.microsoft.com/office/drawing/2014/main" id="{1E90C87C-09D9-4A9F-BA5E-9395C7DDB1E0}"/>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532833" y="2620518"/>
            <a:ext cx="360000" cy="360000"/>
          </a:xfrm>
          <a:prstGeom prst="rect">
            <a:avLst/>
          </a:prstGeom>
        </p:spPr>
      </p:pic>
      <p:pic>
        <p:nvPicPr>
          <p:cNvPr id="84" name="圖形 83" descr="手背向前食指朝右指">
            <a:extLst>
              <a:ext uri="{FF2B5EF4-FFF2-40B4-BE49-F238E27FC236}">
                <a16:creationId xmlns:a16="http://schemas.microsoft.com/office/drawing/2014/main" id="{7BE63440-AC1E-40B7-9E7A-B8DFE6BFE987}"/>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9272901" y="2628468"/>
            <a:ext cx="360000" cy="360000"/>
          </a:xfrm>
          <a:prstGeom prst="rect">
            <a:avLst/>
          </a:prstGeom>
        </p:spPr>
      </p:pic>
      <p:sp>
        <p:nvSpPr>
          <p:cNvPr id="2" name="標題 1">
            <a:extLst>
              <a:ext uri="{FF2B5EF4-FFF2-40B4-BE49-F238E27FC236}">
                <a16:creationId xmlns:a16="http://schemas.microsoft.com/office/drawing/2014/main" id="{C64A6630-5D07-4FEC-BC6F-3AAC269F250D}"/>
              </a:ext>
            </a:extLst>
          </p:cNvPr>
          <p:cNvSpPr>
            <a:spLocks noGrp="1"/>
          </p:cNvSpPr>
          <p:nvPr>
            <p:ph type="title"/>
          </p:nvPr>
        </p:nvSpPr>
        <p:spPr/>
        <p:txBody>
          <a:bodyPr/>
          <a:lstStyle/>
          <a:p>
            <a:r>
              <a:rPr lang="zh-TW" altLang="en-US" sz="4000" b="1" dirty="0">
                <a:latin typeface="Arial Black" panose="020B0A04020102020204" pitchFamily="34" charset="0"/>
                <a:ea typeface="微軟正黑體" panose="020B0604030504040204" pitchFamily="34" charset="-120"/>
                <a:cs typeface="Times New Roman" panose="02020603050405020304" pitchFamily="18" charset="0"/>
              </a:rPr>
              <a:t>跨界共創 </a:t>
            </a:r>
            <a:r>
              <a:rPr lang="en-US" altLang="zh-TW" sz="4000" b="1" dirty="0">
                <a:latin typeface="Arial Black" panose="020B0A04020102020204" pitchFamily="34" charset="0"/>
                <a:ea typeface="微軟正黑體" panose="020B0604030504040204" pitchFamily="34" charset="-120"/>
                <a:cs typeface="Times New Roman" panose="02020603050405020304" pitchFamily="18" charset="0"/>
              </a:rPr>
              <a:t>&amp;</a:t>
            </a:r>
            <a:r>
              <a:rPr lang="zh-TW" altLang="en-US" sz="4000" b="1" dirty="0">
                <a:latin typeface="Arial Black" panose="020B0A04020102020204" pitchFamily="34" charset="0"/>
                <a:ea typeface="微軟正黑體" panose="020B0604030504040204" pitchFamily="34" charset="-120"/>
                <a:cs typeface="Times New Roman" panose="02020603050405020304" pitchFamily="18" charset="0"/>
              </a:rPr>
              <a:t> 產學共好</a:t>
            </a:r>
            <a:r>
              <a:rPr lang="en-US" altLang="zh-TW" sz="4000" b="1" dirty="0">
                <a:latin typeface="Arial Black" panose="020B0A04020102020204" pitchFamily="34" charset="0"/>
                <a:ea typeface="微軟正黑體" panose="020B0604030504040204" pitchFamily="34" charset="-120"/>
                <a:cs typeface="Times New Roman" panose="02020603050405020304" pitchFamily="18" charset="0"/>
              </a:rPr>
              <a:t/>
            </a:r>
            <a:br>
              <a:rPr lang="en-US" altLang="zh-TW" sz="4000" b="1" dirty="0">
                <a:latin typeface="Arial Black" panose="020B0A04020102020204" pitchFamily="34" charset="0"/>
                <a:ea typeface="微軟正黑體" panose="020B0604030504040204" pitchFamily="34" charset="-120"/>
                <a:cs typeface="Times New Roman" panose="02020603050405020304" pitchFamily="18" charset="0"/>
              </a:rPr>
            </a:br>
            <a:endParaRPr lang="zh-TW" altLang="en-US" sz="4000" b="1" dirty="0">
              <a:latin typeface="Arial Black" panose="020B0A04020102020204" pitchFamily="34" charset="0"/>
              <a:ea typeface="微軟正黑體" panose="020B0604030504040204" pitchFamily="34" charset="-120"/>
              <a:cs typeface="Times New Roman" panose="02020603050405020304" pitchFamily="18" charset="0"/>
            </a:endParaRPr>
          </a:p>
        </p:txBody>
      </p:sp>
      <p:sp>
        <p:nvSpPr>
          <p:cNvPr id="81" name="投影片編號版面配置區 3">
            <a:extLst>
              <a:ext uri="{FF2B5EF4-FFF2-40B4-BE49-F238E27FC236}">
                <a16:creationId xmlns:a16="http://schemas.microsoft.com/office/drawing/2014/main" id="{C78FF0A9-E3BC-4DC0-982E-500CE5D79982}"/>
              </a:ext>
            </a:extLst>
          </p:cNvPr>
          <p:cNvSpPr>
            <a:spLocks noGrp="1"/>
          </p:cNvSpPr>
          <p:nvPr>
            <p:ph type="sldNum" sz="quarter" idx="12"/>
          </p:nvPr>
        </p:nvSpPr>
        <p:spPr>
          <a:xfrm>
            <a:off x="9448800" y="6575425"/>
            <a:ext cx="2743200" cy="276225"/>
          </a:xfrm>
        </p:spPr>
        <p:txBody>
          <a:bodyPr/>
          <a:lstStyle/>
          <a:p>
            <a:fld id="{46285A4D-8AD0-4B41-9DC3-86319D73F4B1}" type="slidenum">
              <a:rPr lang="zh-TW" altLang="en-US" smtClean="0"/>
              <a:pPr/>
              <a:t>10</a:t>
            </a:fld>
            <a:endParaRPr lang="zh-TW" altLang="en-US"/>
          </a:p>
        </p:txBody>
      </p:sp>
      <p:sp>
        <p:nvSpPr>
          <p:cNvPr id="91" name="投影片編號版面配置區 3">
            <a:extLst>
              <a:ext uri="{FF2B5EF4-FFF2-40B4-BE49-F238E27FC236}">
                <a16:creationId xmlns:a16="http://schemas.microsoft.com/office/drawing/2014/main" id="{F11B1BC1-E4E3-4B9D-91F9-AE84ABC1243A}"/>
              </a:ext>
            </a:extLst>
          </p:cNvPr>
          <p:cNvSpPr txBox="1">
            <a:spLocks/>
          </p:cNvSpPr>
          <p:nvPr/>
        </p:nvSpPr>
        <p:spPr>
          <a:xfrm>
            <a:off x="9433560" y="6574971"/>
            <a:ext cx="2743200" cy="277200"/>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285A4D-8AD0-4B41-9DC3-86319D73F4B1}" type="slidenum">
              <a:rPr lang="zh-TW" altLang="en-US" smtClean="0"/>
              <a:pPr/>
              <a:t>10</a:t>
            </a:fld>
            <a:endParaRPr lang="zh-TW" altLang="en-US"/>
          </a:p>
        </p:txBody>
      </p:sp>
      <p:sp>
        <p:nvSpPr>
          <p:cNvPr id="116" name="投影片編號版面配置區 3">
            <a:extLst>
              <a:ext uri="{FF2B5EF4-FFF2-40B4-BE49-F238E27FC236}">
                <a16:creationId xmlns:a16="http://schemas.microsoft.com/office/drawing/2014/main" id="{70E1B7F2-992A-4427-8112-BEE27933A304}"/>
              </a:ext>
            </a:extLst>
          </p:cNvPr>
          <p:cNvSpPr txBox="1">
            <a:spLocks/>
          </p:cNvSpPr>
          <p:nvPr/>
        </p:nvSpPr>
        <p:spPr>
          <a:xfrm>
            <a:off x="9433560" y="6574971"/>
            <a:ext cx="2743200" cy="277200"/>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AB73BC-B049-4115-A692-8D63A059BFB8}" type="slidenum">
              <a:rPr lang="en-US" smtClean="0"/>
              <a:pPr/>
              <a:t>10</a:t>
            </a:fld>
            <a:endParaRPr lang="en-US" dirty="0"/>
          </a:p>
        </p:txBody>
      </p:sp>
      <p:grpSp>
        <p:nvGrpSpPr>
          <p:cNvPr id="117" name="群組 116">
            <a:extLst>
              <a:ext uri="{FF2B5EF4-FFF2-40B4-BE49-F238E27FC236}">
                <a16:creationId xmlns:a16="http://schemas.microsoft.com/office/drawing/2014/main" id="{FBC33FCE-C7E8-4615-A46B-37394775DC9F}"/>
              </a:ext>
            </a:extLst>
          </p:cNvPr>
          <p:cNvGrpSpPr/>
          <p:nvPr/>
        </p:nvGrpSpPr>
        <p:grpSpPr>
          <a:xfrm>
            <a:off x="0" y="6581128"/>
            <a:ext cx="12192000" cy="365781"/>
            <a:chOff x="-3453" y="4926999"/>
            <a:chExt cx="9152910" cy="273844"/>
          </a:xfrm>
          <a:solidFill>
            <a:srgbClr val="2F6CBA"/>
          </a:solidFill>
        </p:grpSpPr>
        <p:sp>
          <p:nvSpPr>
            <p:cNvPr id="118" name="矩形 117">
              <a:extLst>
                <a:ext uri="{FF2B5EF4-FFF2-40B4-BE49-F238E27FC236}">
                  <a16:creationId xmlns:a16="http://schemas.microsoft.com/office/drawing/2014/main" id="{9D272576-A27B-47DF-A15E-3DC665647C56}"/>
                </a:ext>
              </a:extLst>
            </p:cNvPr>
            <p:cNvSpPr/>
            <p:nvPr/>
          </p:nvSpPr>
          <p:spPr>
            <a:xfrm>
              <a:off x="-3453" y="4984343"/>
              <a:ext cx="9152910" cy="159158"/>
            </a:xfrm>
            <a:prstGeom prst="rect">
              <a:avLst/>
            </a:prstGeom>
            <a:solidFill>
              <a:srgbClr val="2F5CB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endParaRPr lang="zh-TW" altLang="en-US" sz="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9" name="投影片編號版面配置區 3">
              <a:extLst>
                <a:ext uri="{FF2B5EF4-FFF2-40B4-BE49-F238E27FC236}">
                  <a16:creationId xmlns:a16="http://schemas.microsoft.com/office/drawing/2014/main" id="{899D9AD1-C8FD-4B4B-866F-0540DF4D72B9}"/>
                </a:ext>
              </a:extLst>
            </p:cNvPr>
            <p:cNvSpPr txBox="1">
              <a:spLocks/>
            </p:cNvSpPr>
            <p:nvPr/>
          </p:nvSpPr>
          <p:spPr>
            <a:xfrm>
              <a:off x="8782050" y="4926999"/>
              <a:ext cx="361950" cy="273844"/>
            </a:xfrm>
            <a:prstGeom prst="rect">
              <a:avLst/>
            </a:prstGeom>
            <a:noFill/>
          </p:spPr>
          <p:txBody>
            <a:bodyPr vert="horz" lIns="91440" tIns="45720" rIns="91440" bIns="45720" rtlCol="0" anchor="ctr"/>
            <a:lstStyle>
              <a:defPPr>
                <a:defRPr lang="zh-TW"/>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C1F1371-FE56-4CE9-9DA7-B62DC47CB736}" type="slidenum">
                <a:rPr lang="zh-TW" altLang="en-US" b="1" smtClean="0">
                  <a:latin typeface="Arial" panose="020B0604020202020204" pitchFamily="34" charset="0"/>
                  <a:ea typeface="標楷體" panose="03000509000000000000" pitchFamily="65" charset="-120"/>
                  <a:cs typeface="Arial" panose="020B0604020202020204" pitchFamily="34" charset="0"/>
                </a:rPr>
                <a:pPr>
                  <a:defRPr/>
                </a:pPr>
                <a:t>10</a:t>
              </a:fld>
              <a:endParaRPr lang="zh-TW" altLang="en-US" b="1" dirty="0">
                <a:latin typeface="Arial" panose="020B0604020202020204" pitchFamily="34" charset="0"/>
                <a:ea typeface="標楷體" panose="03000509000000000000" pitchFamily="65" charset="-120"/>
                <a:cs typeface="Arial" panose="020B0604020202020204" pitchFamily="34" charset="0"/>
              </a:endParaRPr>
            </a:p>
          </p:txBody>
        </p:sp>
      </p:grpSp>
      <p:sp>
        <p:nvSpPr>
          <p:cNvPr id="85" name="爆炸: 十四角 84">
            <a:extLst>
              <a:ext uri="{FF2B5EF4-FFF2-40B4-BE49-F238E27FC236}">
                <a16:creationId xmlns:a16="http://schemas.microsoft.com/office/drawing/2014/main" id="{5B84FA94-3117-481A-BF5A-58CC6CDEF1F6}"/>
              </a:ext>
            </a:extLst>
          </p:cNvPr>
          <p:cNvSpPr/>
          <p:nvPr/>
        </p:nvSpPr>
        <p:spPr>
          <a:xfrm>
            <a:off x="10318675" y="819172"/>
            <a:ext cx="1449152" cy="734496"/>
          </a:xfrm>
          <a:prstGeom prst="irregularSeal2">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i="1" dirty="0">
                <a:solidFill>
                  <a:srgbClr val="0000FF"/>
                </a:solidFill>
                <a:latin typeface="Times New Roman" panose="02020603050405020304" pitchFamily="18" charset="0"/>
                <a:cs typeface="Times New Roman" panose="02020603050405020304" pitchFamily="18" charset="0"/>
              </a:rPr>
              <a:t>New</a:t>
            </a:r>
            <a:endParaRPr lang="zh-TW" altLang="en-US"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2764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B1D1286F-4FF4-49CE-88D0-DF1A5871A7B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75927" y="3076561"/>
            <a:ext cx="1434416" cy="1387769"/>
          </a:xfrm>
          <a:prstGeom prst="rect">
            <a:avLst/>
          </a:prstGeom>
        </p:spPr>
      </p:pic>
      <p:sp>
        <p:nvSpPr>
          <p:cNvPr id="9" name="文字方塊 8">
            <a:extLst>
              <a:ext uri="{FF2B5EF4-FFF2-40B4-BE49-F238E27FC236}">
                <a16:creationId xmlns:a16="http://schemas.microsoft.com/office/drawing/2014/main" id="{D792DB38-A264-4715-A9EE-317AACF5A4CF}"/>
              </a:ext>
            </a:extLst>
          </p:cNvPr>
          <p:cNvSpPr txBox="1"/>
          <p:nvPr/>
        </p:nvSpPr>
        <p:spPr>
          <a:xfrm>
            <a:off x="1439922" y="1862262"/>
            <a:ext cx="6634065" cy="1200329"/>
          </a:xfrm>
          <a:prstGeom prst="rect">
            <a:avLst/>
          </a:prstGeom>
          <a:noFill/>
        </p:spPr>
        <p:txBody>
          <a:bodyPr wrap="square">
            <a:spAutoFit/>
          </a:bodyPr>
          <a:lstStyle/>
          <a:p>
            <a:pPr marL="457200" indent="-457200">
              <a:lnSpc>
                <a:spcPct val="150000"/>
              </a:lnSpc>
              <a:buFont typeface="Wingdings" panose="05000000000000000000" pitchFamily="2" charset="2"/>
              <a:buChar char="Ø"/>
            </a:pPr>
            <a:r>
              <a:rPr lang="zh-TW" altLang="en-US" sz="2400" b="1" dirty="0"/>
              <a:t>簡章公告時間：</a:t>
            </a:r>
            <a:r>
              <a:rPr lang="en-US" altLang="zh-TW" sz="2400" b="1" dirty="0" smtClean="0">
                <a:solidFill>
                  <a:srgbClr val="FF0000"/>
                </a:solidFill>
              </a:rPr>
              <a:t>115/12/9</a:t>
            </a:r>
            <a:endParaRPr lang="en-US" altLang="zh-TW" sz="2400" b="1" dirty="0">
              <a:solidFill>
                <a:srgbClr val="FF0000"/>
              </a:solidFill>
            </a:endParaRPr>
          </a:p>
          <a:p>
            <a:pPr marL="457200" indent="-457200">
              <a:lnSpc>
                <a:spcPct val="150000"/>
              </a:lnSpc>
              <a:buFont typeface="Wingdings" panose="05000000000000000000" pitchFamily="2" charset="2"/>
              <a:buChar char="Ø"/>
            </a:pPr>
            <a:r>
              <a:rPr lang="zh-TW" altLang="en-US" sz="2400" b="1" dirty="0"/>
              <a:t>報名時間：</a:t>
            </a:r>
            <a:r>
              <a:rPr lang="en-US" altLang="zh-TW" sz="2400" b="1" dirty="0" smtClean="0">
                <a:solidFill>
                  <a:srgbClr val="FF0000"/>
                </a:solidFill>
              </a:rPr>
              <a:t>116/1/5-19</a:t>
            </a:r>
            <a:r>
              <a:rPr lang="zh-TW" altLang="en-US" sz="2400" b="1" dirty="0" smtClean="0">
                <a:solidFill>
                  <a:srgbClr val="FF0000"/>
                </a:solidFill>
              </a:rPr>
              <a:t> </a:t>
            </a:r>
            <a:r>
              <a:rPr lang="en-US" altLang="zh-TW" sz="2400" b="1" dirty="0">
                <a:solidFill>
                  <a:srgbClr val="FF0000"/>
                </a:solidFill>
              </a:rPr>
              <a:t>12:00</a:t>
            </a:r>
            <a:endParaRPr lang="zh-TW" altLang="en-US" sz="2400" b="1" dirty="0">
              <a:solidFill>
                <a:srgbClr val="FF0000"/>
              </a:solidFill>
            </a:endParaRPr>
          </a:p>
        </p:txBody>
      </p:sp>
      <p:sp>
        <p:nvSpPr>
          <p:cNvPr id="11" name="文字方塊 10">
            <a:extLst>
              <a:ext uri="{FF2B5EF4-FFF2-40B4-BE49-F238E27FC236}">
                <a16:creationId xmlns:a16="http://schemas.microsoft.com/office/drawing/2014/main" id="{1BACAFB7-93FE-4BF1-BE14-9164209167E3}"/>
              </a:ext>
            </a:extLst>
          </p:cNvPr>
          <p:cNvSpPr txBox="1"/>
          <p:nvPr/>
        </p:nvSpPr>
        <p:spPr>
          <a:xfrm>
            <a:off x="3644256" y="3480891"/>
            <a:ext cx="2217529" cy="584775"/>
          </a:xfrm>
          <a:prstGeom prst="rect">
            <a:avLst/>
          </a:prstGeom>
          <a:noFill/>
        </p:spPr>
        <p:txBody>
          <a:bodyPr wrap="square">
            <a:spAutoFit/>
          </a:bodyPr>
          <a:lstStyle/>
          <a:p>
            <a:r>
              <a:rPr lang="zh-TW" altLang="en-US" sz="1600" dirty="0">
                <a:solidFill>
                  <a:schemeClr val="tx2">
                    <a:lumMod val="75000"/>
                  </a:schemeClr>
                </a:solidFill>
              </a:rPr>
              <a:t>簡章、報名網頁</a:t>
            </a:r>
            <a:r>
              <a:rPr lang="en-US" altLang="zh-TW" sz="1600" dirty="0">
                <a:solidFill>
                  <a:schemeClr val="tx2">
                    <a:lumMod val="75000"/>
                  </a:schemeClr>
                </a:solidFill>
              </a:rPr>
              <a:t>: </a:t>
            </a:r>
          </a:p>
          <a:p>
            <a:r>
              <a:rPr lang="en-US" altLang="zh-TW" sz="1600" dirty="0">
                <a:solidFill>
                  <a:schemeClr val="tx2">
                    <a:lumMod val="75000"/>
                  </a:schemeClr>
                </a:solidFill>
              </a:rPr>
              <a:t>https://enr.kmu.edu.tw</a:t>
            </a:r>
            <a:endParaRPr lang="zh-TW" altLang="en-US" sz="1600" dirty="0">
              <a:solidFill>
                <a:schemeClr val="tx2">
                  <a:lumMod val="75000"/>
                </a:schemeClr>
              </a:solidFill>
            </a:endParaRPr>
          </a:p>
        </p:txBody>
      </p:sp>
      <p:sp>
        <p:nvSpPr>
          <p:cNvPr id="8" name="文字方塊 7">
            <a:extLst>
              <a:ext uri="{FF2B5EF4-FFF2-40B4-BE49-F238E27FC236}">
                <a16:creationId xmlns:a16="http://schemas.microsoft.com/office/drawing/2014/main" id="{17667A69-CC72-4B89-A6C9-0A0D31540AD8}"/>
              </a:ext>
            </a:extLst>
          </p:cNvPr>
          <p:cNvSpPr txBox="1"/>
          <p:nvPr/>
        </p:nvSpPr>
        <p:spPr>
          <a:xfrm>
            <a:off x="1439922" y="4821058"/>
            <a:ext cx="5818362" cy="959109"/>
          </a:xfrm>
          <a:prstGeom prst="rect">
            <a:avLst/>
          </a:prstGeom>
          <a:noFill/>
        </p:spPr>
        <p:txBody>
          <a:bodyPr wrap="square">
            <a:spAutoFit/>
          </a:bodyPr>
          <a:lstStyle/>
          <a:p>
            <a:pPr marL="457200" indent="-457200">
              <a:lnSpc>
                <a:spcPct val="150000"/>
              </a:lnSpc>
              <a:buFont typeface="Wingdings" panose="05000000000000000000" pitchFamily="2" charset="2"/>
              <a:buChar char="Ø"/>
            </a:pPr>
            <a:r>
              <a:rPr lang="zh-TW" altLang="en-US" sz="2000" b="1" dirty="0"/>
              <a:t>聯絡電話</a:t>
            </a:r>
            <a:r>
              <a:rPr lang="en-US" altLang="zh-TW" sz="2000" b="1" dirty="0">
                <a:sym typeface="Wingdings" panose="05000000000000000000" pitchFamily="2" charset="2"/>
              </a:rPr>
              <a:t>: (</a:t>
            </a:r>
            <a:r>
              <a:rPr lang="en-US" altLang="zh-TW" sz="2000" b="1" dirty="0"/>
              <a:t>07) 323-3715</a:t>
            </a:r>
          </a:p>
          <a:p>
            <a:pPr marL="457200" indent="-457200">
              <a:lnSpc>
                <a:spcPct val="150000"/>
              </a:lnSpc>
              <a:buFont typeface="Wingdings" panose="05000000000000000000" pitchFamily="2" charset="2"/>
              <a:buChar char="Ø"/>
            </a:pPr>
            <a:r>
              <a:rPr lang="zh-TW" altLang="en-US" sz="2000" b="1" dirty="0"/>
              <a:t>聯絡人：陳彥蓁小姐</a:t>
            </a:r>
            <a:r>
              <a:rPr lang="en-US" altLang="zh-TW" sz="1600" b="1" dirty="0"/>
              <a:t>(emha@kmu.edu.tw) </a:t>
            </a:r>
            <a:endParaRPr lang="en-US" altLang="zh-TW" sz="2000" b="1" dirty="0"/>
          </a:p>
        </p:txBody>
      </p:sp>
      <p:sp>
        <p:nvSpPr>
          <p:cNvPr id="10" name="投影片編號版面配置區 2">
            <a:extLst>
              <a:ext uri="{FF2B5EF4-FFF2-40B4-BE49-F238E27FC236}">
                <a16:creationId xmlns:a16="http://schemas.microsoft.com/office/drawing/2014/main" id="{9C675781-E87C-4D74-AD18-2A5E93487FB2}"/>
              </a:ext>
            </a:extLst>
          </p:cNvPr>
          <p:cNvSpPr txBox="1">
            <a:spLocks/>
          </p:cNvSpPr>
          <p:nvPr/>
        </p:nvSpPr>
        <p:spPr>
          <a:xfrm>
            <a:off x="9448800" y="6499425"/>
            <a:ext cx="2743200"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43CF715-D2C6-431F-81D4-63E45645D0A2}" type="slidenum">
              <a:rPr lang="zh-TW" altLang="en-US" sz="1400" smtClean="0"/>
              <a:pPr algn="r"/>
              <a:t>11</a:t>
            </a:fld>
            <a:endParaRPr lang="zh-TW" altLang="en-US" sz="1400" dirty="0"/>
          </a:p>
        </p:txBody>
      </p:sp>
      <p:sp>
        <p:nvSpPr>
          <p:cNvPr id="2" name="標題 1">
            <a:extLst>
              <a:ext uri="{FF2B5EF4-FFF2-40B4-BE49-F238E27FC236}">
                <a16:creationId xmlns:a16="http://schemas.microsoft.com/office/drawing/2014/main" id="{A5C03F48-6023-474D-A36D-C093647234B4}"/>
              </a:ext>
            </a:extLst>
          </p:cNvPr>
          <p:cNvSpPr>
            <a:spLocks noGrp="1"/>
          </p:cNvSpPr>
          <p:nvPr>
            <p:ph type="title"/>
          </p:nvPr>
        </p:nvSpPr>
        <p:spPr/>
        <p:txBody>
          <a:bodyPr/>
          <a:lstStyle/>
          <a:p>
            <a:r>
              <a:rPr lang="zh-TW" altLang="en-US" sz="4000" b="1" dirty="0"/>
              <a:t>招生簡章及報名資訊</a:t>
            </a:r>
          </a:p>
        </p:txBody>
      </p:sp>
      <p:graphicFrame>
        <p:nvGraphicFramePr>
          <p:cNvPr id="3" name="表格 2"/>
          <p:cNvGraphicFramePr>
            <a:graphicFrameLocks noGrp="1"/>
          </p:cNvGraphicFramePr>
          <p:nvPr>
            <p:extLst>
              <p:ext uri="{D42A27DB-BD31-4B8C-83A1-F6EECF244321}">
                <p14:modId xmlns:p14="http://schemas.microsoft.com/office/powerpoint/2010/main" val="4224611458"/>
              </p:ext>
            </p:extLst>
          </p:nvPr>
        </p:nvGraphicFramePr>
        <p:xfrm>
          <a:off x="6536802" y="146777"/>
          <a:ext cx="5608543" cy="6668227"/>
        </p:xfrm>
        <a:graphic>
          <a:graphicData uri="http://schemas.openxmlformats.org/drawingml/2006/table">
            <a:tbl>
              <a:tblPr firstRow="1" firstCol="1" bandRow="1">
                <a:tableStyleId>{5C22544A-7EE6-4342-B048-85BDC9FD1C3A}</a:tableStyleId>
              </a:tblPr>
              <a:tblGrid>
                <a:gridCol w="502360">
                  <a:extLst>
                    <a:ext uri="{9D8B030D-6E8A-4147-A177-3AD203B41FA5}">
                      <a16:colId xmlns:a16="http://schemas.microsoft.com/office/drawing/2014/main" val="1849999265"/>
                    </a:ext>
                  </a:extLst>
                </a:gridCol>
                <a:gridCol w="739256">
                  <a:extLst>
                    <a:ext uri="{9D8B030D-6E8A-4147-A177-3AD203B41FA5}">
                      <a16:colId xmlns:a16="http://schemas.microsoft.com/office/drawing/2014/main" val="969530343"/>
                    </a:ext>
                  </a:extLst>
                </a:gridCol>
                <a:gridCol w="4366927">
                  <a:extLst>
                    <a:ext uri="{9D8B030D-6E8A-4147-A177-3AD203B41FA5}">
                      <a16:colId xmlns:a16="http://schemas.microsoft.com/office/drawing/2014/main" val="2673406126"/>
                    </a:ext>
                  </a:extLst>
                </a:gridCol>
              </a:tblGrid>
              <a:tr h="153765">
                <a:tc gridSpan="2">
                  <a:txBody>
                    <a:bodyPr/>
                    <a:lstStyle/>
                    <a:p>
                      <a:pPr marR="37465" algn="ctr">
                        <a:lnSpc>
                          <a:spcPct val="107000"/>
                        </a:lnSpc>
                        <a:spcAft>
                          <a:spcPts val="0"/>
                        </a:spcAft>
                      </a:pPr>
                      <a:r>
                        <a:rPr lang="zh-TW" sz="1200" kern="100" dirty="0">
                          <a:effectLst/>
                        </a:rPr>
                        <a:t>系 所 別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hMerge="1">
                  <a:txBody>
                    <a:bodyPr/>
                    <a:lstStyle/>
                    <a:p>
                      <a:endParaRPr lang="zh-TW" altLang="en-US"/>
                    </a:p>
                  </a:txBody>
                  <a:tcPr/>
                </a:tc>
                <a:tc>
                  <a:txBody>
                    <a:bodyPr/>
                    <a:lstStyle/>
                    <a:p>
                      <a:pPr marR="28575" algn="ctr">
                        <a:lnSpc>
                          <a:spcPct val="107000"/>
                        </a:lnSpc>
                        <a:spcAft>
                          <a:spcPts val="0"/>
                        </a:spcAft>
                      </a:pPr>
                      <a:r>
                        <a:rPr lang="zh-TW" sz="1200" kern="100">
                          <a:effectLst/>
                        </a:rPr>
                        <a:t>醫務管理暨醫療資訊學系碩士在職專班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2126879729"/>
                  </a:ext>
                </a:extLst>
              </a:tr>
              <a:tr h="0">
                <a:tc gridSpan="2">
                  <a:txBody>
                    <a:bodyPr/>
                    <a:lstStyle/>
                    <a:p>
                      <a:pPr marR="33020" algn="ctr">
                        <a:lnSpc>
                          <a:spcPct val="107000"/>
                        </a:lnSpc>
                        <a:spcAft>
                          <a:spcPts val="0"/>
                        </a:spcAft>
                      </a:pPr>
                      <a:r>
                        <a:rPr lang="zh-TW" sz="1200" kern="100" dirty="0">
                          <a:effectLst/>
                        </a:rPr>
                        <a:t>招生名額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hMerge="1">
                  <a:txBody>
                    <a:bodyPr/>
                    <a:lstStyle/>
                    <a:p>
                      <a:endParaRPr lang="zh-TW" altLang="en-US"/>
                    </a:p>
                  </a:txBody>
                  <a:tcPr/>
                </a:tc>
                <a:tc>
                  <a:txBody>
                    <a:bodyPr/>
                    <a:lstStyle/>
                    <a:p>
                      <a:pPr marR="29210" algn="ctr">
                        <a:lnSpc>
                          <a:spcPct val="107000"/>
                        </a:lnSpc>
                        <a:spcAft>
                          <a:spcPts val="0"/>
                        </a:spcAft>
                      </a:pPr>
                      <a:r>
                        <a:rPr lang="en-US" sz="1200" kern="100" dirty="0">
                          <a:effectLst/>
                        </a:rPr>
                        <a:t>20</a:t>
                      </a:r>
                      <a:r>
                        <a:rPr lang="zh-TW" sz="1200" kern="100" dirty="0">
                          <a:effectLst/>
                        </a:rPr>
                        <a:t>名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4252213904"/>
                  </a:ext>
                </a:extLst>
              </a:tr>
              <a:tr h="761919">
                <a:tc gridSpan="2">
                  <a:txBody>
                    <a:bodyPr/>
                    <a:lstStyle/>
                    <a:p>
                      <a:pPr marR="33020" algn="ctr">
                        <a:lnSpc>
                          <a:spcPct val="107000"/>
                        </a:lnSpc>
                        <a:spcAft>
                          <a:spcPts val="0"/>
                        </a:spcAft>
                      </a:pPr>
                      <a:r>
                        <a:rPr lang="zh-TW" sz="1200" kern="100" dirty="0">
                          <a:effectLst/>
                        </a:rPr>
                        <a:t>報名資格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hMerge="1">
                  <a:txBody>
                    <a:bodyPr/>
                    <a:lstStyle/>
                    <a:p>
                      <a:endParaRPr lang="zh-TW" altLang="en-US"/>
                    </a:p>
                  </a:txBody>
                  <a:tcPr/>
                </a:tc>
                <a:tc>
                  <a:txBody>
                    <a:bodyPr/>
                    <a:lstStyle/>
                    <a:p>
                      <a:pPr marL="342900" lvl="0" indent="-342900" fontAlgn="base">
                        <a:lnSpc>
                          <a:spcPct val="110000"/>
                        </a:lnSpc>
                        <a:spcAft>
                          <a:spcPts val="25"/>
                        </a:spcAft>
                        <a:buClr>
                          <a:srgbClr val="000000"/>
                        </a:buClr>
                        <a:buSzPts val="1200"/>
                        <a:buFont typeface="+mj-lt"/>
                        <a:buAutoNum type="arabicPeriod"/>
                      </a:pPr>
                      <a:r>
                        <a:rPr lang="zh-TW" sz="1200" u="none" strike="noStrike" kern="100" dirty="0">
                          <a:effectLst/>
                          <a:uFill>
                            <a:solidFill>
                              <a:srgbClr val="000000"/>
                            </a:solidFill>
                          </a:uFill>
                        </a:rPr>
                        <a:t>凡經教育部立案之本國或符合教育部認可之國外大學或獨立學院畢業具學士學位或同等學力資格並須在衛生及醫療相關機構任職滿一年，且現仍在職者。 </a:t>
                      </a:r>
                    </a:p>
                    <a:p>
                      <a:pPr marL="342900" lvl="0" indent="-342900" fontAlgn="base">
                        <a:lnSpc>
                          <a:spcPct val="107000"/>
                        </a:lnSpc>
                        <a:spcAft>
                          <a:spcPts val="70"/>
                        </a:spcAft>
                        <a:buClr>
                          <a:srgbClr val="000000"/>
                        </a:buClr>
                        <a:buSzPts val="1200"/>
                        <a:buFont typeface="+mj-lt"/>
                        <a:buAutoNum type="arabicPeriod"/>
                      </a:pPr>
                      <a:r>
                        <a:rPr lang="zh-TW" sz="1200" u="none" strike="noStrike" kern="100" dirty="0">
                          <a:effectLst/>
                          <a:uFill>
                            <a:solidFill>
                              <a:srgbClr val="000000"/>
                            </a:solidFill>
                          </a:uFill>
                        </a:rPr>
                        <a:t>以同等學力報考者，須符合教育部大學同等學力認定標準。 </a:t>
                      </a:r>
                    </a:p>
                    <a:p>
                      <a:pPr marL="342900" lvl="0" indent="-342900" fontAlgn="base">
                        <a:lnSpc>
                          <a:spcPct val="107000"/>
                        </a:lnSpc>
                        <a:spcAft>
                          <a:spcPts val="0"/>
                        </a:spcAft>
                        <a:buClr>
                          <a:srgbClr val="000000"/>
                        </a:buClr>
                        <a:buSzPts val="1200"/>
                        <a:buFont typeface="+mj-lt"/>
                        <a:buAutoNum type="arabicPeriod"/>
                      </a:pPr>
                      <a:r>
                        <a:rPr lang="zh-TW" sz="1200" u="none" strike="noStrike" kern="100" dirty="0">
                          <a:effectLst/>
                          <a:uFill>
                            <a:solidFill>
                              <a:srgbClr val="000000"/>
                            </a:solidFill>
                          </a:uFill>
                        </a:rPr>
                        <a:t>符合本班報考資格之規定，年資計算至 </a:t>
                      </a:r>
                      <a:r>
                        <a:rPr lang="en-US" sz="1200" u="none" strike="noStrike" kern="100" dirty="0" smtClean="0">
                          <a:effectLst/>
                          <a:uFill>
                            <a:solidFill>
                              <a:srgbClr val="000000"/>
                            </a:solidFill>
                          </a:uFill>
                        </a:rPr>
                        <a:t>116 </a:t>
                      </a:r>
                      <a:r>
                        <a:rPr lang="zh-TW" sz="1200" u="none" strike="noStrike" kern="100" dirty="0">
                          <a:effectLst/>
                          <a:uFill>
                            <a:solidFill>
                              <a:srgbClr val="000000"/>
                            </a:solidFill>
                          </a:uFill>
                        </a:rPr>
                        <a:t>年</a:t>
                      </a:r>
                      <a:r>
                        <a:rPr lang="en-US" sz="1200" u="none" strike="noStrike" kern="100" dirty="0">
                          <a:effectLst/>
                          <a:uFill>
                            <a:solidFill>
                              <a:srgbClr val="000000"/>
                            </a:solidFill>
                          </a:uFill>
                        </a:rPr>
                        <a:t> 9 </a:t>
                      </a:r>
                      <a:r>
                        <a:rPr lang="zh-TW" sz="1200" u="none" strike="noStrike" kern="100" dirty="0">
                          <a:effectLst/>
                          <a:uFill>
                            <a:solidFill>
                              <a:srgbClr val="000000"/>
                            </a:solidFill>
                          </a:uFill>
                        </a:rPr>
                        <a:t>月</a:t>
                      </a:r>
                      <a:r>
                        <a:rPr lang="en-US" sz="1200" u="none" strike="noStrike" kern="100" dirty="0">
                          <a:effectLst/>
                          <a:uFill>
                            <a:solidFill>
                              <a:srgbClr val="000000"/>
                            </a:solidFill>
                          </a:uFill>
                        </a:rPr>
                        <a:t> 1 </a:t>
                      </a:r>
                      <a:r>
                        <a:rPr lang="zh-TW" sz="1200" u="none" strike="noStrike" kern="100" dirty="0">
                          <a:effectLst/>
                          <a:uFill>
                            <a:solidFill>
                              <a:srgbClr val="000000"/>
                            </a:solidFill>
                          </a:uFill>
                        </a:rPr>
                        <a:t>日止，累計年資滿一年以上者。 </a:t>
                      </a:r>
                      <a:endParaRPr lang="zh-TW"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2962954507"/>
                  </a:ext>
                </a:extLst>
              </a:tr>
              <a:tr h="283697">
                <a:tc gridSpan="2">
                  <a:txBody>
                    <a:bodyPr/>
                    <a:lstStyle/>
                    <a:p>
                      <a:pPr marR="33020" algn="ctr">
                        <a:lnSpc>
                          <a:spcPct val="107000"/>
                        </a:lnSpc>
                        <a:spcAft>
                          <a:spcPts val="0"/>
                        </a:spcAft>
                      </a:pPr>
                      <a:r>
                        <a:rPr lang="zh-TW" sz="1200" kern="100">
                          <a:effectLst/>
                        </a:rPr>
                        <a:t>書審資料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hMerge="1">
                  <a:txBody>
                    <a:bodyPr/>
                    <a:lstStyle/>
                    <a:p>
                      <a:endParaRPr lang="zh-TW" altLang="en-US"/>
                    </a:p>
                  </a:txBody>
                  <a:tcPr/>
                </a:tc>
                <a:tc>
                  <a:txBody>
                    <a:bodyPr/>
                    <a:lstStyle/>
                    <a:p>
                      <a:pPr>
                        <a:lnSpc>
                          <a:spcPct val="107000"/>
                        </a:lnSpc>
                        <a:spcAft>
                          <a:spcPts val="255"/>
                        </a:spcAft>
                      </a:pPr>
                      <a:r>
                        <a:rPr lang="zh-TW" sz="1200" kern="100" dirty="0">
                          <a:effectLst/>
                        </a:rPr>
                        <a:t>請將以下書審資料依序上傳至招生報名系統： </a:t>
                      </a:r>
                    </a:p>
                    <a:p>
                      <a:pPr marL="342900" lvl="0" indent="-342900" fontAlgn="base">
                        <a:lnSpc>
                          <a:spcPct val="107000"/>
                        </a:lnSpc>
                        <a:spcAft>
                          <a:spcPts val="35"/>
                        </a:spcAft>
                        <a:buClr>
                          <a:srgbClr val="000000"/>
                        </a:buClr>
                        <a:buSzPts val="1200"/>
                        <a:buFont typeface="+mj-lt"/>
                        <a:buAutoNum type="arabicPeriod"/>
                      </a:pPr>
                      <a:r>
                        <a:rPr lang="zh-TW" sz="1200" u="none" strike="noStrike" kern="100" dirty="0">
                          <a:effectLst/>
                          <a:uFill>
                            <a:solidFill>
                              <a:srgbClr val="000000"/>
                            </a:solidFill>
                          </a:uFill>
                        </a:rPr>
                        <a:t>所有相關工作經驗年資證明。 </a:t>
                      </a:r>
                    </a:p>
                    <a:p>
                      <a:pPr marL="342900" lvl="0" indent="-342900" fontAlgn="base">
                        <a:lnSpc>
                          <a:spcPct val="107000"/>
                        </a:lnSpc>
                        <a:spcAft>
                          <a:spcPts val="60"/>
                        </a:spcAft>
                        <a:buClr>
                          <a:srgbClr val="000000"/>
                        </a:buClr>
                        <a:buSzPts val="1200"/>
                        <a:buFont typeface="+mj-lt"/>
                        <a:buAutoNum type="arabicPeriod"/>
                      </a:pPr>
                      <a:r>
                        <a:rPr lang="zh-TW" sz="1200" u="none" strike="noStrike" kern="100" dirty="0">
                          <a:effectLst/>
                          <a:uFill>
                            <a:solidFill>
                              <a:srgbClr val="000000"/>
                            </a:solidFill>
                          </a:uFill>
                        </a:rPr>
                        <a:t>專業資格證書。 </a:t>
                      </a:r>
                    </a:p>
                    <a:p>
                      <a:pPr marL="342900" lvl="0" indent="-342900" fontAlgn="base">
                        <a:lnSpc>
                          <a:spcPct val="107000"/>
                        </a:lnSpc>
                        <a:spcAft>
                          <a:spcPts val="0"/>
                        </a:spcAft>
                        <a:buClr>
                          <a:srgbClr val="000000"/>
                        </a:buClr>
                        <a:buSzPts val="1200"/>
                        <a:buFont typeface="+mj-lt"/>
                        <a:buAutoNum type="arabicPeriod"/>
                      </a:pPr>
                      <a:r>
                        <a:rPr lang="zh-TW" sz="1200" u="none" strike="noStrike" kern="100" dirty="0">
                          <a:effectLst/>
                          <a:uFill>
                            <a:solidFill>
                              <a:srgbClr val="000000"/>
                            </a:solidFill>
                          </a:uFill>
                        </a:rPr>
                        <a:t>自傳、專業工作、成就證明及讀書計畫。</a:t>
                      </a:r>
                      <a:r>
                        <a:rPr lang="en-US" sz="1200" u="none" strike="noStrike" kern="100" dirty="0">
                          <a:effectLst/>
                          <a:uFill>
                            <a:solidFill>
                              <a:srgbClr val="000000"/>
                            </a:solidFill>
                          </a:uFill>
                        </a:rPr>
                        <a:t>(</a:t>
                      </a:r>
                      <a:r>
                        <a:rPr lang="zh-TW" sz="1200" u="none" strike="noStrike" kern="100" dirty="0">
                          <a:effectLst/>
                          <a:uFill>
                            <a:solidFill>
                              <a:srgbClr val="000000"/>
                            </a:solidFill>
                          </a:uFill>
                        </a:rPr>
                        <a:t>個人職務及表現、獲獎紀錄，創作、專利、發明、表演、論文發表及著作等，服務單位推薦函，其他足資證明個人特殊成就之資料</a:t>
                      </a:r>
                      <a:r>
                        <a:rPr lang="en-US" sz="1200" u="none" strike="noStrike" kern="100" dirty="0">
                          <a:effectLst/>
                          <a:uFill>
                            <a:solidFill>
                              <a:srgbClr val="000000"/>
                            </a:solidFill>
                          </a:uFill>
                        </a:rPr>
                        <a:t>) </a:t>
                      </a:r>
                      <a:endParaRPr lang="zh-TW"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3271988851"/>
                  </a:ext>
                </a:extLst>
              </a:tr>
              <a:tr h="380917">
                <a:tc rowSpan="2">
                  <a:txBody>
                    <a:bodyPr/>
                    <a:lstStyle/>
                    <a:p>
                      <a:pPr algn="ctr">
                        <a:lnSpc>
                          <a:spcPct val="107000"/>
                        </a:lnSpc>
                        <a:spcAft>
                          <a:spcPts val="0"/>
                        </a:spcAft>
                      </a:pPr>
                      <a:r>
                        <a:rPr lang="zh-TW" sz="1200" kern="100">
                          <a:effectLst/>
                        </a:rPr>
                        <a:t>評分方式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a:txBody>
                    <a:bodyPr/>
                    <a:lstStyle/>
                    <a:p>
                      <a:pPr algn="ctr">
                        <a:lnSpc>
                          <a:spcPct val="90000"/>
                        </a:lnSpc>
                        <a:spcAft>
                          <a:spcPts val="235"/>
                        </a:spcAft>
                      </a:pPr>
                      <a:r>
                        <a:rPr lang="zh-TW" sz="1200" kern="100" dirty="0">
                          <a:effectLst/>
                        </a:rPr>
                        <a:t>第一階段</a:t>
                      </a:r>
                      <a:r>
                        <a:rPr lang="zh-TW" sz="1200" kern="100" dirty="0" smtClean="0">
                          <a:effectLst/>
                        </a:rPr>
                        <a:t>審查</a:t>
                      </a:r>
                      <a:r>
                        <a:rPr lang="en-US" sz="1200" kern="100" dirty="0" smtClean="0">
                          <a:effectLst/>
                        </a:rPr>
                        <a:t>40</a:t>
                      </a:r>
                      <a:r>
                        <a:rPr lang="en-US" sz="1200" kern="100" dirty="0">
                          <a:effectLst/>
                        </a:rPr>
                        <a:t>%)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a:txBody>
                    <a:bodyPr/>
                    <a:lstStyle/>
                    <a:p>
                      <a:pPr marL="342900" lvl="0" indent="-342900" fontAlgn="base">
                        <a:lnSpc>
                          <a:spcPct val="124000"/>
                        </a:lnSpc>
                        <a:spcAft>
                          <a:spcPts val="0"/>
                        </a:spcAft>
                        <a:buClr>
                          <a:srgbClr val="000000"/>
                        </a:buClr>
                        <a:buSzPts val="1200"/>
                        <a:buFont typeface="+mj-lt"/>
                        <a:buAutoNum type="arabicPeriod"/>
                      </a:pPr>
                      <a:r>
                        <a:rPr lang="zh-TW" sz="1200" u="none" strike="noStrike" kern="100" dirty="0">
                          <a:effectLst/>
                          <a:uFill>
                            <a:solidFill>
                              <a:srgbClr val="000000"/>
                            </a:solidFill>
                          </a:uFill>
                        </a:rPr>
                        <a:t>學經歷及專業表現（</a:t>
                      </a:r>
                      <a:r>
                        <a:rPr lang="en-US" sz="1200" u="none" strike="noStrike" kern="100" dirty="0">
                          <a:effectLst/>
                          <a:uFill>
                            <a:solidFill>
                              <a:srgbClr val="000000"/>
                            </a:solidFill>
                          </a:uFill>
                        </a:rPr>
                        <a:t>35</a:t>
                      </a:r>
                      <a:r>
                        <a:rPr lang="zh-TW" sz="1200" u="none" strike="noStrike" kern="100" dirty="0">
                          <a:effectLst/>
                          <a:uFill>
                            <a:solidFill>
                              <a:srgbClr val="000000"/>
                            </a:solidFill>
                          </a:uFill>
                        </a:rPr>
                        <a:t>％）：包含畢業</a:t>
                      </a:r>
                      <a:r>
                        <a:rPr lang="zh-TW" sz="1200" u="none" strike="noStrike" kern="100" dirty="0" smtClean="0">
                          <a:effectLst/>
                          <a:uFill>
                            <a:solidFill>
                              <a:srgbClr val="000000"/>
                            </a:solidFill>
                          </a:uFill>
                        </a:rPr>
                        <a:t>學歷</a:t>
                      </a:r>
                      <a:r>
                        <a:rPr lang="en-US" altLang="zh-TW" sz="1200" u="none" strike="noStrike" kern="100" dirty="0" smtClean="0">
                          <a:effectLst/>
                          <a:uFill>
                            <a:solidFill>
                              <a:srgbClr val="000000"/>
                            </a:solidFill>
                          </a:uFill>
                        </a:rPr>
                        <a:t>(</a:t>
                      </a:r>
                      <a:r>
                        <a:rPr lang="en-US" sz="1200" u="none" strike="noStrike" kern="100" dirty="0" smtClean="0">
                          <a:effectLst/>
                          <a:uFill>
                            <a:solidFill>
                              <a:srgbClr val="000000"/>
                            </a:solidFill>
                          </a:uFill>
                        </a:rPr>
                        <a:t>15</a:t>
                      </a:r>
                      <a:r>
                        <a:rPr lang="zh-TW" sz="1200" u="none" strike="noStrike" kern="100" dirty="0" smtClean="0">
                          <a:effectLst/>
                          <a:uFill>
                            <a:solidFill>
                              <a:srgbClr val="000000"/>
                            </a:solidFill>
                          </a:uFill>
                        </a:rPr>
                        <a:t>％</a:t>
                      </a:r>
                      <a:r>
                        <a:rPr lang="en-US" altLang="zh-TW" sz="1200" u="none" strike="noStrike" kern="100" dirty="0" smtClean="0">
                          <a:effectLst/>
                          <a:uFill>
                            <a:solidFill>
                              <a:srgbClr val="000000"/>
                            </a:solidFill>
                          </a:uFill>
                        </a:rPr>
                        <a:t>)</a:t>
                      </a:r>
                      <a:r>
                        <a:rPr lang="zh-TW" sz="1200" u="none" strike="noStrike" kern="100" dirty="0" smtClean="0">
                          <a:effectLst/>
                          <a:uFill>
                            <a:solidFill>
                              <a:srgbClr val="000000"/>
                            </a:solidFill>
                          </a:uFill>
                        </a:rPr>
                        <a:t>、</a:t>
                      </a:r>
                      <a:r>
                        <a:rPr lang="zh-TW" sz="1200" u="none" strike="noStrike" kern="100" dirty="0">
                          <a:effectLst/>
                          <a:uFill>
                            <a:solidFill>
                              <a:srgbClr val="000000"/>
                            </a:solidFill>
                          </a:uFill>
                        </a:rPr>
                        <a:t>工作年資（</a:t>
                      </a:r>
                      <a:r>
                        <a:rPr lang="en-US" sz="1200" u="none" strike="noStrike" kern="100" dirty="0">
                          <a:effectLst/>
                          <a:uFill>
                            <a:solidFill>
                              <a:srgbClr val="000000"/>
                            </a:solidFill>
                          </a:uFill>
                        </a:rPr>
                        <a:t>20</a:t>
                      </a:r>
                      <a:r>
                        <a:rPr lang="zh-TW" sz="1200" u="none" strike="noStrike" kern="100" dirty="0">
                          <a:effectLst/>
                          <a:uFill>
                            <a:solidFill>
                              <a:srgbClr val="000000"/>
                            </a:solidFill>
                          </a:uFill>
                        </a:rPr>
                        <a:t>％）、現任職位（</a:t>
                      </a:r>
                      <a:r>
                        <a:rPr lang="en-US" sz="1200" u="none" strike="noStrike" kern="100" dirty="0">
                          <a:effectLst/>
                          <a:uFill>
                            <a:solidFill>
                              <a:srgbClr val="000000"/>
                            </a:solidFill>
                          </a:uFill>
                        </a:rPr>
                        <a:t>50</a:t>
                      </a:r>
                      <a:r>
                        <a:rPr lang="zh-TW" sz="1200" u="none" strike="noStrike" kern="100" dirty="0">
                          <a:effectLst/>
                          <a:uFill>
                            <a:solidFill>
                              <a:srgbClr val="000000"/>
                            </a:solidFill>
                          </a:uFill>
                        </a:rPr>
                        <a:t>％）及工作特殊表現（</a:t>
                      </a:r>
                      <a:r>
                        <a:rPr lang="en-US" sz="1200" u="none" strike="noStrike" kern="100" dirty="0">
                          <a:effectLst/>
                          <a:uFill>
                            <a:solidFill>
                              <a:srgbClr val="000000"/>
                            </a:solidFill>
                          </a:uFill>
                        </a:rPr>
                        <a:t>15</a:t>
                      </a:r>
                      <a:r>
                        <a:rPr lang="zh-TW" sz="1200" u="none" strike="noStrike" kern="100" dirty="0">
                          <a:effectLst/>
                          <a:uFill>
                            <a:solidFill>
                              <a:srgbClr val="000000"/>
                            </a:solidFill>
                          </a:uFill>
                        </a:rPr>
                        <a:t>％） </a:t>
                      </a:r>
                    </a:p>
                    <a:p>
                      <a:pPr marL="342900" lvl="0" indent="-342900" fontAlgn="base">
                        <a:lnSpc>
                          <a:spcPct val="107000"/>
                        </a:lnSpc>
                        <a:spcAft>
                          <a:spcPts val="0"/>
                        </a:spcAft>
                        <a:buClr>
                          <a:srgbClr val="000000"/>
                        </a:buClr>
                        <a:buSzPts val="1200"/>
                        <a:buFont typeface="+mj-lt"/>
                        <a:buAutoNum type="arabicPeriod"/>
                      </a:pPr>
                      <a:r>
                        <a:rPr lang="zh-TW" sz="1200" u="none" strike="noStrike" kern="100" dirty="0">
                          <a:effectLst/>
                          <a:uFill>
                            <a:solidFill>
                              <a:srgbClr val="000000"/>
                            </a:solidFill>
                          </a:uFill>
                        </a:rPr>
                        <a:t>讀書計畫（</a:t>
                      </a:r>
                      <a:r>
                        <a:rPr lang="en-US" sz="1200" u="none" strike="noStrike" kern="100" dirty="0">
                          <a:effectLst/>
                          <a:uFill>
                            <a:solidFill>
                              <a:srgbClr val="000000"/>
                            </a:solidFill>
                          </a:uFill>
                        </a:rPr>
                        <a:t>5</a:t>
                      </a:r>
                      <a:r>
                        <a:rPr lang="zh-TW" sz="1200" u="none" strike="noStrike" kern="100" dirty="0">
                          <a:effectLst/>
                          <a:uFill>
                            <a:solidFill>
                              <a:srgbClr val="000000"/>
                            </a:solidFill>
                          </a:uFill>
                        </a:rPr>
                        <a:t>％） </a:t>
                      </a:r>
                      <a:endParaRPr lang="zh-TW"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28949" marR="15547" marT="16083" marB="0"/>
                </a:tc>
                <a:extLst>
                  <a:ext uri="{0D108BD9-81ED-4DB2-BD59-A6C34878D82A}">
                    <a16:rowId xmlns:a16="http://schemas.microsoft.com/office/drawing/2014/main" val="2073870722"/>
                  </a:ext>
                </a:extLst>
              </a:tr>
              <a:tr h="43425">
                <a:tc vMerge="1">
                  <a:txBody>
                    <a:bodyPr/>
                    <a:lstStyle/>
                    <a:p>
                      <a:endParaRPr lang="zh-TW" altLang="en-US"/>
                    </a:p>
                  </a:txBody>
                  <a:tcPr/>
                </a:tc>
                <a:tc>
                  <a:txBody>
                    <a:bodyPr/>
                    <a:lstStyle/>
                    <a:p>
                      <a:pPr algn="ctr">
                        <a:lnSpc>
                          <a:spcPct val="101000"/>
                        </a:lnSpc>
                        <a:spcAft>
                          <a:spcPts val="180"/>
                        </a:spcAft>
                      </a:pPr>
                      <a:r>
                        <a:rPr lang="zh-TW" sz="1200" kern="100" dirty="0">
                          <a:effectLst/>
                        </a:rPr>
                        <a:t>第二階段</a:t>
                      </a:r>
                      <a:r>
                        <a:rPr lang="zh-TW" sz="1200" kern="100" dirty="0" smtClean="0">
                          <a:effectLst/>
                        </a:rPr>
                        <a:t>面試</a:t>
                      </a:r>
                      <a:r>
                        <a:rPr lang="en-US" sz="1200" kern="100" dirty="0" smtClean="0">
                          <a:effectLst/>
                        </a:rPr>
                        <a:t>60</a:t>
                      </a:r>
                      <a:r>
                        <a:rPr lang="en-US" sz="1200" kern="100" dirty="0">
                          <a:effectLst/>
                        </a:rPr>
                        <a:t>%)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a:txBody>
                    <a:bodyPr/>
                    <a:lstStyle/>
                    <a:p>
                      <a:pPr>
                        <a:lnSpc>
                          <a:spcPct val="107000"/>
                        </a:lnSpc>
                        <a:spcAft>
                          <a:spcPts val="0"/>
                        </a:spcAft>
                      </a:pPr>
                      <a:r>
                        <a:rPr lang="en-US" sz="1200" kern="100" dirty="0" smtClean="0">
                          <a:effectLst/>
                        </a:rPr>
                        <a:t>116 </a:t>
                      </a:r>
                      <a:r>
                        <a:rPr lang="zh-TW" sz="1200" kern="100" dirty="0">
                          <a:effectLst/>
                        </a:rPr>
                        <a:t>年</a:t>
                      </a:r>
                      <a:r>
                        <a:rPr lang="en-US" sz="1200" kern="100" dirty="0">
                          <a:effectLst/>
                        </a:rPr>
                        <a:t> 2 </a:t>
                      </a:r>
                      <a:r>
                        <a:rPr lang="zh-TW" sz="1200" kern="100" dirty="0">
                          <a:effectLst/>
                        </a:rPr>
                        <a:t>月 </a:t>
                      </a:r>
                      <a:r>
                        <a:rPr lang="en-US" altLang="zh-TW" sz="1200" kern="100" dirty="0" smtClean="0">
                          <a:effectLst/>
                        </a:rPr>
                        <a:t>20</a:t>
                      </a:r>
                      <a:r>
                        <a:rPr lang="en-US" sz="1200" kern="100" dirty="0" smtClean="0">
                          <a:effectLst/>
                        </a:rPr>
                        <a:t> </a:t>
                      </a:r>
                      <a:r>
                        <a:rPr lang="zh-TW" sz="1200" kern="100" dirty="0">
                          <a:effectLst/>
                        </a:rPr>
                        <a:t>日</a:t>
                      </a:r>
                      <a:r>
                        <a:rPr lang="en-US" sz="1200" kern="100" dirty="0">
                          <a:effectLst/>
                        </a:rPr>
                        <a:t>(</a:t>
                      </a:r>
                      <a:r>
                        <a:rPr lang="zh-TW" sz="1200" kern="100" dirty="0">
                          <a:effectLst/>
                        </a:rPr>
                        <a:t>六</a:t>
                      </a:r>
                      <a:r>
                        <a:rPr lang="en-US" sz="1200" kern="100" dirty="0">
                          <a:effectLst/>
                        </a:rPr>
                        <a:t>)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1224493558"/>
                  </a:ext>
                </a:extLst>
              </a:tr>
              <a:tr h="425522">
                <a:tc rowSpan="2">
                  <a:txBody>
                    <a:bodyPr/>
                    <a:lstStyle/>
                    <a:p>
                      <a:pPr algn="ctr">
                        <a:lnSpc>
                          <a:spcPct val="107000"/>
                        </a:lnSpc>
                        <a:spcAft>
                          <a:spcPts val="0"/>
                        </a:spcAft>
                      </a:pPr>
                      <a:r>
                        <a:rPr lang="zh-TW" sz="1200" kern="100">
                          <a:effectLst/>
                        </a:rPr>
                        <a:t>錄取標準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a:txBody>
                    <a:bodyPr/>
                    <a:lstStyle/>
                    <a:p>
                      <a:pPr marL="4445" algn="just">
                        <a:lnSpc>
                          <a:spcPct val="107000"/>
                        </a:lnSpc>
                        <a:spcAft>
                          <a:spcPts val="0"/>
                        </a:spcAft>
                      </a:pPr>
                      <a:r>
                        <a:rPr lang="zh-TW" sz="1200" kern="100">
                          <a:effectLst/>
                        </a:rPr>
                        <a:t>第一階段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a:txBody>
                    <a:bodyPr/>
                    <a:lstStyle/>
                    <a:p>
                      <a:pPr marL="342900" lvl="0" indent="-342900" fontAlgn="base">
                        <a:lnSpc>
                          <a:spcPct val="107000"/>
                        </a:lnSpc>
                        <a:spcAft>
                          <a:spcPts val="245"/>
                        </a:spcAft>
                        <a:buClr>
                          <a:srgbClr val="000000"/>
                        </a:buClr>
                        <a:buSzPts val="1200"/>
                        <a:buFont typeface="+mj-lt"/>
                        <a:buAutoNum type="arabicPeriod"/>
                      </a:pPr>
                      <a:r>
                        <a:rPr lang="zh-TW" sz="1200" u="none" strike="noStrike" kern="100" dirty="0">
                          <a:effectLst/>
                          <a:uFill>
                            <a:solidFill>
                              <a:srgbClr val="000000"/>
                            </a:solidFill>
                          </a:uFill>
                        </a:rPr>
                        <a:t>依資料審查成績高低順序篩選較優考生，參加第二階段面試。 </a:t>
                      </a:r>
                    </a:p>
                    <a:p>
                      <a:pPr marL="342900" lvl="0" indent="-342900" fontAlgn="base">
                        <a:lnSpc>
                          <a:spcPct val="107000"/>
                        </a:lnSpc>
                        <a:spcAft>
                          <a:spcPts val="0"/>
                        </a:spcAft>
                        <a:buClr>
                          <a:srgbClr val="000000"/>
                        </a:buClr>
                        <a:buSzPts val="1200"/>
                        <a:buFont typeface="+mj-lt"/>
                        <a:buAutoNum type="arabicPeriod"/>
                      </a:pPr>
                      <a:r>
                        <a:rPr lang="zh-TW" sz="1200" u="none" strike="noStrike" kern="100" dirty="0">
                          <a:effectLst/>
                          <a:uFill>
                            <a:solidFill>
                              <a:srgbClr val="000000"/>
                            </a:solidFill>
                          </a:uFill>
                        </a:rPr>
                        <a:t>成績相同時，則同分超額之考生一律取得參加第二階段面試之資格。 </a:t>
                      </a:r>
                      <a:endParaRPr lang="zh-TW"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2363070440"/>
                  </a:ext>
                </a:extLst>
              </a:tr>
              <a:tr h="762579">
                <a:tc vMerge="1">
                  <a:txBody>
                    <a:bodyPr/>
                    <a:lstStyle/>
                    <a:p>
                      <a:endParaRPr lang="zh-TW" altLang="en-US"/>
                    </a:p>
                  </a:txBody>
                  <a:tcPr/>
                </a:tc>
                <a:tc>
                  <a:txBody>
                    <a:bodyPr/>
                    <a:lstStyle/>
                    <a:p>
                      <a:pPr marL="4445" algn="just">
                        <a:lnSpc>
                          <a:spcPct val="107000"/>
                        </a:lnSpc>
                        <a:spcAft>
                          <a:spcPts val="0"/>
                        </a:spcAft>
                      </a:pPr>
                      <a:r>
                        <a:rPr lang="zh-TW" sz="1200" kern="100">
                          <a:effectLst/>
                        </a:rPr>
                        <a:t>第二階段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a:txBody>
                    <a:bodyPr/>
                    <a:lstStyle/>
                    <a:p>
                      <a:pPr marL="342900" lvl="0" indent="-342900" fontAlgn="base">
                        <a:lnSpc>
                          <a:spcPct val="119000"/>
                        </a:lnSpc>
                        <a:spcAft>
                          <a:spcPts val="85"/>
                        </a:spcAft>
                        <a:buClr>
                          <a:srgbClr val="000000"/>
                        </a:buClr>
                        <a:buSzPts val="1200"/>
                        <a:buFont typeface="+mj-lt"/>
                        <a:buAutoNum type="arabicPeriod"/>
                      </a:pPr>
                      <a:r>
                        <a:rPr lang="zh-TW" sz="1200" u="none" strike="noStrike" kern="100" dirty="0">
                          <a:effectLst/>
                          <a:uFill>
                            <a:solidFill>
                              <a:srgbClr val="000000"/>
                            </a:solidFill>
                          </a:uFill>
                        </a:rPr>
                        <a:t>第一階段及第二階段成績加總後，按總分順序擇優錄取；最後一名如有二人以上總分相同者，以面試成績較高者錄取，如其面試成績又相同，則由招生委員會出席委員投票決定，以得票較高者錄取之。 </a:t>
                      </a:r>
                    </a:p>
                    <a:p>
                      <a:pPr marL="342900" lvl="0" indent="-342900" fontAlgn="base">
                        <a:lnSpc>
                          <a:spcPct val="107000"/>
                        </a:lnSpc>
                        <a:spcAft>
                          <a:spcPts val="0"/>
                        </a:spcAft>
                        <a:buClr>
                          <a:srgbClr val="000000"/>
                        </a:buClr>
                        <a:buSzPts val="1200"/>
                        <a:buFont typeface="+mj-lt"/>
                        <a:buAutoNum type="arabicPeriod"/>
                      </a:pPr>
                      <a:r>
                        <a:rPr lang="zh-TW" sz="1200" u="none" strike="noStrike" kern="100" dirty="0">
                          <a:effectLst/>
                          <a:uFill>
                            <a:solidFill>
                              <a:srgbClr val="000000"/>
                            </a:solidFill>
                          </a:uFill>
                        </a:rPr>
                        <a:t>面試成績未達</a:t>
                      </a:r>
                      <a:r>
                        <a:rPr lang="en-US" sz="1200" u="none" strike="noStrike" kern="100" dirty="0">
                          <a:effectLst/>
                          <a:uFill>
                            <a:solidFill>
                              <a:srgbClr val="000000"/>
                            </a:solidFill>
                          </a:uFill>
                        </a:rPr>
                        <a:t> 70 </a:t>
                      </a:r>
                      <a:r>
                        <a:rPr lang="zh-TW" sz="1200" u="none" strike="noStrike" kern="100" dirty="0">
                          <a:effectLst/>
                          <a:uFill>
                            <a:solidFill>
                              <a:srgbClr val="000000"/>
                            </a:solidFill>
                          </a:uFill>
                        </a:rPr>
                        <a:t>分者不予錄取。 </a:t>
                      </a:r>
                      <a:endParaRPr lang="zh-TW"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3870804404"/>
                  </a:ext>
                </a:extLst>
              </a:tr>
              <a:tr h="627636">
                <a:tc gridSpan="2">
                  <a:txBody>
                    <a:bodyPr/>
                    <a:lstStyle/>
                    <a:p>
                      <a:pPr marR="33020" algn="ctr">
                        <a:lnSpc>
                          <a:spcPct val="107000"/>
                        </a:lnSpc>
                        <a:spcAft>
                          <a:spcPts val="0"/>
                        </a:spcAft>
                      </a:pPr>
                      <a:r>
                        <a:rPr lang="zh-TW" sz="1200" kern="100">
                          <a:effectLst/>
                        </a:rPr>
                        <a:t>應修學分 </a:t>
                      </a:r>
                      <a:endParaRPr lang="zh-TW"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hMerge="1">
                  <a:txBody>
                    <a:bodyPr/>
                    <a:lstStyle/>
                    <a:p>
                      <a:endParaRPr lang="zh-TW" altLang="en-US"/>
                    </a:p>
                  </a:txBody>
                  <a:tcPr/>
                </a:tc>
                <a:tc>
                  <a:txBody>
                    <a:bodyPr/>
                    <a:lstStyle/>
                    <a:p>
                      <a:pPr marL="342900" lvl="0" indent="-342900" fontAlgn="base">
                        <a:lnSpc>
                          <a:spcPct val="122000"/>
                        </a:lnSpc>
                        <a:spcAft>
                          <a:spcPts val="20"/>
                        </a:spcAft>
                        <a:buClr>
                          <a:srgbClr val="000000"/>
                        </a:buClr>
                        <a:buSzPts val="1200"/>
                        <a:buFont typeface="+mj-lt"/>
                        <a:buAutoNum type="arabicPeriod"/>
                      </a:pPr>
                      <a:r>
                        <a:rPr lang="zh-TW" sz="1200" u="none" strike="noStrike" kern="100" dirty="0">
                          <a:effectLst/>
                          <a:uFill>
                            <a:solidFill>
                              <a:srgbClr val="000000"/>
                            </a:solidFill>
                          </a:uFill>
                        </a:rPr>
                        <a:t>必須修畢課程滿</a:t>
                      </a:r>
                      <a:r>
                        <a:rPr lang="en-US" sz="1200" u="none" strike="noStrike" kern="100" dirty="0">
                          <a:effectLst/>
                          <a:uFill>
                            <a:solidFill>
                              <a:srgbClr val="000000"/>
                            </a:solidFill>
                          </a:uFill>
                        </a:rPr>
                        <a:t> 33 </a:t>
                      </a:r>
                      <a:r>
                        <a:rPr lang="zh-TW" sz="1200" u="none" strike="noStrike" kern="100" dirty="0">
                          <a:effectLst/>
                          <a:uFill>
                            <a:solidFill>
                              <a:srgbClr val="000000"/>
                            </a:solidFill>
                          </a:uFill>
                        </a:rPr>
                        <a:t>學分及碩士論文</a:t>
                      </a:r>
                      <a:r>
                        <a:rPr lang="en-US" sz="1200" u="none" strike="noStrike" kern="100" dirty="0">
                          <a:effectLst/>
                          <a:uFill>
                            <a:solidFill>
                              <a:srgbClr val="000000"/>
                            </a:solidFill>
                          </a:uFill>
                        </a:rPr>
                        <a:t> 6 </a:t>
                      </a:r>
                      <a:r>
                        <a:rPr lang="zh-TW" sz="1200" u="none" strike="noStrike" kern="100" dirty="0">
                          <a:effectLst/>
                          <a:uFill>
                            <a:solidFill>
                              <a:srgbClr val="000000"/>
                            </a:solidFill>
                          </a:uFill>
                        </a:rPr>
                        <a:t>學分，總學分至少</a:t>
                      </a:r>
                      <a:r>
                        <a:rPr lang="en-US" sz="1200" u="none" strike="noStrike" kern="100" dirty="0">
                          <a:effectLst/>
                          <a:uFill>
                            <a:solidFill>
                              <a:srgbClr val="000000"/>
                            </a:solidFill>
                          </a:uFill>
                        </a:rPr>
                        <a:t> 39 </a:t>
                      </a:r>
                      <a:r>
                        <a:rPr lang="zh-TW" sz="1200" u="none" strike="noStrike" kern="100" dirty="0">
                          <a:effectLst/>
                          <a:uFill>
                            <a:solidFill>
                              <a:srgbClr val="000000"/>
                            </a:solidFill>
                          </a:uFill>
                        </a:rPr>
                        <a:t>學分方得畢業。 </a:t>
                      </a:r>
                    </a:p>
                    <a:p>
                      <a:pPr marL="342900" lvl="0" indent="-342900" fontAlgn="base">
                        <a:lnSpc>
                          <a:spcPct val="107000"/>
                        </a:lnSpc>
                        <a:spcAft>
                          <a:spcPts val="0"/>
                        </a:spcAft>
                        <a:buClr>
                          <a:srgbClr val="000000"/>
                        </a:buClr>
                        <a:buSzPts val="1200"/>
                        <a:buFont typeface="+mj-lt"/>
                        <a:buAutoNum type="arabicPeriod"/>
                      </a:pPr>
                      <a:r>
                        <a:rPr lang="zh-TW" sz="1200" u="none" strike="noStrike" kern="100" dirty="0">
                          <a:effectLst/>
                          <a:uFill>
                            <a:solidFill>
                              <a:srgbClr val="000000"/>
                            </a:solidFill>
                          </a:uFill>
                        </a:rPr>
                        <a:t>本碩士在職專班學生畢業須修習「美國醫院管理實務專討」課程合格。 </a:t>
                      </a:r>
                      <a:endParaRPr lang="zh-TW" sz="12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28949" marR="15547" marT="16083" marB="0"/>
                </a:tc>
                <a:extLst>
                  <a:ext uri="{0D108BD9-81ED-4DB2-BD59-A6C34878D82A}">
                    <a16:rowId xmlns:a16="http://schemas.microsoft.com/office/drawing/2014/main" val="3617529977"/>
                  </a:ext>
                </a:extLst>
              </a:tr>
              <a:tr h="213102">
                <a:tc gridSpan="2">
                  <a:txBody>
                    <a:bodyPr/>
                    <a:lstStyle/>
                    <a:p>
                      <a:pPr marR="36195" algn="ctr">
                        <a:lnSpc>
                          <a:spcPct val="107000"/>
                        </a:lnSpc>
                        <a:spcAft>
                          <a:spcPts val="0"/>
                        </a:spcAft>
                      </a:pPr>
                      <a:r>
                        <a:rPr lang="zh-TW" sz="1200" kern="100" dirty="0">
                          <a:effectLst/>
                        </a:rPr>
                        <a:t>備</a:t>
                      </a:r>
                      <a:r>
                        <a:rPr lang="en-US" sz="1200" kern="100" dirty="0">
                          <a:effectLst/>
                        </a:rPr>
                        <a:t>  </a:t>
                      </a:r>
                      <a:r>
                        <a:rPr lang="zh-TW" sz="1200" kern="100" dirty="0">
                          <a:effectLst/>
                        </a:rPr>
                        <a:t>註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tc hMerge="1">
                  <a:txBody>
                    <a:bodyPr/>
                    <a:lstStyle/>
                    <a:p>
                      <a:endParaRPr lang="zh-TW" altLang="en-US"/>
                    </a:p>
                  </a:txBody>
                  <a:tcPr/>
                </a:tc>
                <a:tc>
                  <a:txBody>
                    <a:bodyPr/>
                    <a:lstStyle/>
                    <a:p>
                      <a:pPr>
                        <a:lnSpc>
                          <a:spcPct val="107000"/>
                        </a:lnSpc>
                        <a:spcAft>
                          <a:spcPts val="0"/>
                        </a:spcAft>
                      </a:pPr>
                      <a:r>
                        <a:rPr lang="zh-TW" sz="1200" kern="100" dirty="0">
                          <a:effectLst/>
                        </a:rPr>
                        <a:t>課程時間安排於週四與週五晚間及週六全天或寒暑假期間為原則。 </a:t>
                      </a:r>
                      <a:endParaRPr lang="zh-TW"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28949" marR="15547" marT="16083" marB="0" anchor="ctr"/>
                </a:tc>
                <a:extLst>
                  <a:ext uri="{0D108BD9-81ED-4DB2-BD59-A6C34878D82A}">
                    <a16:rowId xmlns:a16="http://schemas.microsoft.com/office/drawing/2014/main" val="590531149"/>
                  </a:ext>
                </a:extLst>
              </a:tr>
            </a:tbl>
          </a:graphicData>
        </a:graphic>
      </p:graphicFrame>
    </p:spTree>
    <p:extLst>
      <p:ext uri="{BB962C8B-B14F-4D97-AF65-F5344CB8AC3E}">
        <p14:creationId xmlns:p14="http://schemas.microsoft.com/office/powerpoint/2010/main" val="228193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sz="4800" dirty="0"/>
              <a:t>附件</a:t>
            </a:r>
          </a:p>
        </p:txBody>
      </p:sp>
      <p:sp>
        <p:nvSpPr>
          <p:cNvPr id="5" name="副標題 4">
            <a:extLst>
              <a:ext uri="{FF2B5EF4-FFF2-40B4-BE49-F238E27FC236}">
                <a16:creationId xmlns:a16="http://schemas.microsoft.com/office/drawing/2014/main" id="{B2B86F72-5307-4EF8-8048-26FE4AF55B0D}"/>
              </a:ext>
            </a:extLst>
          </p:cNvPr>
          <p:cNvSpPr>
            <a:spLocks noGrp="1"/>
          </p:cNvSpPr>
          <p:nvPr>
            <p:ph type="subTitle" idx="1"/>
          </p:nvPr>
        </p:nvSpPr>
        <p:spPr/>
        <p:txBody>
          <a:bodyPr/>
          <a:lstStyle/>
          <a:p>
            <a:endParaRPr lang="zh-TW" altLang="en-US"/>
          </a:p>
        </p:txBody>
      </p:sp>
    </p:spTree>
    <p:extLst>
      <p:ext uri="{BB962C8B-B14F-4D97-AF65-F5344CB8AC3E}">
        <p14:creationId xmlns:p14="http://schemas.microsoft.com/office/powerpoint/2010/main" val="832326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433638" y="-1"/>
            <a:ext cx="5342547" cy="6824692"/>
          </a:xfrm>
          <a:prstGeom prst="rect">
            <a:avLst/>
          </a:prstGeom>
        </p:spPr>
      </p:pic>
      <p:pic>
        <p:nvPicPr>
          <p:cNvPr id="3" name="圖片 2"/>
          <p:cNvPicPr>
            <a:picLocks noChangeAspect="1"/>
          </p:cNvPicPr>
          <p:nvPr/>
        </p:nvPicPr>
        <p:blipFill>
          <a:blip r:embed="rId3"/>
          <a:stretch>
            <a:fillRect/>
          </a:stretch>
        </p:blipFill>
        <p:spPr>
          <a:xfrm>
            <a:off x="6766561" y="0"/>
            <a:ext cx="5401023" cy="6858000"/>
          </a:xfrm>
          <a:prstGeom prst="rect">
            <a:avLst/>
          </a:prstGeom>
        </p:spPr>
      </p:pic>
      <p:sp>
        <p:nvSpPr>
          <p:cNvPr id="7" name="文字方塊 6"/>
          <p:cNvSpPr txBox="1"/>
          <p:nvPr/>
        </p:nvSpPr>
        <p:spPr>
          <a:xfrm>
            <a:off x="396899" y="2126256"/>
            <a:ext cx="800219" cy="2572179"/>
          </a:xfrm>
          <a:prstGeom prst="rect">
            <a:avLst/>
          </a:prstGeom>
          <a:noFill/>
        </p:spPr>
        <p:txBody>
          <a:bodyPr vert="eaVert" wrap="none" rtlCol="0">
            <a:spAutoFit/>
          </a:bodyPr>
          <a:lstStyle/>
          <a:p>
            <a:r>
              <a:rPr lang="zh-TW" altLang="en-US" sz="4000" b="1" dirty="0"/>
              <a:t>課 程 總 覽</a:t>
            </a:r>
          </a:p>
        </p:txBody>
      </p:sp>
    </p:spTree>
    <p:extLst>
      <p:ext uri="{BB962C8B-B14F-4D97-AF65-F5344CB8AC3E}">
        <p14:creationId xmlns:p14="http://schemas.microsoft.com/office/powerpoint/2010/main" val="20874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7BCAA15-2D23-A33B-8D7E-2B59E5F6AF0B}"/>
              </a:ext>
            </a:extLst>
          </p:cNvPr>
          <p:cNvSpPr>
            <a:spLocks noGrp="1"/>
          </p:cNvSpPr>
          <p:nvPr>
            <p:ph idx="1"/>
          </p:nvPr>
        </p:nvSpPr>
        <p:spPr>
          <a:xfrm>
            <a:off x="365392" y="1788826"/>
            <a:ext cx="11736412" cy="4798586"/>
          </a:xfrm>
        </p:spPr>
        <p:txBody>
          <a:bodyPr/>
          <a:lstStyle/>
          <a:p>
            <a:pPr marL="0" indent="0">
              <a:buNone/>
            </a:pPr>
            <a:r>
              <a:rPr lang="zh-TW" altLang="en-US" dirty="0"/>
              <a:t>本學系共</a:t>
            </a:r>
            <a:r>
              <a:rPr lang="en-US" altLang="zh-TW" dirty="0"/>
              <a:t>10</a:t>
            </a:r>
            <a:r>
              <a:rPr lang="zh-TW" altLang="en-US" dirty="0"/>
              <a:t>位專任教師外，課程中會邀請有實務經驗講者，如：</a:t>
            </a:r>
            <a:endParaRPr lang="en-US" altLang="zh-TW" dirty="0"/>
          </a:p>
          <a:p>
            <a:pPr marL="0" indent="0">
              <a:buNone/>
            </a:pPr>
            <a:endParaRPr lang="en-US" altLang="zh-TW" sz="700" dirty="0"/>
          </a:p>
          <a:p>
            <a:pPr>
              <a:buFont typeface="Wingdings" panose="05000000000000000000" pitchFamily="2" charset="2"/>
              <a:buChar char="ü"/>
            </a:pPr>
            <a:r>
              <a:rPr lang="zh-TW" altLang="en-US" dirty="0"/>
              <a:t>國際醫院管理實務專討論（</a:t>
            </a:r>
            <a:r>
              <a:rPr lang="en-US" altLang="zh-TW" dirty="0"/>
              <a:t>EMI</a:t>
            </a:r>
            <a:r>
              <a:rPr lang="zh-TW" altLang="en-US" dirty="0"/>
              <a:t>） </a:t>
            </a:r>
            <a:r>
              <a:rPr lang="en-US" altLang="zh-TW" dirty="0"/>
              <a:t>(</a:t>
            </a:r>
            <a:r>
              <a:rPr lang="zh-TW" altLang="en-US" dirty="0"/>
              <a:t>主負責教師</a:t>
            </a:r>
            <a:r>
              <a:rPr lang="zh-TW" altLang="en-US" b="1" u="sng" dirty="0">
                <a:solidFill>
                  <a:srgbClr val="0070C0"/>
                </a:solidFill>
              </a:rPr>
              <a:t>萬德和</a:t>
            </a:r>
            <a:r>
              <a:rPr lang="zh-TW" altLang="en-US" dirty="0"/>
              <a:t>教授</a:t>
            </a:r>
            <a:r>
              <a:rPr lang="en-US" altLang="zh-TW" dirty="0"/>
              <a:t>)</a:t>
            </a:r>
          </a:p>
          <a:p>
            <a:pPr marL="457200" lvl="1" indent="0">
              <a:lnSpc>
                <a:spcPct val="150000"/>
              </a:lnSpc>
              <a:buNone/>
            </a:pPr>
            <a:r>
              <a:rPr lang="zh-TW" altLang="en-US" sz="1600" dirty="0"/>
              <a:t>美國中央佛羅里大學</a:t>
            </a:r>
            <a:r>
              <a:rPr lang="en-US" altLang="zh-TW" sz="1600" dirty="0"/>
              <a:t>University of Central Florida</a:t>
            </a:r>
            <a:r>
              <a:rPr lang="zh-TW" altLang="en-US" sz="1600" dirty="0"/>
              <a:t> </a:t>
            </a:r>
            <a:r>
              <a:rPr lang="en-US" altLang="zh-TW" sz="1600" dirty="0"/>
              <a:t>Health Management and Informatics </a:t>
            </a:r>
            <a:r>
              <a:rPr lang="zh-TW" altLang="en-US" sz="1600" dirty="0"/>
              <a:t>榮譽教授</a:t>
            </a:r>
            <a:endParaRPr lang="en-US" altLang="zh-TW" sz="1600" dirty="0"/>
          </a:p>
          <a:p>
            <a:pPr>
              <a:lnSpc>
                <a:spcPct val="150000"/>
              </a:lnSpc>
              <a:buFont typeface="Wingdings" panose="05000000000000000000" pitchFamily="2" charset="2"/>
              <a:buChar char="ü"/>
            </a:pPr>
            <a:r>
              <a:rPr lang="zh-TW" altLang="en-US" dirty="0"/>
              <a:t>醫療照護體系綜論</a:t>
            </a:r>
            <a:r>
              <a:rPr lang="en-US" altLang="zh-TW" dirty="0"/>
              <a:t>&amp;</a:t>
            </a:r>
            <a:r>
              <a:rPr lang="zh-TW" altLang="en-US" dirty="0"/>
              <a:t>策略 </a:t>
            </a:r>
            <a:r>
              <a:rPr lang="en-US" altLang="zh-TW" dirty="0"/>
              <a:t>(</a:t>
            </a:r>
            <a:r>
              <a:rPr lang="zh-TW" altLang="en-US" dirty="0"/>
              <a:t>主負責教師</a:t>
            </a:r>
            <a:r>
              <a:rPr lang="zh-TW" altLang="en-US" b="1" u="sng" dirty="0">
                <a:solidFill>
                  <a:srgbClr val="0070C0"/>
                </a:solidFill>
              </a:rPr>
              <a:t>許弘毅</a:t>
            </a:r>
            <a:r>
              <a:rPr lang="zh-TW" altLang="en-US" dirty="0"/>
              <a:t>教授</a:t>
            </a:r>
            <a:r>
              <a:rPr lang="en-US" altLang="zh-TW" dirty="0"/>
              <a:t>)</a:t>
            </a:r>
          </a:p>
          <a:p>
            <a:pPr marL="457200" lvl="1" indent="0">
              <a:lnSpc>
                <a:spcPct val="150000"/>
              </a:lnSpc>
              <a:buNone/>
            </a:pPr>
            <a:r>
              <a:rPr lang="zh-TW" altLang="en-US" sz="1600" dirty="0"/>
              <a:t>曾邀請國立臺灣大學健康政策與管理研究所</a:t>
            </a:r>
            <a:r>
              <a:rPr lang="zh-TW" altLang="en-US" sz="2000" b="1" u="sng" dirty="0">
                <a:solidFill>
                  <a:schemeClr val="accent1">
                    <a:lumMod val="50000"/>
                  </a:schemeClr>
                </a:solidFill>
              </a:rPr>
              <a:t>鍾國彪教授</a:t>
            </a:r>
            <a:r>
              <a:rPr lang="zh-TW" altLang="en-US" sz="2000" b="1" dirty="0">
                <a:solidFill>
                  <a:schemeClr val="accent1">
                    <a:lumMod val="50000"/>
                  </a:schemeClr>
                </a:solidFill>
              </a:rPr>
              <a:t>、</a:t>
            </a:r>
            <a:r>
              <a:rPr lang="zh-TW" altLang="en-US" sz="2000" b="1" u="sng" dirty="0">
                <a:solidFill>
                  <a:schemeClr val="accent1">
                    <a:lumMod val="50000"/>
                  </a:schemeClr>
                </a:solidFill>
              </a:rPr>
              <a:t>鄭守夏特聘教授</a:t>
            </a:r>
            <a:r>
              <a:rPr lang="zh-TW" altLang="en-US" sz="1600" dirty="0"/>
              <a:t>、國立陽明交通大學衛生福利研究所</a:t>
            </a:r>
            <a:r>
              <a:rPr lang="zh-TW" altLang="en-US" sz="2000" b="1" u="sng" dirty="0">
                <a:solidFill>
                  <a:schemeClr val="accent1">
                    <a:lumMod val="50000"/>
                  </a:schemeClr>
                </a:solidFill>
              </a:rPr>
              <a:t>吳肖琪教授</a:t>
            </a:r>
            <a:r>
              <a:rPr lang="zh-TW" altLang="en-US" sz="1600" b="1" dirty="0">
                <a:solidFill>
                  <a:schemeClr val="accent1">
                    <a:lumMod val="50000"/>
                  </a:schemeClr>
                </a:solidFill>
              </a:rPr>
              <a:t>、</a:t>
            </a:r>
            <a:r>
              <a:rPr lang="zh-TW" altLang="en-US" sz="1600" dirty="0"/>
              <a:t>醫務管理研究所</a:t>
            </a:r>
            <a:r>
              <a:rPr lang="zh-TW" altLang="en-US" sz="2000" b="1" u="sng" dirty="0">
                <a:solidFill>
                  <a:schemeClr val="accent1">
                    <a:lumMod val="50000"/>
                  </a:schemeClr>
                </a:solidFill>
              </a:rPr>
              <a:t>郎慧珠教授</a:t>
            </a:r>
            <a:r>
              <a:rPr lang="zh-TW" altLang="en-US" sz="2000" b="1" dirty="0">
                <a:solidFill>
                  <a:schemeClr val="accent1">
                    <a:lumMod val="50000"/>
                  </a:schemeClr>
                </a:solidFill>
              </a:rPr>
              <a:t>、</a:t>
            </a:r>
            <a:r>
              <a:rPr lang="zh-TW" altLang="en-US" sz="1600" dirty="0"/>
              <a:t>長庚大學醫務管理學系</a:t>
            </a:r>
            <a:r>
              <a:rPr lang="zh-TW" altLang="en-US" sz="2000" b="1" u="sng" dirty="0">
                <a:solidFill>
                  <a:schemeClr val="accent1">
                    <a:lumMod val="50000"/>
                  </a:schemeClr>
                </a:solidFill>
              </a:rPr>
              <a:t>盧瑞芬教授</a:t>
            </a:r>
            <a:r>
              <a:rPr lang="zh-TW" altLang="en-US" sz="1600" dirty="0"/>
              <a:t>、中國醫藥大學</a:t>
            </a:r>
            <a:r>
              <a:rPr lang="zh-TW" altLang="en-US" sz="2000" b="1" u="sng" dirty="0">
                <a:solidFill>
                  <a:schemeClr val="accent1">
                    <a:lumMod val="50000"/>
                  </a:schemeClr>
                </a:solidFill>
              </a:rPr>
              <a:t>蔡文正特聘教授</a:t>
            </a:r>
            <a:r>
              <a:rPr lang="zh-TW" altLang="en-US" sz="1600" dirty="0"/>
              <a:t>等授課</a:t>
            </a:r>
            <a:endParaRPr lang="en-US" altLang="zh-TW" sz="1600" dirty="0"/>
          </a:p>
          <a:p>
            <a:pPr>
              <a:lnSpc>
                <a:spcPct val="150000"/>
              </a:lnSpc>
              <a:buFont typeface="Wingdings" panose="05000000000000000000" pitchFamily="2" charset="2"/>
              <a:buChar char="ü"/>
            </a:pPr>
            <a:r>
              <a:rPr lang="zh-TW" altLang="en-US" dirty="0"/>
              <a:t>醫療機構個案管理討論 </a:t>
            </a:r>
            <a:r>
              <a:rPr lang="en-US" altLang="zh-TW" dirty="0"/>
              <a:t>(</a:t>
            </a:r>
            <a:r>
              <a:rPr lang="zh-TW" altLang="en-US" dirty="0"/>
              <a:t>主負責教師</a:t>
            </a:r>
            <a:r>
              <a:rPr lang="zh-TW" altLang="en-US" b="1" u="sng" dirty="0">
                <a:solidFill>
                  <a:srgbClr val="0070C0"/>
                </a:solidFill>
              </a:rPr>
              <a:t>高浩雲</a:t>
            </a:r>
            <a:r>
              <a:rPr lang="zh-TW" altLang="en-US" dirty="0"/>
              <a:t>教授</a:t>
            </a:r>
            <a:r>
              <a:rPr lang="en-US" altLang="zh-TW" dirty="0"/>
              <a:t>/</a:t>
            </a:r>
            <a:r>
              <a:rPr lang="zh-TW" altLang="en-US" b="1" u="sng" dirty="0">
                <a:solidFill>
                  <a:srgbClr val="0070C0"/>
                </a:solidFill>
              </a:rPr>
              <a:t>李易蓁</a:t>
            </a:r>
            <a:r>
              <a:rPr lang="zh-TW" altLang="en-US" dirty="0"/>
              <a:t>教授</a:t>
            </a:r>
            <a:r>
              <a:rPr lang="en-US" altLang="zh-TW" dirty="0"/>
              <a:t>)</a:t>
            </a:r>
          </a:p>
          <a:p>
            <a:pPr marL="457200" lvl="1" indent="0">
              <a:lnSpc>
                <a:spcPct val="150000"/>
              </a:lnSpc>
              <a:buNone/>
            </a:pPr>
            <a:r>
              <a:rPr lang="zh-TW" altLang="en-US" sz="1600" dirty="0"/>
              <a:t>曾邀請衛生福利</a:t>
            </a:r>
            <a:r>
              <a:rPr lang="zh-TW" altLang="en-US" sz="1600" dirty="0" smtClean="0"/>
              <a:t>部</a:t>
            </a:r>
            <a:r>
              <a:rPr lang="zh-TW" altLang="en-US" sz="2000" b="1" u="sng" dirty="0" smtClean="0">
                <a:solidFill>
                  <a:schemeClr val="accent1">
                    <a:lumMod val="50000"/>
                  </a:schemeClr>
                </a:solidFill>
              </a:rPr>
              <a:t>石崇良</a:t>
            </a:r>
            <a:r>
              <a:rPr lang="zh-TW" altLang="en-US" sz="2000" b="1" u="sng" dirty="0">
                <a:solidFill>
                  <a:schemeClr val="accent1">
                    <a:lumMod val="50000"/>
                  </a:schemeClr>
                </a:solidFill>
              </a:rPr>
              <a:t>部長</a:t>
            </a:r>
            <a:r>
              <a:rPr lang="zh-TW" altLang="en-US" sz="1600" dirty="0"/>
              <a:t>、臺北醫學大學</a:t>
            </a:r>
            <a:r>
              <a:rPr lang="zh-TW" altLang="en-US" sz="2000" b="1" u="sng" dirty="0">
                <a:solidFill>
                  <a:schemeClr val="accent1">
                    <a:lumMod val="50000"/>
                  </a:schemeClr>
                </a:solidFill>
              </a:rPr>
              <a:t>李友專教授</a:t>
            </a:r>
            <a:r>
              <a:rPr lang="zh-TW" altLang="en-US" sz="1600" dirty="0"/>
              <a:t>、高雄市政府衛生局</a:t>
            </a:r>
            <a:r>
              <a:rPr lang="zh-TW" altLang="en-US" sz="2000" b="1" u="sng" dirty="0">
                <a:solidFill>
                  <a:schemeClr val="accent1">
                    <a:lumMod val="50000"/>
                  </a:schemeClr>
                </a:solidFill>
              </a:rPr>
              <a:t>黃志中局長</a:t>
            </a:r>
            <a:r>
              <a:rPr lang="zh-TW" altLang="en-US" sz="1600" dirty="0"/>
              <a:t>等授課</a:t>
            </a:r>
            <a:endParaRPr lang="en-US" altLang="zh-TW" sz="1600" dirty="0"/>
          </a:p>
        </p:txBody>
      </p:sp>
      <p:sp>
        <p:nvSpPr>
          <p:cNvPr id="4" name="標題 1">
            <a:extLst>
              <a:ext uri="{FF2B5EF4-FFF2-40B4-BE49-F238E27FC236}">
                <a16:creationId xmlns:a16="http://schemas.microsoft.com/office/drawing/2014/main" id="{287C2EF0-69B3-4F39-9147-54100A6AE980}"/>
              </a:ext>
            </a:extLst>
          </p:cNvPr>
          <p:cNvSpPr txBox="1">
            <a:spLocks/>
          </p:cNvSpPr>
          <p:nvPr/>
        </p:nvSpPr>
        <p:spPr>
          <a:xfrm>
            <a:off x="286370" y="822536"/>
            <a:ext cx="10124387" cy="6373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a:solidFill>
                  <a:schemeClr val="tx2">
                    <a:lumMod val="50000"/>
                  </a:schemeClr>
                </a:solidFill>
              </a:rPr>
              <a:t>四、課程師資介紹</a:t>
            </a:r>
            <a:r>
              <a:rPr lang="en-US" altLang="zh-TW" b="1" dirty="0">
                <a:solidFill>
                  <a:schemeClr val="tx2">
                    <a:lumMod val="50000"/>
                  </a:schemeClr>
                </a:solidFill>
              </a:rPr>
              <a:t>(1/2)</a:t>
            </a:r>
            <a:endParaRPr lang="zh-TW" altLang="en-US" b="1" dirty="0">
              <a:solidFill>
                <a:schemeClr val="tx2">
                  <a:lumMod val="50000"/>
                </a:schemeClr>
              </a:solidFill>
            </a:endParaRPr>
          </a:p>
        </p:txBody>
      </p:sp>
    </p:spTree>
    <p:extLst>
      <p:ext uri="{BB962C8B-B14F-4D97-AF65-F5344CB8AC3E}">
        <p14:creationId xmlns:p14="http://schemas.microsoft.com/office/powerpoint/2010/main" val="1338767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86432B3E-9093-4F52-911B-B9023A176165}"/>
              </a:ext>
            </a:extLst>
          </p:cNvPr>
          <p:cNvSpPr txBox="1">
            <a:spLocks/>
          </p:cNvSpPr>
          <p:nvPr/>
        </p:nvSpPr>
        <p:spPr>
          <a:xfrm>
            <a:off x="1336237" y="788670"/>
            <a:ext cx="10124387" cy="63736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a:solidFill>
                  <a:schemeClr val="tx2">
                    <a:lumMod val="50000"/>
                  </a:schemeClr>
                </a:solidFill>
              </a:rPr>
              <a:t>四、課程師資介紹</a:t>
            </a:r>
            <a:r>
              <a:rPr lang="en-US" altLang="zh-TW" b="1" dirty="0">
                <a:solidFill>
                  <a:schemeClr val="tx2">
                    <a:lumMod val="50000"/>
                  </a:schemeClr>
                </a:solidFill>
              </a:rPr>
              <a:t>(2/2)</a:t>
            </a:r>
            <a:endParaRPr lang="zh-TW" altLang="en-US" b="1" dirty="0">
              <a:solidFill>
                <a:schemeClr val="tx2">
                  <a:lumMod val="50000"/>
                </a:schemeClr>
              </a:solidFill>
            </a:endParaRPr>
          </a:p>
        </p:txBody>
      </p:sp>
      <p:sp>
        <p:nvSpPr>
          <p:cNvPr id="7" name="內容版面配置區 2">
            <a:extLst>
              <a:ext uri="{FF2B5EF4-FFF2-40B4-BE49-F238E27FC236}">
                <a16:creationId xmlns:a16="http://schemas.microsoft.com/office/drawing/2014/main" id="{3E9B7FC1-6392-4C4D-B883-086BA90D56FC}"/>
              </a:ext>
            </a:extLst>
          </p:cNvPr>
          <p:cNvSpPr>
            <a:spLocks noGrp="1"/>
          </p:cNvSpPr>
          <p:nvPr>
            <p:ph idx="1"/>
          </p:nvPr>
        </p:nvSpPr>
        <p:spPr>
          <a:xfrm>
            <a:off x="1178192" y="1426035"/>
            <a:ext cx="10731586" cy="4889855"/>
          </a:xfrm>
        </p:spPr>
        <p:txBody>
          <a:bodyPr/>
          <a:lstStyle/>
          <a:p>
            <a:pPr marL="0" indent="0">
              <a:buNone/>
            </a:pPr>
            <a:endParaRPr lang="en-US" altLang="zh-TW" sz="700" dirty="0"/>
          </a:p>
          <a:p>
            <a:pPr>
              <a:buFont typeface="Wingdings" panose="05000000000000000000" pitchFamily="2" charset="2"/>
              <a:buChar char="ü"/>
            </a:pPr>
            <a:r>
              <a:rPr lang="zh-TW" altLang="en-US" dirty="0"/>
              <a:t>醫療法規與倫理特論</a:t>
            </a:r>
            <a:r>
              <a:rPr lang="en-US" altLang="zh-TW" sz="2400" dirty="0"/>
              <a:t>(</a:t>
            </a:r>
            <a:r>
              <a:rPr lang="zh-TW" altLang="en-US" sz="2400" dirty="0"/>
              <a:t>主負責教師</a:t>
            </a:r>
            <a:r>
              <a:rPr lang="zh-TW" altLang="en-US" sz="2400" b="1" u="sng" dirty="0">
                <a:solidFill>
                  <a:srgbClr val="0070C0"/>
                </a:solidFill>
              </a:rPr>
              <a:t>陳月端</a:t>
            </a:r>
            <a:r>
              <a:rPr lang="zh-TW" altLang="en-US" sz="2400" dirty="0"/>
              <a:t>教授</a:t>
            </a:r>
            <a:r>
              <a:rPr lang="en-US" altLang="zh-TW" sz="2400" dirty="0"/>
              <a:t>)</a:t>
            </a:r>
          </a:p>
          <a:p>
            <a:pPr marL="457200" lvl="1" indent="0">
              <a:lnSpc>
                <a:spcPct val="150000"/>
              </a:lnSpc>
              <a:buNone/>
            </a:pPr>
            <a:r>
              <a:rPr lang="zh-TW" altLang="en-US" sz="1600" dirty="0"/>
              <a:t>現職為</a:t>
            </a:r>
            <a:r>
              <a:rPr lang="zh-TW" altLang="en-US" sz="1600" b="1" dirty="0">
                <a:solidFill>
                  <a:schemeClr val="accent1">
                    <a:lumMod val="50000"/>
                  </a:schemeClr>
                </a:solidFill>
              </a:rPr>
              <a:t>高雄市立空中大學校長</a:t>
            </a:r>
            <a:r>
              <a:rPr lang="zh-TW" altLang="en-US" sz="1600" dirty="0"/>
              <a:t>，曾任國立高雄大學校長</a:t>
            </a:r>
            <a:endParaRPr lang="en-US" altLang="zh-TW" sz="1600" dirty="0"/>
          </a:p>
          <a:p>
            <a:pPr>
              <a:lnSpc>
                <a:spcPct val="150000"/>
              </a:lnSpc>
              <a:buFont typeface="Wingdings" panose="05000000000000000000" pitchFamily="2" charset="2"/>
              <a:buChar char="ü"/>
            </a:pPr>
            <a:r>
              <a:rPr lang="zh-TW" altLang="en-US" dirty="0"/>
              <a:t>組織行為學特論 </a:t>
            </a:r>
            <a:r>
              <a:rPr lang="en-US" altLang="zh-TW" sz="2400" dirty="0"/>
              <a:t>(</a:t>
            </a:r>
            <a:r>
              <a:rPr lang="zh-TW" altLang="en-US" sz="2400" dirty="0"/>
              <a:t>主負責教師</a:t>
            </a:r>
            <a:r>
              <a:rPr lang="zh-TW" altLang="en-US" sz="2400" b="1" u="sng" dirty="0">
                <a:solidFill>
                  <a:srgbClr val="0070C0"/>
                </a:solidFill>
              </a:rPr>
              <a:t>葉淑娟</a:t>
            </a:r>
            <a:r>
              <a:rPr lang="zh-TW" altLang="en-US" sz="2400" dirty="0"/>
              <a:t>教授</a:t>
            </a:r>
            <a:r>
              <a:rPr lang="en-US" altLang="zh-TW" sz="2400" dirty="0"/>
              <a:t>)</a:t>
            </a:r>
          </a:p>
          <a:p>
            <a:pPr marL="457200" lvl="1" indent="0">
              <a:lnSpc>
                <a:spcPct val="150000"/>
              </a:lnSpc>
              <a:buNone/>
            </a:pPr>
            <a:r>
              <a:rPr lang="zh-TW" altLang="en-US" sz="1600" dirty="0"/>
              <a:t>現職為</a:t>
            </a:r>
            <a:r>
              <a:rPr lang="zh-TW" altLang="en-US" sz="1600" b="1" dirty="0">
                <a:solidFill>
                  <a:schemeClr val="accent1">
                    <a:lumMod val="50000"/>
                  </a:schemeClr>
                </a:solidFill>
              </a:rPr>
              <a:t>國立中山大學管理學院院長</a:t>
            </a:r>
            <a:r>
              <a:rPr lang="zh-TW" altLang="en-US" sz="1600" dirty="0"/>
              <a:t>與</a:t>
            </a:r>
            <a:r>
              <a:rPr lang="zh-TW" altLang="en-US" sz="1600" b="1" dirty="0">
                <a:solidFill>
                  <a:schemeClr val="accent1">
                    <a:lumMod val="50000"/>
                  </a:schemeClr>
                </a:solidFill>
              </a:rPr>
              <a:t>企業管理學系專任教授</a:t>
            </a:r>
            <a:endParaRPr lang="en-US" altLang="zh-TW" sz="1600" b="1" dirty="0">
              <a:solidFill>
                <a:schemeClr val="accent1">
                  <a:lumMod val="50000"/>
                </a:schemeClr>
              </a:solidFill>
            </a:endParaRPr>
          </a:p>
          <a:p>
            <a:pPr>
              <a:lnSpc>
                <a:spcPct val="150000"/>
              </a:lnSpc>
              <a:buFont typeface="Wingdings" panose="05000000000000000000" pitchFamily="2" charset="2"/>
              <a:buChar char="ü"/>
            </a:pPr>
            <a:r>
              <a:rPr lang="zh-TW" altLang="en-US" dirty="0"/>
              <a:t>醫療銷與策略管理</a:t>
            </a:r>
            <a:r>
              <a:rPr lang="en-US" altLang="zh-TW" sz="2400" dirty="0"/>
              <a:t>(</a:t>
            </a:r>
            <a:r>
              <a:rPr lang="zh-TW" altLang="en-US" sz="2400" dirty="0"/>
              <a:t>主負責教師</a:t>
            </a:r>
            <a:r>
              <a:rPr lang="zh-TW" altLang="en-US" sz="2400" b="1" u="sng" dirty="0">
                <a:solidFill>
                  <a:srgbClr val="0070C0"/>
                </a:solidFill>
              </a:rPr>
              <a:t>洪子仁</a:t>
            </a:r>
            <a:r>
              <a:rPr lang="zh-TW" altLang="en-US" sz="2400" dirty="0"/>
              <a:t>副院長</a:t>
            </a:r>
            <a:r>
              <a:rPr lang="en-US" altLang="zh-TW" sz="2400" dirty="0"/>
              <a:t>)</a:t>
            </a:r>
          </a:p>
          <a:p>
            <a:pPr marL="0" indent="0">
              <a:lnSpc>
                <a:spcPct val="150000"/>
              </a:lnSpc>
              <a:buNone/>
            </a:pPr>
            <a:r>
              <a:rPr lang="zh-TW" altLang="en-US" sz="1600" dirty="0"/>
              <a:t>         現職為</a:t>
            </a:r>
            <a:r>
              <a:rPr lang="zh-TW" altLang="en-US" sz="1600" b="1" dirty="0">
                <a:solidFill>
                  <a:schemeClr val="accent1">
                    <a:lumMod val="50000"/>
                  </a:schemeClr>
                </a:solidFill>
              </a:rPr>
              <a:t>新光醫院行政副院長及台灣醫務管理學會理事長</a:t>
            </a:r>
            <a:endParaRPr lang="en-US" altLang="zh-TW" sz="1600" b="1" dirty="0">
              <a:solidFill>
                <a:schemeClr val="accent1">
                  <a:lumMod val="50000"/>
                </a:schemeClr>
              </a:solidFill>
            </a:endParaRPr>
          </a:p>
          <a:p>
            <a:pPr>
              <a:lnSpc>
                <a:spcPct val="150000"/>
              </a:lnSpc>
              <a:buFont typeface="Wingdings" panose="05000000000000000000" pitchFamily="2" charset="2"/>
              <a:buChar char="ü"/>
            </a:pPr>
            <a:r>
              <a:rPr lang="zh-TW" altLang="en-US" dirty="0"/>
              <a:t>醫療財務管理學特論</a:t>
            </a:r>
            <a:r>
              <a:rPr lang="en-US" altLang="zh-TW" sz="2400" dirty="0"/>
              <a:t>(</a:t>
            </a:r>
            <a:r>
              <a:rPr lang="zh-TW" altLang="en-US" sz="2400" dirty="0"/>
              <a:t>主負責教師</a:t>
            </a:r>
            <a:r>
              <a:rPr lang="zh-TW" altLang="en-US" sz="2400" b="1" u="sng" dirty="0">
                <a:solidFill>
                  <a:srgbClr val="0070C0"/>
                </a:solidFill>
              </a:rPr>
              <a:t>邱亨嘉</a:t>
            </a:r>
            <a:r>
              <a:rPr lang="zh-TW" altLang="en-US" sz="2400" dirty="0"/>
              <a:t>教授</a:t>
            </a:r>
            <a:r>
              <a:rPr lang="en-US" altLang="zh-TW" sz="2400" dirty="0"/>
              <a:t>)</a:t>
            </a:r>
          </a:p>
          <a:p>
            <a:pPr marL="457200" lvl="1" indent="0">
              <a:lnSpc>
                <a:spcPct val="150000"/>
              </a:lnSpc>
              <a:buNone/>
            </a:pPr>
            <a:r>
              <a:rPr lang="zh-TW" altLang="en-US" sz="1600" dirty="0"/>
              <a:t>為本系客座教授，</a:t>
            </a:r>
            <a:r>
              <a:rPr lang="zh-TW" altLang="en-US" sz="1600" dirty="0" smtClean="0"/>
              <a:t>現職北京</a:t>
            </a:r>
            <a:r>
              <a:rPr lang="zh-TW" altLang="en-US" sz="1600" dirty="0"/>
              <a:t>清華大學醫院管理研究院教授</a:t>
            </a:r>
            <a:endParaRPr lang="en-US" altLang="zh-TW" sz="1600" b="1" dirty="0">
              <a:solidFill>
                <a:schemeClr val="accent1">
                  <a:lumMod val="50000"/>
                </a:schemeClr>
              </a:solidFill>
            </a:endParaRPr>
          </a:p>
          <a:p>
            <a:pPr marL="457200" lvl="1" indent="0">
              <a:lnSpc>
                <a:spcPct val="150000"/>
              </a:lnSpc>
              <a:buNone/>
            </a:pPr>
            <a:endParaRPr lang="en-US" altLang="zh-TW" sz="1600" b="1" dirty="0">
              <a:solidFill>
                <a:schemeClr val="accent1">
                  <a:lumMod val="50000"/>
                </a:schemeClr>
              </a:solidFill>
            </a:endParaRPr>
          </a:p>
          <a:p>
            <a:pPr marL="457200" lvl="1" indent="0">
              <a:lnSpc>
                <a:spcPct val="150000"/>
              </a:lnSpc>
              <a:buNone/>
            </a:pPr>
            <a:endParaRPr lang="en-US" altLang="zh-TW" sz="1600" b="1" dirty="0">
              <a:solidFill>
                <a:schemeClr val="accent1">
                  <a:lumMod val="50000"/>
                </a:schemeClr>
              </a:solidFill>
            </a:endParaRPr>
          </a:p>
          <a:p>
            <a:pPr marL="457200" lvl="1" indent="0">
              <a:lnSpc>
                <a:spcPct val="150000"/>
              </a:lnSpc>
              <a:buNone/>
            </a:pPr>
            <a:endParaRPr lang="en-US" altLang="zh-TW" sz="1600" b="1" dirty="0">
              <a:solidFill>
                <a:schemeClr val="accent1">
                  <a:lumMod val="50000"/>
                </a:schemeClr>
              </a:solidFill>
            </a:endParaRPr>
          </a:p>
        </p:txBody>
      </p:sp>
    </p:spTree>
    <p:extLst>
      <p:ext uri="{BB962C8B-B14F-4D97-AF65-F5344CB8AC3E}">
        <p14:creationId xmlns:p14="http://schemas.microsoft.com/office/powerpoint/2010/main" val="117126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F9EBA98-FD8D-44D8-A60F-DD2EB04162EF}"/>
              </a:ext>
            </a:extLst>
          </p:cNvPr>
          <p:cNvSpPr>
            <a:spLocks noGrp="1"/>
          </p:cNvSpPr>
          <p:nvPr>
            <p:ph type="title"/>
          </p:nvPr>
        </p:nvSpPr>
        <p:spPr/>
        <p:txBody>
          <a:bodyPr/>
          <a:lstStyle/>
          <a:p>
            <a:r>
              <a:rPr lang="zh-TW" altLang="en-US" sz="3600" b="1" dirty="0"/>
              <a:t>「國際醫院管理實務專討」</a:t>
            </a:r>
          </a:p>
        </p:txBody>
      </p:sp>
      <p:sp>
        <p:nvSpPr>
          <p:cNvPr id="3" name="內容版面配置區 2">
            <a:extLst>
              <a:ext uri="{FF2B5EF4-FFF2-40B4-BE49-F238E27FC236}">
                <a16:creationId xmlns:a16="http://schemas.microsoft.com/office/drawing/2014/main" id="{AEFEFBBC-2EA0-4DBF-8410-FB120D79B28E}"/>
              </a:ext>
            </a:extLst>
          </p:cNvPr>
          <p:cNvSpPr>
            <a:spLocks noGrp="1"/>
          </p:cNvSpPr>
          <p:nvPr>
            <p:ph idx="1"/>
          </p:nvPr>
        </p:nvSpPr>
        <p:spPr>
          <a:xfrm>
            <a:off x="1658579" y="1695072"/>
            <a:ext cx="8553825" cy="4141649"/>
          </a:xfrm>
        </p:spPr>
        <p:txBody>
          <a:bodyPr/>
          <a:lstStyle/>
          <a:p>
            <a:pPr>
              <a:lnSpc>
                <a:spcPct val="100000"/>
              </a:lnSpc>
              <a:spcBef>
                <a:spcPts val="600"/>
              </a:spcBef>
              <a:buFont typeface="Wingdings" panose="05000000000000000000" pitchFamily="2" charset="2"/>
              <a:buChar char="Ø"/>
            </a:pPr>
            <a:r>
              <a:rPr lang="zh-TW" altLang="en-US" sz="2200" b="1" dirty="0"/>
              <a:t>在職專班</a:t>
            </a:r>
            <a:r>
              <a:rPr lang="zh-TW" altLang="en-US" sz="2200" b="1" dirty="0">
                <a:solidFill>
                  <a:srgbClr val="FF0000"/>
                </a:solidFill>
              </a:rPr>
              <a:t>必修</a:t>
            </a:r>
            <a:r>
              <a:rPr lang="zh-TW" altLang="en-US" sz="2200" b="1" dirty="0"/>
              <a:t>課程</a:t>
            </a:r>
            <a:endParaRPr lang="en-US" altLang="zh-TW" sz="2200" b="1" dirty="0">
              <a:solidFill>
                <a:srgbClr val="FF0000"/>
              </a:solidFill>
            </a:endParaRPr>
          </a:p>
          <a:p>
            <a:pPr>
              <a:lnSpc>
                <a:spcPct val="100000"/>
              </a:lnSpc>
              <a:spcBef>
                <a:spcPts val="600"/>
              </a:spcBef>
              <a:buFont typeface="Wingdings" panose="05000000000000000000" pitchFamily="2" charset="2"/>
              <a:buChar char="Ø"/>
            </a:pPr>
            <a:r>
              <a:rPr lang="zh-TW" altLang="en-US" sz="2200" b="1" dirty="0"/>
              <a:t>維吉尼亞聯邦大學（</a:t>
            </a:r>
            <a:r>
              <a:rPr lang="en-US" altLang="zh-TW" sz="2200" b="1" dirty="0"/>
              <a:t>Virginia Commonwealth University</a:t>
            </a:r>
            <a:r>
              <a:rPr lang="zh-TW" altLang="en-US" sz="2200" b="1" dirty="0"/>
              <a:t>，</a:t>
            </a:r>
            <a:r>
              <a:rPr lang="en-US" altLang="zh-TW" sz="2200" b="1" dirty="0"/>
              <a:t>VCU)</a:t>
            </a:r>
            <a:r>
              <a:rPr lang="zh-TW" altLang="en-US" sz="2200" b="1" dirty="0"/>
              <a:t>，美國學者講授課程</a:t>
            </a:r>
            <a:endParaRPr lang="en-US" altLang="zh-TW" sz="2200" b="1" dirty="0"/>
          </a:p>
          <a:p>
            <a:pPr>
              <a:lnSpc>
                <a:spcPct val="100000"/>
              </a:lnSpc>
              <a:spcBef>
                <a:spcPts val="600"/>
              </a:spcBef>
              <a:buFont typeface="Wingdings" panose="05000000000000000000" pitchFamily="2" charset="2"/>
              <a:buChar char="Ø"/>
            </a:pPr>
            <a:r>
              <a:rPr lang="zh-TW" altLang="en-US" sz="2200" b="1" dirty="0"/>
              <a:t>參訪美國各類醫療院所、長照、救護機構等</a:t>
            </a:r>
            <a:endParaRPr lang="en-US" altLang="zh-TW" sz="2200" b="1" dirty="0"/>
          </a:p>
          <a:p>
            <a:pPr>
              <a:lnSpc>
                <a:spcPct val="100000"/>
              </a:lnSpc>
              <a:spcBef>
                <a:spcPts val="600"/>
              </a:spcBef>
              <a:buFont typeface="Wingdings" panose="05000000000000000000" pitchFamily="2" charset="2"/>
              <a:buChar char="Ø"/>
            </a:pPr>
            <a:r>
              <a:rPr lang="zh-TW" altLang="en-US" sz="2200" b="1" dirty="0"/>
              <a:t>課程結束後可取得</a:t>
            </a:r>
            <a:r>
              <a:rPr lang="en-US" altLang="zh-TW" sz="2200" b="1" dirty="0"/>
              <a:t>VCU</a:t>
            </a:r>
            <a:r>
              <a:rPr lang="zh-TW" altLang="en-US" sz="2200" b="1" dirty="0"/>
              <a:t>研習證書</a:t>
            </a:r>
            <a:endParaRPr lang="en-US" altLang="zh-TW" sz="2200" b="1" dirty="0"/>
          </a:p>
          <a:p>
            <a:pPr>
              <a:lnSpc>
                <a:spcPct val="100000"/>
              </a:lnSpc>
              <a:spcBef>
                <a:spcPts val="600"/>
              </a:spcBef>
              <a:buFont typeface="Wingdings" panose="05000000000000000000" pitchFamily="2" charset="2"/>
              <a:buChar char="Ø"/>
            </a:pPr>
            <a:r>
              <a:rPr lang="zh-TW" altLang="en-US" sz="2200" b="1" dirty="0"/>
              <a:t>體驗當地民俗風情</a:t>
            </a:r>
            <a:endParaRPr lang="en-US" altLang="zh-TW" sz="2200" dirty="0"/>
          </a:p>
          <a:p>
            <a:pPr>
              <a:spcBef>
                <a:spcPts val="600"/>
              </a:spcBef>
            </a:pPr>
            <a:endParaRPr lang="zh-TW" altLang="en-US" sz="2200" dirty="0"/>
          </a:p>
        </p:txBody>
      </p:sp>
      <p:pic>
        <p:nvPicPr>
          <p:cNvPr id="4" name="圖片 3">
            <a:extLst>
              <a:ext uri="{FF2B5EF4-FFF2-40B4-BE49-F238E27FC236}">
                <a16:creationId xmlns:a16="http://schemas.microsoft.com/office/drawing/2014/main" id="{5493E5B9-46DC-45B6-BF40-2BC1E6693E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33376" y="4204257"/>
            <a:ext cx="3251259" cy="2438444"/>
          </a:xfrm>
          <a:prstGeom prst="rect">
            <a:avLst/>
          </a:prstGeom>
          <a:ln>
            <a:noFill/>
          </a:ln>
          <a:effectLst>
            <a:softEdge rad="112500"/>
          </a:effectLst>
        </p:spPr>
      </p:pic>
      <p:pic>
        <p:nvPicPr>
          <p:cNvPr id="5" name="圖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87791" y="2782675"/>
            <a:ext cx="3361781" cy="3860025"/>
          </a:xfrm>
          <a:prstGeom prst="rect">
            <a:avLst/>
          </a:prstGeom>
          <a:ln>
            <a:noFill/>
          </a:ln>
          <a:effectLst>
            <a:softEdge rad="112500"/>
          </a:effectLst>
        </p:spPr>
      </p:pic>
      <p:pic>
        <p:nvPicPr>
          <p:cNvPr id="6" name="圖片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3758" y="4204257"/>
            <a:ext cx="4596462" cy="2438443"/>
          </a:xfrm>
          <a:prstGeom prst="rect">
            <a:avLst/>
          </a:prstGeom>
          <a:ln>
            <a:noFill/>
          </a:ln>
          <a:effectLst>
            <a:softEdge rad="112500"/>
          </a:effectLst>
        </p:spPr>
      </p:pic>
    </p:spTree>
    <p:extLst>
      <p:ext uri="{BB962C8B-B14F-4D97-AF65-F5344CB8AC3E}">
        <p14:creationId xmlns:p14="http://schemas.microsoft.com/office/powerpoint/2010/main" val="3631007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a:blip r:embed="rId2"/>
          <a:stretch>
            <a:fillRect/>
          </a:stretch>
        </p:blipFill>
        <p:spPr>
          <a:xfrm>
            <a:off x="3480290" y="3573016"/>
            <a:ext cx="7248261" cy="3096344"/>
          </a:xfrm>
          <a:prstGeom prst="rect">
            <a:avLst/>
          </a:prstGeom>
        </p:spPr>
      </p:pic>
      <p:sp>
        <p:nvSpPr>
          <p:cNvPr id="2" name="標題 1"/>
          <p:cNvSpPr>
            <a:spLocks noGrp="1"/>
          </p:cNvSpPr>
          <p:nvPr>
            <p:ph type="title"/>
          </p:nvPr>
        </p:nvSpPr>
        <p:spPr/>
        <p:txBody>
          <a:bodyPr/>
          <a:lstStyle/>
          <a:p>
            <a:r>
              <a:rPr lang="en-US" altLang="zh-TW" dirty="0" smtClean="0"/>
              <a:t>110~113</a:t>
            </a:r>
            <a:r>
              <a:rPr lang="zh-TW" altLang="en-US" dirty="0" smtClean="0"/>
              <a:t>：</a:t>
            </a:r>
            <a:r>
              <a:rPr lang="zh-TW" altLang="en-US" dirty="0"/>
              <a:t>碩士在職專班錄取率、註冊率</a:t>
            </a:r>
          </a:p>
        </p:txBody>
      </p:sp>
      <p:pic>
        <p:nvPicPr>
          <p:cNvPr id="4" name="內容版面配置區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1524000" y="620688"/>
            <a:ext cx="6738561" cy="3168352"/>
          </a:xfrm>
          <a:prstGeom prst="rect">
            <a:avLst/>
          </a:prstGeom>
        </p:spPr>
      </p:pic>
    </p:spTree>
    <p:extLst>
      <p:ext uri="{BB962C8B-B14F-4D97-AF65-F5344CB8AC3E}">
        <p14:creationId xmlns:p14="http://schemas.microsoft.com/office/powerpoint/2010/main" val="1098372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rotWithShape="1">
          <a:blip r:embed="rId2">
            <a:extLst>
              <a:ext uri="{28A0092B-C50C-407E-A947-70E740481C1C}">
                <a14:useLocalDpi xmlns:a14="http://schemas.microsoft.com/office/drawing/2010/main" val="0"/>
              </a:ext>
            </a:extLst>
          </a:blip>
          <a:srcRect t="16401" b="16401"/>
          <a:stretch/>
        </p:blipFill>
        <p:spPr>
          <a:xfrm>
            <a:off x="7892310" y="5465951"/>
            <a:ext cx="1651045" cy="1109487"/>
          </a:xfrm>
          <a:prstGeom prst="rect">
            <a:avLst/>
          </a:prstGeom>
        </p:spPr>
      </p:pic>
      <p:pic>
        <p:nvPicPr>
          <p:cNvPr id="13" name="圖片 12"/>
          <p:cNvPicPr>
            <a:picLocks noChangeAspect="1"/>
          </p:cNvPicPr>
          <p:nvPr/>
        </p:nvPicPr>
        <p:blipFill rotWithShape="1">
          <a:blip r:embed="rId3" cstate="print">
            <a:extLst>
              <a:ext uri="{28A0092B-C50C-407E-A947-70E740481C1C}">
                <a14:useLocalDpi xmlns:a14="http://schemas.microsoft.com/office/drawing/2010/main" val="0"/>
              </a:ext>
            </a:extLst>
          </a:blip>
          <a:srcRect l="35038" t="23395" r="35037" b="23395"/>
          <a:stretch/>
        </p:blipFill>
        <p:spPr>
          <a:xfrm>
            <a:off x="9384562" y="5321309"/>
            <a:ext cx="1283439" cy="1283439"/>
          </a:xfrm>
          <a:prstGeom prst="rect">
            <a:avLst/>
          </a:prstGeom>
        </p:spPr>
      </p:pic>
      <p:pic>
        <p:nvPicPr>
          <p:cNvPr id="7" name="圖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4734" y="1995775"/>
            <a:ext cx="1311746" cy="1305916"/>
          </a:xfrm>
          <a:prstGeom prst="rect">
            <a:avLst/>
          </a:prstGeom>
        </p:spPr>
      </p:pic>
      <p:pic>
        <p:nvPicPr>
          <p:cNvPr id="11" name="圖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1186" y="5537359"/>
            <a:ext cx="1990961" cy="966673"/>
          </a:xfrm>
          <a:prstGeom prst="rect">
            <a:avLst/>
          </a:prstGeom>
          <a:ln>
            <a:noFill/>
          </a:ln>
          <a:effectLst>
            <a:softEdge rad="112500"/>
          </a:effectLst>
        </p:spPr>
      </p:pic>
      <p:sp>
        <p:nvSpPr>
          <p:cNvPr id="2" name="標題 1"/>
          <p:cNvSpPr>
            <a:spLocks noGrp="1"/>
          </p:cNvSpPr>
          <p:nvPr>
            <p:ph type="title"/>
          </p:nvPr>
        </p:nvSpPr>
        <p:spPr/>
        <p:txBody>
          <a:bodyPr/>
          <a:lstStyle/>
          <a:p>
            <a:r>
              <a:rPr lang="zh-TW" altLang="en-US" dirty="0"/>
              <a:t>招生經驗分享</a:t>
            </a:r>
          </a:p>
        </p:txBody>
      </p:sp>
      <p:pic>
        <p:nvPicPr>
          <p:cNvPr id="4" name="內容版面配置區 3"/>
          <p:cNvPicPr>
            <a:picLocks noGrp="1" noChangeAspect="1"/>
          </p:cNvPicPr>
          <p:nvPr>
            <p:ph idx="1"/>
          </p:nvPr>
        </p:nvPicPr>
        <p:blipFill rotWithShape="1">
          <a:blip r:embed="rId6" cstate="screen">
            <a:extLst>
              <a:ext uri="{28A0092B-C50C-407E-A947-70E740481C1C}">
                <a14:useLocalDpi xmlns:a14="http://schemas.microsoft.com/office/drawing/2010/main"/>
              </a:ext>
            </a:extLst>
          </a:blip>
          <a:srcRect t="1190" r="1084"/>
          <a:stretch/>
        </p:blipFill>
        <p:spPr>
          <a:xfrm>
            <a:off x="1524000" y="620688"/>
            <a:ext cx="4383114" cy="6192688"/>
          </a:xfrm>
        </p:spPr>
      </p:pic>
      <p:sp>
        <p:nvSpPr>
          <p:cNvPr id="5" name="文字方塊 4"/>
          <p:cNvSpPr txBox="1"/>
          <p:nvPr/>
        </p:nvSpPr>
        <p:spPr>
          <a:xfrm>
            <a:off x="5907114" y="742137"/>
            <a:ext cx="4509366" cy="1384995"/>
          </a:xfrm>
          <a:prstGeom prst="rect">
            <a:avLst/>
          </a:prstGeom>
          <a:noFill/>
        </p:spPr>
        <p:txBody>
          <a:bodyPr wrap="square" rtlCol="0">
            <a:spAutoFit/>
          </a:bodyPr>
          <a:lstStyle/>
          <a:p>
            <a:r>
              <a:rPr lang="zh-TW" altLang="en-US" sz="2800" b="1" dirty="0">
                <a:latin typeface="微軟正黑體" panose="020B0604030504040204" pitchFamily="34" charset="-120"/>
                <a:ea typeface="微軟正黑體" panose="020B0604030504040204" pitchFamily="34" charset="-120"/>
              </a:rPr>
              <a:t>拜訪南部各相關醫院 </a:t>
            </a:r>
            <a:r>
              <a:rPr lang="en-US" altLang="zh-TW" sz="28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出巡</a:t>
            </a:r>
            <a:endParaRPr lang="en-US" altLang="zh-TW" sz="2800" b="1" dirty="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lang="zh-TW" altLang="en-US" sz="2800" b="1" dirty="0">
                <a:latin typeface="微軟正黑體" panose="020B0604030504040204" pitchFamily="34" charset="-120"/>
                <a:ea typeface="微軟正黑體" panose="020B0604030504040204" pitchFamily="34" charset="-120"/>
              </a:rPr>
              <a:t>大中小</a:t>
            </a:r>
            <a:r>
              <a:rPr lang="zh-TW" altLang="en-US" sz="2800" b="1">
                <a:latin typeface="微軟正黑體" panose="020B0604030504040204" pitchFamily="34" charset="-120"/>
                <a:ea typeface="微軟正黑體" panose="020B0604030504040204" pitchFamily="34" charset="-120"/>
              </a:rPr>
              <a:t>津岡</a:t>
            </a:r>
            <a:endParaRPr lang="en-US" altLang="zh-TW" sz="2800" b="1" dirty="0">
              <a:latin typeface="微軟正黑體" panose="020B0604030504040204" pitchFamily="34" charset="-120"/>
              <a:ea typeface="微軟正黑體" panose="020B0604030504040204" pitchFamily="34" charset="-120"/>
            </a:endParaRPr>
          </a:p>
          <a:p>
            <a:r>
              <a:rPr lang="en-US" altLang="zh-TW" sz="2800" b="1" dirty="0">
                <a:latin typeface="微軟正黑體" panose="020B0604030504040204" pitchFamily="34" charset="-120"/>
                <a:ea typeface="微軟正黑體" panose="020B0604030504040204" pitchFamily="34" charset="-120"/>
              </a:rPr>
              <a:t>Facebook</a:t>
            </a:r>
            <a:r>
              <a:rPr lang="zh-TW" altLang="en-US" sz="2800" b="1" dirty="0">
                <a:latin typeface="微軟正黑體" panose="020B0604030504040204" pitchFamily="34" charset="-120"/>
                <a:ea typeface="微軟正黑體" panose="020B0604030504040204" pitchFamily="34" charset="-120"/>
              </a:rPr>
              <a:t>、</a:t>
            </a:r>
            <a:r>
              <a:rPr lang="en-US" altLang="zh-TW" sz="2800" b="1" dirty="0">
                <a:latin typeface="微軟正黑體" panose="020B0604030504040204" pitchFamily="34" charset="-120"/>
                <a:ea typeface="微軟正黑體" panose="020B0604030504040204" pitchFamily="34" charset="-120"/>
              </a:rPr>
              <a:t>IG</a:t>
            </a:r>
            <a:r>
              <a:rPr lang="zh-TW" altLang="en-US" sz="2800" b="1" dirty="0">
                <a:latin typeface="微軟正黑體" panose="020B0604030504040204" pitchFamily="34" charset="-120"/>
                <a:ea typeface="微軟正黑體" panose="020B0604030504040204" pitchFamily="34" charset="-120"/>
              </a:rPr>
              <a:t>、</a:t>
            </a:r>
            <a:r>
              <a:rPr lang="en-US" altLang="zh-TW" sz="2800" b="1" dirty="0">
                <a:latin typeface="微軟正黑體" panose="020B0604030504040204" pitchFamily="34" charset="-120"/>
                <a:ea typeface="微軟正黑體" panose="020B0604030504040204" pitchFamily="34" charset="-120"/>
              </a:rPr>
              <a:t>Google</a:t>
            </a:r>
          </a:p>
        </p:txBody>
      </p:sp>
      <p:pic>
        <p:nvPicPr>
          <p:cNvPr id="3" name="圖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89713" y="2060848"/>
            <a:ext cx="1203860" cy="1203860"/>
          </a:xfrm>
          <a:prstGeom prst="rect">
            <a:avLst/>
          </a:prstGeom>
        </p:spPr>
      </p:pic>
      <p:pic>
        <p:nvPicPr>
          <p:cNvPr id="8" name="圖片 7"/>
          <p:cNvPicPr>
            <a:picLocks noChangeAspect="1"/>
          </p:cNvPicPr>
          <p:nvPr/>
        </p:nvPicPr>
        <p:blipFill rotWithShape="1">
          <a:blip r:embed="rId8">
            <a:extLst>
              <a:ext uri="{28A0092B-C50C-407E-A947-70E740481C1C}">
                <a14:useLocalDpi xmlns:a14="http://schemas.microsoft.com/office/drawing/2010/main" val="0"/>
              </a:ext>
            </a:extLst>
          </a:blip>
          <a:srcRect l="1892" t="36255" b="34727"/>
          <a:stretch/>
        </p:blipFill>
        <p:spPr>
          <a:xfrm>
            <a:off x="5937762" y="3264708"/>
            <a:ext cx="4767064" cy="793106"/>
          </a:xfrm>
          <a:prstGeom prst="rect">
            <a:avLst/>
          </a:prstGeom>
        </p:spPr>
      </p:pic>
      <p:pic>
        <p:nvPicPr>
          <p:cNvPr id="9" name="圖片 8"/>
          <p:cNvPicPr>
            <a:picLocks noChangeAspect="1"/>
          </p:cNvPicPr>
          <p:nvPr/>
        </p:nvPicPr>
        <p:blipFill rotWithShape="1">
          <a:blip r:embed="rId9">
            <a:extLst>
              <a:ext uri="{28A0092B-C50C-407E-A947-70E740481C1C}">
                <a14:useLocalDpi xmlns:a14="http://schemas.microsoft.com/office/drawing/2010/main" val="0"/>
              </a:ext>
            </a:extLst>
          </a:blip>
          <a:srcRect l="4747" t="4640" r="4747" b="12201"/>
          <a:stretch/>
        </p:blipFill>
        <p:spPr>
          <a:xfrm>
            <a:off x="5907115" y="4034432"/>
            <a:ext cx="2098915" cy="1358121"/>
          </a:xfrm>
          <a:prstGeom prst="rect">
            <a:avLst/>
          </a:prstGeom>
        </p:spPr>
      </p:pic>
      <p:pic>
        <p:nvPicPr>
          <p:cNvPr id="10" name="圖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15724" y="4071414"/>
            <a:ext cx="1189010" cy="1424954"/>
          </a:xfrm>
          <a:prstGeom prst="rect">
            <a:avLst/>
          </a:prstGeom>
        </p:spPr>
      </p:pic>
      <p:pic>
        <p:nvPicPr>
          <p:cNvPr id="12" name="圖片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50111" y="4067926"/>
            <a:ext cx="1324627" cy="1324627"/>
          </a:xfrm>
          <a:prstGeom prst="rect">
            <a:avLst/>
          </a:prstGeom>
        </p:spPr>
      </p:pic>
      <p:pic>
        <p:nvPicPr>
          <p:cNvPr id="14" name="圖片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07126" y="2060848"/>
            <a:ext cx="1231665" cy="1231665"/>
          </a:xfrm>
          <a:prstGeom prst="rect">
            <a:avLst/>
          </a:prstGeom>
        </p:spPr>
      </p:pic>
    </p:spTree>
    <p:extLst>
      <p:ext uri="{BB962C8B-B14F-4D97-AF65-F5344CB8AC3E}">
        <p14:creationId xmlns:p14="http://schemas.microsoft.com/office/powerpoint/2010/main" val="3973254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604409" y="654677"/>
            <a:ext cx="10284642" cy="1195404"/>
          </a:xfrm>
        </p:spPr>
        <p:txBody>
          <a:bodyPr/>
          <a:lstStyle/>
          <a:p>
            <a:r>
              <a:rPr lang="zh-TW" altLang="en-US" dirty="0"/>
              <a:t>可行之改善方案、需校方協助</a:t>
            </a:r>
            <a:r>
              <a:rPr lang="zh-TW" altLang="en-US" dirty="0" smtClean="0"/>
              <a:t>事宜</a:t>
            </a:r>
            <a:endParaRPr lang="zh-TW" altLang="en-US" dirty="0"/>
          </a:p>
        </p:txBody>
      </p:sp>
      <p:sp>
        <p:nvSpPr>
          <p:cNvPr id="3" name="內容版面配置區 2"/>
          <p:cNvSpPr>
            <a:spLocks noGrp="1"/>
          </p:cNvSpPr>
          <p:nvPr>
            <p:ph idx="1"/>
          </p:nvPr>
        </p:nvSpPr>
        <p:spPr>
          <a:xfrm>
            <a:off x="2885202" y="1575849"/>
            <a:ext cx="7560840" cy="5318051"/>
          </a:xfrm>
        </p:spPr>
        <p:txBody>
          <a:bodyPr>
            <a:normAutofit/>
          </a:bodyPr>
          <a:lstStyle/>
          <a:p>
            <a:pPr marL="342900" lvl="1" indent="-342900"/>
            <a:r>
              <a:rPr lang="zh-TW" altLang="en-US" sz="3200" dirty="0"/>
              <a:t>優質環境</a:t>
            </a:r>
            <a:endParaRPr lang="en-US" altLang="zh-TW" sz="3200" dirty="0"/>
          </a:p>
          <a:p>
            <a:pPr lvl="1"/>
            <a:r>
              <a:rPr lang="zh-TW" altLang="en-US" dirty="0" smtClean="0"/>
              <a:t>教室、濟世大樓厠所更新，提供優質環境</a:t>
            </a:r>
            <a:endParaRPr lang="en-US" altLang="zh-TW" dirty="0" smtClean="0"/>
          </a:p>
          <a:p>
            <a:r>
              <a:rPr lang="zh-TW" altLang="en-US" dirty="0" smtClean="0"/>
              <a:t>設備支援</a:t>
            </a:r>
            <a:endParaRPr lang="en-US" altLang="zh-TW" dirty="0" smtClean="0"/>
          </a:p>
          <a:p>
            <a:pPr lvl="1"/>
            <a:r>
              <a:rPr lang="en-US" altLang="zh-TW" dirty="0" smtClean="0"/>
              <a:t>AI</a:t>
            </a:r>
            <a:r>
              <a:rPr lang="zh-TW" altLang="en-US" dirty="0" smtClean="0"/>
              <a:t>設備支援，不論醫管、醫資都需要用的算力好的</a:t>
            </a:r>
            <a:r>
              <a:rPr lang="en-US" altLang="zh-TW" dirty="0" smtClean="0"/>
              <a:t>GPU Server</a:t>
            </a:r>
          </a:p>
          <a:p>
            <a:r>
              <a:rPr lang="zh-TW" altLang="en-US" dirty="0" smtClean="0"/>
              <a:t>補助體系校院同仁註冊費用</a:t>
            </a:r>
            <a:endParaRPr lang="en-US" altLang="zh-TW" dirty="0" smtClean="0"/>
          </a:p>
          <a:p>
            <a:r>
              <a:rPr lang="zh-TW" altLang="en-US" dirty="0" smtClean="0"/>
              <a:t>專班經費營運經費 </a:t>
            </a:r>
            <a:r>
              <a:rPr lang="en-US" altLang="zh-TW" dirty="0" smtClean="0"/>
              <a:t>45% -&gt; 70%</a:t>
            </a:r>
          </a:p>
          <a:p>
            <a:pPr lvl="1"/>
            <a:r>
              <a:rPr lang="zh-TW" altLang="en-US" dirty="0" smtClean="0"/>
              <a:t>目前校抽</a:t>
            </a:r>
            <a:r>
              <a:rPr lang="en-US" altLang="zh-TW" dirty="0" smtClean="0"/>
              <a:t>50%, </a:t>
            </a:r>
            <a:r>
              <a:rPr lang="zh-TW" altLang="en-US" dirty="0" smtClean="0"/>
              <a:t>院抽 </a:t>
            </a:r>
            <a:r>
              <a:rPr lang="en-US" altLang="zh-TW" dirty="0" smtClean="0"/>
              <a:t>5%, </a:t>
            </a:r>
            <a:r>
              <a:rPr lang="zh-TW" altLang="en-US" dirty="0" smtClean="0"/>
              <a:t>僅剩 </a:t>
            </a:r>
            <a:r>
              <a:rPr lang="en-US" altLang="zh-TW" dirty="0" smtClean="0"/>
              <a:t>45%</a:t>
            </a:r>
            <a:r>
              <a:rPr lang="zh-TW" altLang="en-US" dirty="0" smtClean="0"/>
              <a:t>來經營</a:t>
            </a:r>
            <a:endParaRPr lang="en-US" altLang="zh-TW" dirty="0" smtClean="0"/>
          </a:p>
          <a:p>
            <a:endParaRPr lang="en-US" altLang="zh-TW" dirty="0" smtClean="0"/>
          </a:p>
          <a:p>
            <a:r>
              <a:rPr lang="zh-TW" altLang="en-US" b="1" dirty="0" smtClean="0">
                <a:solidFill>
                  <a:srgbClr val="C00000"/>
                </a:solidFill>
              </a:rPr>
              <a:t>系所：持續更新專班課程，以符合潮流</a:t>
            </a:r>
            <a:endParaRPr lang="en-US" altLang="zh-TW" b="1" dirty="0" smtClean="0">
              <a:solidFill>
                <a:srgbClr val="C00000"/>
              </a:solidFill>
            </a:endParaRPr>
          </a:p>
          <a:p>
            <a:endParaRPr lang="zh-TW" altLang="en-US" dirty="0"/>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l="13250" t="9051" r="11150" b="14300"/>
          <a:stretch/>
        </p:blipFill>
        <p:spPr>
          <a:xfrm>
            <a:off x="1647435" y="1739728"/>
            <a:ext cx="1172817" cy="1189105"/>
          </a:xfrm>
          <a:prstGeom prst="rect">
            <a:avLst/>
          </a:prstGeom>
          <a:ln>
            <a:noFill/>
          </a:ln>
          <a:effectLst>
            <a:softEdge rad="112500"/>
          </a:effectLst>
        </p:spPr>
      </p:pic>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9279" y="3034889"/>
            <a:ext cx="1206620" cy="1206620"/>
          </a:xfrm>
          <a:prstGeom prst="rect">
            <a:avLst/>
          </a:prstGeom>
        </p:spPr>
      </p:pic>
      <p:pic>
        <p:nvPicPr>
          <p:cNvPr id="6" name="圖片 5"/>
          <p:cNvPicPr>
            <a:picLocks noChangeAspect="1"/>
          </p:cNvPicPr>
          <p:nvPr/>
        </p:nvPicPr>
        <p:blipFill>
          <a:blip r:embed="rId4"/>
          <a:stretch>
            <a:fillRect/>
          </a:stretch>
        </p:blipFill>
        <p:spPr>
          <a:xfrm>
            <a:off x="1647435" y="4471393"/>
            <a:ext cx="1237767" cy="1030797"/>
          </a:xfrm>
          <a:prstGeom prst="rect">
            <a:avLst/>
          </a:prstGeom>
          <a:ln>
            <a:noFill/>
          </a:ln>
          <a:effectLst>
            <a:softEdge rad="112500"/>
          </a:effectLst>
        </p:spPr>
      </p:pic>
    </p:spTree>
    <p:extLst>
      <p:ext uri="{BB962C8B-B14F-4D97-AF65-F5344CB8AC3E}">
        <p14:creationId xmlns:p14="http://schemas.microsoft.com/office/powerpoint/2010/main" val="279851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432959" y="887633"/>
            <a:ext cx="10284642" cy="5766260"/>
          </a:xfrm>
        </p:spPr>
        <p:txBody>
          <a:bodyPr/>
          <a:lstStyle/>
          <a:p>
            <a:r>
              <a:rPr lang="zh-TW" altLang="en-US" sz="1800" dirty="0" smtClean="0"/>
              <a:t>邱毓賢</a:t>
            </a:r>
            <a:r>
              <a:rPr lang="en-US" altLang="zh-TW" sz="1800" dirty="0" smtClean="0"/>
              <a:t>: </a:t>
            </a:r>
            <a:r>
              <a:rPr lang="zh-TW" altLang="en-US" sz="1800" dirty="0" smtClean="0"/>
              <a:t>科技</a:t>
            </a:r>
            <a:r>
              <a:rPr lang="zh-TW" altLang="en-US" sz="1800" dirty="0"/>
              <a:t>部</a:t>
            </a:r>
            <a:r>
              <a:rPr lang="en-US" altLang="zh-TW" sz="1800" dirty="0"/>
              <a:t>AI</a:t>
            </a:r>
            <a:r>
              <a:rPr lang="zh-TW" altLang="en-US" sz="1800" dirty="0"/>
              <a:t>生醫中心前執行長，目前是特聘顧問、高醫校院諮議委員、兼任老師</a:t>
            </a:r>
            <a:r>
              <a:rPr lang="zh-TW" altLang="en-US" sz="1800" dirty="0" smtClean="0"/>
              <a:t>。附</a:t>
            </a:r>
            <a:r>
              <a:rPr lang="zh-TW" altLang="en-US" sz="1800" dirty="0"/>
              <a:t>院</a:t>
            </a:r>
            <a:r>
              <a:rPr lang="en-US" altLang="zh-TW" sz="1800" dirty="0"/>
              <a:t>AI</a:t>
            </a:r>
            <a:r>
              <a:rPr lang="zh-TW" altLang="en-US" sz="1800" dirty="0"/>
              <a:t>諮議委員、校級產學發展委員</a:t>
            </a:r>
            <a:r>
              <a:rPr lang="zh-TW" altLang="en-US" sz="1800" dirty="0" smtClean="0"/>
              <a:t>。</a:t>
            </a:r>
            <a:endParaRPr lang="en-US" altLang="zh-TW" sz="1800" dirty="0" smtClean="0"/>
          </a:p>
          <a:p>
            <a:r>
              <a:rPr lang="en-US" altLang="zh-TW" sz="1800" dirty="0"/>
              <a:t>1. </a:t>
            </a:r>
            <a:r>
              <a:rPr lang="zh-TW" altLang="en-US" sz="1800" dirty="0"/>
              <a:t>招生說明：學年度、名額、對象、修業</a:t>
            </a:r>
            <a:r>
              <a:rPr lang="en-US" altLang="zh-TW" sz="1800" dirty="0"/>
              <a:t>/</a:t>
            </a:r>
            <a:r>
              <a:rPr lang="zh-TW" altLang="en-US" sz="1800" dirty="0"/>
              <a:t>學分、考試方式、上課時間、授予學位</a:t>
            </a:r>
          </a:p>
          <a:p>
            <a:r>
              <a:rPr lang="en-US" altLang="zh-TW" sz="1800" dirty="0"/>
              <a:t>2.</a:t>
            </a:r>
            <a:r>
              <a:rPr lang="zh-TW" altLang="en-US" sz="1800" dirty="0"/>
              <a:t>學系特色：發展重點、師資領域、</a:t>
            </a:r>
            <a:r>
              <a:rPr lang="en-US" altLang="zh-TW" sz="1800" dirty="0"/>
              <a:t>VCU...</a:t>
            </a:r>
            <a:r>
              <a:rPr lang="zh-TW" altLang="en-US" sz="1800" dirty="0"/>
              <a:t>；發展重點除了精實醫務管理、</a:t>
            </a:r>
            <a:r>
              <a:rPr lang="en-US" altLang="zh-TW" sz="1800" dirty="0"/>
              <a:t>ESG</a:t>
            </a:r>
            <a:r>
              <a:rPr lang="zh-TW" altLang="en-US" sz="1800" dirty="0"/>
              <a:t>、</a:t>
            </a:r>
            <a:r>
              <a:rPr lang="en-US" altLang="zh-TW" sz="1800" dirty="0"/>
              <a:t>AI</a:t>
            </a:r>
            <a:r>
              <a:rPr lang="zh-TW" altLang="en-US" sz="1800" dirty="0"/>
              <a:t>、資訊安全；也須強調醫管資系研究所除了一般生醫管組及智慧醫療組、還有</a:t>
            </a:r>
            <a:r>
              <a:rPr lang="en-US" altLang="zh-TW" sz="1800" dirty="0"/>
              <a:t>AI</a:t>
            </a:r>
            <a:r>
              <a:rPr lang="zh-TW" altLang="en-US" sz="1800" dirty="0"/>
              <a:t>學位學程</a:t>
            </a:r>
            <a:r>
              <a:rPr lang="en-US" altLang="zh-TW" sz="1800" dirty="0"/>
              <a:t>....</a:t>
            </a:r>
          </a:p>
          <a:p>
            <a:r>
              <a:rPr lang="en-US" altLang="zh-TW" sz="1800" dirty="0"/>
              <a:t>3.</a:t>
            </a:r>
            <a:r>
              <a:rPr lang="zh-TW" altLang="en-US" sz="1800" dirty="0"/>
              <a:t>招生重點：</a:t>
            </a:r>
          </a:p>
          <a:p>
            <a:r>
              <a:rPr lang="zh-TW" altLang="en-US" sz="1800" dirty="0"/>
              <a:t>   </a:t>
            </a:r>
            <a:r>
              <a:rPr lang="en-US" altLang="zh-TW" sz="1800" dirty="0"/>
              <a:t>1)</a:t>
            </a:r>
            <a:r>
              <a:rPr lang="zh-TW" altLang="en-US" sz="1800" dirty="0"/>
              <a:t>醫界出題、學界解題：以「臨床問題」為導向的學習與訓練。從臨床出題，在職人員針對臨床現況、醫院評鑑或未來發展議題中找尋研究主題，或臨床待解決的問題、未被滿足的需求</a:t>
            </a:r>
          </a:p>
          <a:p>
            <a:r>
              <a:rPr lang="zh-TW" altLang="en-US" sz="1800" dirty="0"/>
              <a:t>   </a:t>
            </a:r>
            <a:r>
              <a:rPr lang="en-US" altLang="zh-TW" sz="1800" dirty="0"/>
              <a:t>2)</a:t>
            </a:r>
            <a:r>
              <a:rPr lang="zh-TW" altLang="en-US" sz="1800" dirty="0"/>
              <a:t>到院學分班：學員達一定人數</a:t>
            </a:r>
            <a:r>
              <a:rPr lang="en-US" altLang="zh-TW" sz="1800" dirty="0"/>
              <a:t>(?)</a:t>
            </a:r>
            <a:r>
              <a:rPr lang="zh-TW" altLang="en-US" sz="1800" dirty="0"/>
              <a:t>，到院開學分班，便利在職人員提前修習學分</a:t>
            </a:r>
          </a:p>
          <a:p>
            <a:pPr marL="0" indent="0">
              <a:buNone/>
            </a:pPr>
            <a:endParaRPr lang="en-US" altLang="zh-TW" sz="1800" dirty="0"/>
          </a:p>
          <a:p>
            <a:r>
              <a:rPr lang="zh-TW" altLang="en-US" sz="1800" dirty="0"/>
              <a:t>醫管資系也是高醫大</a:t>
            </a:r>
            <a:r>
              <a:rPr lang="en-US" altLang="zh-TW" sz="1800" dirty="0"/>
              <a:t>AI</a:t>
            </a:r>
            <a:r>
              <a:rPr lang="zh-TW" altLang="en-US" sz="1800" dirty="0"/>
              <a:t>的主要系</a:t>
            </a:r>
            <a:r>
              <a:rPr lang="zh-TW" altLang="en-US" sz="1800" dirty="0" smtClean="0"/>
              <a:t>所</a:t>
            </a:r>
            <a:r>
              <a:rPr lang="en-US" altLang="zh-TW" sz="1800" dirty="0" smtClean="0"/>
              <a:t>,</a:t>
            </a:r>
            <a:r>
              <a:rPr lang="zh-TW" altLang="en-US" sz="1800" dirty="0" smtClean="0"/>
              <a:t> 可</a:t>
            </a:r>
            <a:r>
              <a:rPr lang="zh-TW" altLang="en-US" sz="1800" dirty="0"/>
              <a:t>對接</a:t>
            </a:r>
            <a:r>
              <a:rPr lang="en-US" altLang="zh-TW" sz="1800" dirty="0"/>
              <a:t>AI</a:t>
            </a:r>
            <a:r>
              <a:rPr lang="zh-TW" altLang="en-US" sz="1800" dirty="0"/>
              <a:t>時代及趨勢</a:t>
            </a:r>
            <a:r>
              <a:rPr lang="zh-TW" altLang="en-US" sz="1800" dirty="0" smtClean="0"/>
              <a:t>發展</a:t>
            </a:r>
            <a:r>
              <a:rPr lang="en-US" altLang="zh-TW" sz="1800" dirty="0" smtClean="0"/>
              <a:t>, </a:t>
            </a:r>
            <a:r>
              <a:rPr lang="zh-TW" altLang="en-US" sz="1800" dirty="0" smtClean="0"/>
              <a:t>有龐大校友群</a:t>
            </a:r>
            <a:r>
              <a:rPr lang="en-US" altLang="zh-TW" sz="1800" dirty="0" smtClean="0"/>
              <a:t>, </a:t>
            </a:r>
            <a:r>
              <a:rPr lang="zh-TW" altLang="en-US" sz="1800" dirty="0" smtClean="0"/>
              <a:t>可以 </a:t>
            </a:r>
            <a:r>
              <a:rPr lang="en-US" altLang="zh-TW" sz="1800" dirty="0" smtClean="0"/>
              <a:t>Joint IRB</a:t>
            </a:r>
            <a:r>
              <a:rPr lang="zh-TW" altLang="en-US" sz="1800" dirty="0" smtClean="0"/>
              <a:t>對話</a:t>
            </a:r>
            <a:r>
              <a:rPr lang="zh-TW" altLang="en-US" sz="1800" dirty="0"/>
              <a:t>中，再提及良羽及惠玲的論文，還有最近捐血中心</a:t>
            </a:r>
            <a:r>
              <a:rPr lang="en-US" altLang="zh-TW" sz="1800" dirty="0"/>
              <a:t>....</a:t>
            </a:r>
            <a:r>
              <a:rPr lang="zh-TW" altLang="en-US" sz="1800" dirty="0"/>
              <a:t>有醫檢師、物理治療師、病歷室、資訊室等醫</a:t>
            </a:r>
            <a:r>
              <a:rPr lang="en-US" altLang="zh-TW" sz="1800" dirty="0"/>
              <a:t>/</a:t>
            </a:r>
            <a:r>
              <a:rPr lang="zh-TW" altLang="en-US" sz="1800" dirty="0"/>
              <a:t>護</a:t>
            </a:r>
            <a:r>
              <a:rPr lang="en-US" altLang="zh-TW" sz="1800" dirty="0"/>
              <a:t>/</a:t>
            </a:r>
            <a:r>
              <a:rPr lang="zh-TW" altLang="en-US" sz="1800" dirty="0"/>
              <a:t>健管人員，都是跑在前面</a:t>
            </a:r>
          </a:p>
        </p:txBody>
      </p:sp>
    </p:spTree>
    <p:extLst>
      <p:ext uri="{BB962C8B-B14F-4D97-AF65-F5344CB8AC3E}">
        <p14:creationId xmlns:p14="http://schemas.microsoft.com/office/powerpoint/2010/main" val="3085805288"/>
      </p:ext>
    </p:extLst>
  </p:cSld>
  <p:clrMapOvr>
    <a:masterClrMapping/>
  </p:clrMapOvr>
</p:sld>
</file>

<file path=ppt/theme/theme1.xml><?xml version="1.0" encoding="utf-8"?>
<a:theme xmlns:a="http://schemas.openxmlformats.org/drawingml/2006/main" name="Office 佈景主題">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訂KMU">
      <a:majorFont>
        <a:latin typeface="Arial"/>
        <a:ea typeface="微軟正黑體"/>
        <a:cs typeface=""/>
      </a:majorFont>
      <a:minorFont>
        <a:latin typeface="Arial"/>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1390</TotalTime>
  <Words>2795</Words>
  <Application>Microsoft Office PowerPoint</Application>
  <PresentationFormat>寬螢幕</PresentationFormat>
  <Paragraphs>283</Paragraphs>
  <Slides>20</Slides>
  <Notes>0</Notes>
  <HiddenSlides>0</HiddenSlides>
  <MMClips>0</MMClips>
  <ScaleCrop>false</ScaleCrop>
  <HeadingPairs>
    <vt:vector size="6" baseType="variant">
      <vt:variant>
        <vt:lpstr>使用字型</vt:lpstr>
      </vt:variant>
      <vt:variant>
        <vt:i4>10</vt:i4>
      </vt:variant>
      <vt:variant>
        <vt:lpstr>佈景主題</vt:lpstr>
      </vt:variant>
      <vt:variant>
        <vt:i4>2</vt:i4>
      </vt:variant>
      <vt:variant>
        <vt:lpstr>投影片標題</vt:lpstr>
      </vt:variant>
      <vt:variant>
        <vt:i4>20</vt:i4>
      </vt:variant>
    </vt:vector>
  </HeadingPairs>
  <TitlesOfParts>
    <vt:vector size="32" baseType="lpstr">
      <vt:lpstr>Helvetica Neue Medium</vt:lpstr>
      <vt:lpstr>微軟正黑體</vt:lpstr>
      <vt:lpstr>新細明體</vt:lpstr>
      <vt:lpstr>標楷體</vt:lpstr>
      <vt:lpstr>Arial</vt:lpstr>
      <vt:lpstr>Arial Black</vt:lpstr>
      <vt:lpstr>Calibri</vt:lpstr>
      <vt:lpstr>Calibri Light</vt:lpstr>
      <vt:lpstr>Times New Roman</vt:lpstr>
      <vt:lpstr>Wingdings</vt:lpstr>
      <vt:lpstr>Office 佈景主題</vt:lpstr>
      <vt:lpstr>自訂設計</vt:lpstr>
      <vt:lpstr>醫務管理暨醫療資訊學系 AI健康產業應用碩士學位學程</vt:lpstr>
      <vt:lpstr>招生 - 我們也希望聽聽醫院的需求</vt:lpstr>
      <vt:lpstr>預期成效 - 整合組織、人力、制度與科技</vt:lpstr>
      <vt:lpstr>專班特色 – 跨域協作、創造價值</vt:lpstr>
      <vt:lpstr>一、上課時間</vt:lpstr>
      <vt:lpstr>課程</vt:lpstr>
      <vt:lpstr>到院開設學分班</vt:lpstr>
      <vt:lpstr>HAMI課程 × 健康台灣深耕</vt:lpstr>
      <vt:lpstr>產學合作AI→臨床導入→工作流程→資料治理→安全→組織管理 → ROI</vt:lpstr>
      <vt:lpstr>跨界共創 &amp; 產學共好 </vt:lpstr>
      <vt:lpstr>招生簡章及報名資訊</vt:lpstr>
      <vt:lpstr>附件</vt:lpstr>
      <vt:lpstr>PowerPoint 簡報</vt:lpstr>
      <vt:lpstr>PowerPoint 簡報</vt:lpstr>
      <vt:lpstr>PowerPoint 簡報</vt:lpstr>
      <vt:lpstr>「國際醫院管理實務專討」</vt:lpstr>
      <vt:lpstr>110~113：碩士在職專班錄取率、註冊率</vt:lpstr>
      <vt:lpstr>招生經驗分享</vt:lpstr>
      <vt:lpstr>可行之改善方案、需校方協助事宜</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琮駿 黃</dc:creator>
  <cp:lastModifiedBy>YO2026</cp:lastModifiedBy>
  <cp:revision>139</cp:revision>
  <dcterms:created xsi:type="dcterms:W3CDTF">2024-07-11T07:13:00Z</dcterms:created>
  <dcterms:modified xsi:type="dcterms:W3CDTF">2026-10-08T09:40:19Z</dcterms:modified>
</cp:coreProperties>
</file>